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4"/>
  </p:notesMasterIdLst>
  <p:sldIdLst>
    <p:sldId id="256" r:id="rId2"/>
    <p:sldId id="312" r:id="rId3"/>
    <p:sldId id="296" r:id="rId4"/>
    <p:sldId id="297" r:id="rId5"/>
    <p:sldId id="302" r:id="rId6"/>
    <p:sldId id="304" r:id="rId7"/>
    <p:sldId id="307" r:id="rId8"/>
    <p:sldId id="310" r:id="rId9"/>
    <p:sldId id="301" r:id="rId10"/>
    <p:sldId id="303" r:id="rId11"/>
    <p:sldId id="311" r:id="rId12"/>
    <p:sldId id="269" r:id="rId13"/>
  </p:sldIdLst>
  <p:sldSz cx="9144000" cy="6858000" type="screen4x3"/>
  <p:notesSz cx="7086600" cy="9372600"/>
  <p:custDataLst>
    <p:tags r:id="rId15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37" autoAdjust="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2514BBD-075C-470B-9BD9-231A9536181E}" type="datetimeFigureOut">
              <a:rPr lang="es-MX" smtClean="0"/>
              <a:t>03/08/2019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FC241745-EC78-4FFF-9AE8-14ACE4690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07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13AB7-16B0-47F5-8FB9-4D68969712EB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63" y="4429308"/>
            <a:ext cx="5200076" cy="4274627"/>
          </a:xfrm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C24135-486B-4397-9F37-695DC441D14B}" type="slidenum">
              <a:rPr lang="es-ES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63" y="4429308"/>
            <a:ext cx="5200076" cy="4274627"/>
          </a:xfrm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MX"/>
              <a:t>PGG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7557EB-B507-42EC-8202-A96869623EC4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687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13AB7-16B0-47F5-8FB9-4D68969712EB}" type="slidenum">
              <a:rPr lang="es-ES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63" y="4429308"/>
            <a:ext cx="5200076" cy="4274627"/>
          </a:xfrm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73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6C27A-9D12-49E6-AB93-E0B71F90C49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74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05133-EBC7-41E4-8B08-E170DD3CC93B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2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1D746-5A26-4F70-9B09-3F1DCED6365A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29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5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9D32A4-403E-45CA-82D7-259B458DDF8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7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4872A-F9EA-4531-ADC7-3BDCC31BE9B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83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D9C76-6DBA-49C3-82D2-EB900DAA788F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26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52567-73F6-4790-9E5F-00B7436B3D1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44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F9D590-C9C8-4618-9DEA-30F67892A5CD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49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1C05B0-4281-4925-A89C-6BC0BB085818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1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1FA10-06F4-45B8-8871-3B8FB4895695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82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B6A153-DC85-4443-929E-1CBFEAC2BCE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7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714348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</a:rPr>
              <a:t>PGG  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500826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06FE69-5F7E-439F-A4E2-5FA4BC949AF0}" type="slidenum">
              <a:rPr lang="es-MX" sz="1400" smtClean="0">
                <a:solidFill>
                  <a:prstClr val="black"/>
                </a:solidFill>
              </a:rPr>
              <a:pPr algn="r"/>
              <a:t>‹Nº›</a:t>
            </a:fld>
            <a:endParaRPr lang="es-MX" sz="1400" dirty="0">
              <a:solidFill>
                <a:prstClr val="black"/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34345"/>
            <a:ext cx="82153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54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B37D1E-04F6-4C97-845B-C35223C73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98" y="1916832"/>
            <a:ext cx="9017604" cy="2151976"/>
          </a:xfrm>
        </p:spPr>
        <p:txBody>
          <a:bodyPr>
            <a:noAutofit/>
          </a:bodyPr>
          <a:lstStyle/>
          <a:p>
            <a:r>
              <a:rPr lang="es-ES" sz="5400" dirty="0">
                <a:latin typeface="Gabriola" panose="04040605051002020D02" pitchFamily="82" charset="0"/>
                <a:ea typeface="Cambria" panose="02040503050406030204" pitchFamily="18" charset="0"/>
              </a:rPr>
              <a:t>CARTAS CONTROL: </a:t>
            </a:r>
            <a:br>
              <a:rPr lang="es-ES" sz="5400" dirty="0">
                <a:latin typeface="Gabriola" panose="04040605051002020D02" pitchFamily="82" charset="0"/>
                <a:ea typeface="Cambria" panose="02040503050406030204" pitchFamily="18" charset="0"/>
              </a:rPr>
            </a:br>
            <a:r>
              <a:rPr lang="es-ES" sz="5400" dirty="0">
                <a:latin typeface="Gabriola" panose="04040605051002020D02" pitchFamily="82" charset="0"/>
                <a:ea typeface="Cambria" panose="02040503050406030204" pitchFamily="18" charset="0"/>
              </a:rPr>
              <a:t>MEDIAS INDIVIDUALES </a:t>
            </a:r>
            <a:br>
              <a:rPr lang="es-ES" sz="5400" dirty="0">
                <a:latin typeface="Gabriola" panose="04040605051002020D02" pitchFamily="82" charset="0"/>
                <a:ea typeface="Cambria" panose="02040503050406030204" pitchFamily="18" charset="0"/>
              </a:rPr>
            </a:br>
            <a:r>
              <a:rPr lang="es-ES" sz="5400" dirty="0">
                <a:latin typeface="Gabriola" panose="04040605051002020D02" pitchFamily="82" charset="0"/>
                <a:ea typeface="Cambria" panose="02040503050406030204" pitchFamily="18" charset="0"/>
              </a:rPr>
              <a:t>Y RANGOS MOVILES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675000-CE35-4A98-9473-9D61E5A93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8630" y="5013176"/>
            <a:ext cx="4815658" cy="680832"/>
          </a:xfrm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Gabriola" panose="04040605051002020D02" pitchFamily="82" charset="0"/>
              </a:rPr>
              <a:t> Mat.  Jessica Jacqueline Machuca Vergara</a:t>
            </a:r>
          </a:p>
        </p:txBody>
      </p:sp>
    </p:spTree>
    <p:extLst>
      <p:ext uri="{BB962C8B-B14F-4D97-AF65-F5344CB8AC3E}">
        <p14:creationId xmlns:p14="http://schemas.microsoft.com/office/powerpoint/2010/main" val="245971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4"/>
              <p:cNvSpPr txBox="1">
                <a:spLocks noChangeArrowheads="1"/>
              </p:cNvSpPr>
              <p:nvPr/>
            </p:nvSpPr>
            <p:spPr bwMode="auto">
              <a:xfrm>
                <a:off x="221674" y="1019854"/>
                <a:ext cx="1979729" cy="1200329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LSC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latin typeface="Arial" charset="0"/>
                  </a:rPr>
                  <a:t>R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D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latin typeface="Arial" charset="0"/>
                  </a:rPr>
                  <a:t>4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0" dirty="0">
                            <a:solidFill>
                              <a:srgbClr val="0070C0"/>
                            </a:solidFill>
                            <a:effectLst/>
                            <a:latin typeface="Cambria Math"/>
                          </a:rPr>
                          <m:t>𝐑</m:t>
                        </m:r>
                      </m:e>
                    </m:acc>
                  </m:oMath>
                </a14:m>
                <a:endParaRPr lang="es-ES_tradnl" sz="2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LC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latin typeface="Arial" charset="0"/>
                  </a:rPr>
                  <a:t>R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 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endParaRPr lang="es-ES_tradnl" sz="2400" b="1" dirty="0">
                  <a:solidFill>
                    <a:srgbClr val="0070C0"/>
                  </a:solidFill>
                  <a:latin typeface="Arial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LIC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latin typeface="Arial" charset="0"/>
                  </a:rPr>
                  <a:t>R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effectLst/>
                    <a:latin typeface="Arial" charset="0"/>
                  </a:rPr>
                  <a:t>D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effectLst/>
                    <a:latin typeface="Arial" charset="0"/>
                  </a:rPr>
                  <a:t>3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effectLst/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endParaRPr lang="es-ES_tradnl" sz="2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</mc:Choice>
        <mc:Fallback xmlns="">
          <p:sp>
            <p:nvSpPr>
              <p:cNvPr id="5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1674" y="1019854"/>
                <a:ext cx="1979729" cy="1200329"/>
              </a:xfrm>
              <a:prstGeom prst="rect">
                <a:avLst/>
              </a:prstGeom>
              <a:blipFill>
                <a:blip r:embed="rId2"/>
                <a:stretch>
                  <a:fillRect l="-4281" t="-3015" r="-13761" b="-10553"/>
                </a:stretch>
              </a:blip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/>
          <p:cNvSpPr/>
          <p:nvPr/>
        </p:nvSpPr>
        <p:spPr>
          <a:xfrm>
            <a:off x="169351" y="3418841"/>
            <a:ext cx="2472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</a:rPr>
              <a:t>D3 = 0      D4 = 3.267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7F391E-0244-4436-BFCB-8FDC8F012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7435"/>
              </p:ext>
            </p:extLst>
          </p:nvPr>
        </p:nvGraphicFramePr>
        <p:xfrm>
          <a:off x="6184614" y="655805"/>
          <a:ext cx="2762022" cy="4844294"/>
        </p:xfrm>
        <a:graphic>
          <a:graphicData uri="http://schemas.openxmlformats.org/drawingml/2006/table">
            <a:tbl>
              <a:tblPr/>
              <a:tblGrid>
                <a:gridCol w="1381011">
                  <a:extLst>
                    <a:ext uri="{9D8B030D-6E8A-4147-A177-3AD203B41FA5}">
                      <a16:colId xmlns:a16="http://schemas.microsoft.com/office/drawing/2014/main" val="751436562"/>
                    </a:ext>
                  </a:extLst>
                </a:gridCol>
                <a:gridCol w="1381011">
                  <a:extLst>
                    <a:ext uri="{9D8B030D-6E8A-4147-A177-3AD203B41FA5}">
                      <a16:colId xmlns:a16="http://schemas.microsoft.com/office/drawing/2014/main" val="4097108229"/>
                    </a:ext>
                  </a:extLst>
                </a:gridCol>
              </a:tblGrid>
              <a:tr h="17240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RANGOS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292094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8.62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57266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5.79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5.47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987605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2.34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16.73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983100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2.43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9.15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851809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1.46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3.95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10753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7.59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9.21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675748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1.11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5.45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094885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2.79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3.45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956215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11.48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2.04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574140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10.2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5.77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952194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2.06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0.34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847536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3.89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13.15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80678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F4057B1-694E-4C05-9216-1BA30EFD0F88}"/>
                  </a:ext>
                </a:extLst>
              </p:cNvPr>
              <p:cNvSpPr/>
              <p:nvPr/>
            </p:nvSpPr>
            <p:spPr>
              <a:xfrm>
                <a:off x="3476444" y="3587432"/>
                <a:ext cx="187322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</m:acc>
                      <m:r>
                        <a:rPr lang="es-MX" sz="24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s-MX" sz="24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𝟕𝟔𝟗𝟓</m:t>
                      </m:r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F4057B1-694E-4C05-9216-1BA30EFD0F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6444" y="3587432"/>
                <a:ext cx="1873229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ángulo 9">
            <a:extLst>
              <a:ext uri="{FF2B5EF4-FFF2-40B4-BE49-F238E27FC236}">
                <a16:creationId xmlns:a16="http://schemas.microsoft.com/office/drawing/2014/main" id="{05C2F6FA-7EA6-456C-8BDE-835EA9A36F5F}"/>
              </a:ext>
            </a:extLst>
          </p:cNvPr>
          <p:cNvSpPr/>
          <p:nvPr/>
        </p:nvSpPr>
        <p:spPr>
          <a:xfrm>
            <a:off x="177730" y="71030"/>
            <a:ext cx="8570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b="1" dirty="0">
                <a:solidFill>
                  <a:prstClr val="black"/>
                </a:solidFill>
                <a:latin typeface="Gabriola" panose="04040605051002020D02" pitchFamily="82" charset="0"/>
              </a:rPr>
              <a:t>Calcular los límites de control para rangos móviles</a:t>
            </a:r>
            <a:endParaRPr lang="es-MX" b="1" dirty="0"/>
          </a:p>
        </p:txBody>
      </p:sp>
      <p:graphicFrame>
        <p:nvGraphicFramePr>
          <p:cNvPr id="11" name="3 Marcador de contenido">
            <a:extLst>
              <a:ext uri="{FF2B5EF4-FFF2-40B4-BE49-F238E27FC236}">
                <a16:creationId xmlns:a16="http://schemas.microsoft.com/office/drawing/2014/main" id="{FC9C59A8-0F5F-448B-80A3-9549C27D1C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218463"/>
              </p:ext>
            </p:extLst>
          </p:nvPr>
        </p:nvGraphicFramePr>
        <p:xfrm>
          <a:off x="2407059" y="603670"/>
          <a:ext cx="3571899" cy="2451122"/>
        </p:xfrm>
        <a:graphic>
          <a:graphicData uri="http://schemas.openxmlformats.org/drawingml/2006/table">
            <a:tbl>
              <a:tblPr/>
              <a:tblGrid>
                <a:gridCol w="752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44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Tamaño subgrupo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s-MX" sz="1400" u="none" strike="noStrike" dirty="0">
                          <a:effectLst/>
                        </a:rPr>
                        <a:t>A</a:t>
                      </a:r>
                      <a:r>
                        <a:rPr lang="es-MX" sz="1400" u="none" strike="noStrike" baseline="-25000" dirty="0">
                          <a:effectLst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</a:t>
                      </a:r>
                      <a:r>
                        <a:rPr lang="es-MX" sz="1400" u="none" strike="noStrike" baseline="-25000" dirty="0">
                          <a:effectLst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</a:t>
                      </a:r>
                      <a:r>
                        <a:rPr lang="es-MX" sz="1400" u="none" strike="noStrike" baseline="-25000" dirty="0">
                          <a:effectLst/>
                        </a:rPr>
                        <a:t>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</a:t>
                      </a:r>
                      <a:r>
                        <a:rPr lang="es-MX" sz="1400" u="none" strike="noStrike" baseline="-25000" dirty="0">
                          <a:effectLst/>
                        </a:rPr>
                        <a:t>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1.88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1.128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es-MX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3.267</a:t>
                      </a:r>
                      <a:endParaRPr lang="es-MX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3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1.023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1.693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2.575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3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0.729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2.059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2.282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3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5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0.577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2.326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2.115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3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6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0.483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2.534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2.004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14">
                <a:extLst>
                  <a:ext uri="{FF2B5EF4-FFF2-40B4-BE49-F238E27FC236}">
                    <a16:creationId xmlns:a16="http://schemas.microsoft.com/office/drawing/2014/main" id="{F116FA08-BDD3-4E19-97DE-5924889F54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528" y="4475603"/>
                <a:ext cx="4897692" cy="1200329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LSC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latin typeface="Arial" charset="0"/>
                  </a:rPr>
                  <a:t>R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D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latin typeface="Arial" charset="0"/>
                  </a:rPr>
                  <a:t>4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0" dirty="0">
                            <a:solidFill>
                              <a:srgbClr val="0070C0"/>
                            </a:solidFill>
                            <a:effectLst/>
                            <a:latin typeface="Cambria Math"/>
                          </a:rPr>
                          <m:t>𝐑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=3.267*5.7695=18.84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LC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latin typeface="Arial" charset="0"/>
                  </a:rPr>
                  <a:t>R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 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=5.7695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LIC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latin typeface="Arial" charset="0"/>
                  </a:rPr>
                  <a:t>R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effectLst/>
                    <a:latin typeface="Arial" charset="0"/>
                  </a:rPr>
                  <a:t>D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effectLst/>
                    <a:latin typeface="Arial" charset="0"/>
                  </a:rPr>
                  <a:t>3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effectLst/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=0*5.7695=0</a:t>
                </a:r>
              </a:p>
            </p:txBody>
          </p:sp>
        </mc:Choice>
        <mc:Fallback xmlns="">
          <p:sp>
            <p:nvSpPr>
              <p:cNvPr id="12" name="Text Box 14">
                <a:extLst>
                  <a:ext uri="{FF2B5EF4-FFF2-40B4-BE49-F238E27FC236}">
                    <a16:creationId xmlns:a16="http://schemas.microsoft.com/office/drawing/2014/main" id="{F116FA08-BDD3-4E19-97DE-5924889F5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4475603"/>
                <a:ext cx="4897692" cy="1200329"/>
              </a:xfrm>
              <a:prstGeom prst="rect">
                <a:avLst/>
              </a:prstGeom>
              <a:blipFill>
                <a:blip r:embed="rId4"/>
                <a:stretch>
                  <a:fillRect l="-1739" t="-3015" b="-10553"/>
                </a:stretch>
              </a:blip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6290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444232F-5B44-4069-BC6D-CE299317B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56" y="753857"/>
            <a:ext cx="8604448" cy="3722962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24618" y="4173849"/>
            <a:ext cx="77043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3200" b="1" dirty="0">
                <a:latin typeface="Gabriola" panose="04040605051002020D02" pitchFamily="82" charset="0"/>
                <a:cs typeface="Arial" panose="020B0604020202020204" pitchFamily="34" charset="0"/>
              </a:rPr>
              <a:t>Los límites no reflejan problemas en la variación esperada para los rangos, si no hay un cambio en el proceso.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125224" y="5428603"/>
            <a:ext cx="67425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3600" b="1" i="1" dirty="0">
                <a:solidFill>
                  <a:srgbClr val="FF0000"/>
                </a:solidFill>
                <a:latin typeface="Gabriola" panose="04040605051002020D02" pitchFamily="82" charset="0"/>
              </a:rPr>
              <a:t>El proceso es estable, está en control estadístico</a:t>
            </a:r>
            <a:r>
              <a:rPr lang="es-ES_tradnl" sz="2400" b="1" i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9812338-357B-4DB1-82F4-540B9A9A3D36}"/>
              </a:ext>
            </a:extLst>
          </p:cNvPr>
          <p:cNvSpPr/>
          <p:nvPr/>
        </p:nvSpPr>
        <p:spPr>
          <a:xfrm>
            <a:off x="816701" y="198291"/>
            <a:ext cx="71256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sz="3200" b="1" dirty="0">
                <a:solidFill>
                  <a:prstClr val="black"/>
                </a:solidFill>
                <a:latin typeface="Gabriola" panose="04040605051002020D02" pitchFamily="82" charset="0"/>
              </a:rPr>
              <a:t>Carta  de control para rangos móviles</a:t>
            </a:r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74C1ADD-F996-419D-9F81-027636DDE700}"/>
              </a:ext>
            </a:extLst>
          </p:cNvPr>
          <p:cNvSpPr/>
          <p:nvPr/>
        </p:nvSpPr>
        <p:spPr>
          <a:xfrm>
            <a:off x="2411760" y="2852936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s-ES" b="1" dirty="0">
                <a:latin typeface="Gabriola" panose="04040605051002020D02" pitchFamily="82" charset="0"/>
              </a:rPr>
              <a:t>4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64212EC-8B04-49C2-888F-572ADC819656}"/>
              </a:ext>
            </a:extLst>
          </p:cNvPr>
          <p:cNvSpPr/>
          <p:nvPr/>
        </p:nvSpPr>
        <p:spPr>
          <a:xfrm>
            <a:off x="2548977" y="2706019"/>
            <a:ext cx="5974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s-ES" b="1" dirty="0">
                <a:latin typeface="Gabriola" panose="04040605051002020D02" pitchFamily="82" charset="0"/>
              </a:rPr>
              <a:t>5.79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2B73937-2913-4C60-87B5-FA895BE0292D}"/>
              </a:ext>
            </a:extLst>
          </p:cNvPr>
          <p:cNvSpPr/>
          <p:nvPr/>
        </p:nvSpPr>
        <p:spPr>
          <a:xfrm>
            <a:off x="2653577" y="3258467"/>
            <a:ext cx="5760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s-ES" b="1" dirty="0">
                <a:latin typeface="Gabriola" panose="04040605051002020D02" pitchFamily="82" charset="0"/>
              </a:rPr>
              <a:t>2.34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557661A-E684-40F5-9ECF-F613DB062EBC}"/>
              </a:ext>
            </a:extLst>
          </p:cNvPr>
          <p:cNvSpPr/>
          <p:nvPr/>
        </p:nvSpPr>
        <p:spPr>
          <a:xfrm>
            <a:off x="6588224" y="1930275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s-ES" b="1" dirty="0">
                <a:latin typeface="Gabriola" panose="04040605051002020D02" pitchFamily="82" charset="0"/>
              </a:rPr>
              <a:t>13.15</a:t>
            </a:r>
          </a:p>
        </p:txBody>
      </p:sp>
    </p:spTree>
    <p:extLst>
      <p:ext uri="{BB962C8B-B14F-4D97-AF65-F5344CB8AC3E}">
        <p14:creationId xmlns:p14="http://schemas.microsoft.com/office/powerpoint/2010/main" val="2648081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a 2">
                <a:extLst>
                  <a:ext uri="{FF2B5EF4-FFF2-40B4-BE49-F238E27FC236}">
                    <a16:creationId xmlns:a16="http://schemas.microsoft.com/office/drawing/2014/main" id="{ADDAD7F0-9B08-45EC-BEE8-BEFEF2F790B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163119"/>
                  </p:ext>
                </p:extLst>
              </p:nvPr>
            </p:nvGraphicFramePr>
            <p:xfrm>
              <a:off x="1282351" y="427987"/>
              <a:ext cx="6538588" cy="2314736"/>
            </p:xfrm>
            <a:graphic>
              <a:graphicData uri="http://schemas.openxmlformats.org/drawingml/2006/table">
                <a:tbl>
                  <a:tblPr/>
                  <a:tblGrid>
                    <a:gridCol w="1634647">
                      <a:extLst>
                        <a:ext uri="{9D8B030D-6E8A-4147-A177-3AD203B41FA5}">
                          <a16:colId xmlns:a16="http://schemas.microsoft.com/office/drawing/2014/main" val="36289537"/>
                        </a:ext>
                      </a:extLst>
                    </a:gridCol>
                    <a:gridCol w="1634647">
                      <a:extLst>
                        <a:ext uri="{9D8B030D-6E8A-4147-A177-3AD203B41FA5}">
                          <a16:colId xmlns:a16="http://schemas.microsoft.com/office/drawing/2014/main" val="3986172931"/>
                        </a:ext>
                      </a:extLst>
                    </a:gridCol>
                    <a:gridCol w="1634647">
                      <a:extLst>
                        <a:ext uri="{9D8B030D-6E8A-4147-A177-3AD203B41FA5}">
                          <a16:colId xmlns:a16="http://schemas.microsoft.com/office/drawing/2014/main" val="3561966592"/>
                        </a:ext>
                      </a:extLst>
                    </a:gridCol>
                    <a:gridCol w="1634647">
                      <a:extLst>
                        <a:ext uri="{9D8B030D-6E8A-4147-A177-3AD203B41FA5}">
                          <a16:colId xmlns:a16="http://schemas.microsoft.com/office/drawing/2014/main" val="3281957102"/>
                        </a:ext>
                      </a:extLst>
                    </a:gridCol>
                  </a:tblGrid>
                  <a:tr h="365760"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:r>
                            <a:rPr lang="es-ES" sz="2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abriola" panose="04040605051002020D02" pitchFamily="82" charset="0"/>
                            </a:rPr>
                            <a:t>Capabilidad Corto Plazo</a:t>
                          </a: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:r>
                            <a:rPr lang="es-ES" sz="2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abriola" panose="04040605051002020D02" pitchFamily="82" charset="0"/>
                            </a:rPr>
                            <a:t>Desempeño Largo Plazo</a:t>
                          </a: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9880934"/>
                      </a:ext>
                    </a:extLst>
                  </a:tr>
                  <a:tr h="37290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ES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s-ES" sz="2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s-ES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s-E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sub>
                                </m:sSub>
                                <m:r>
                                  <a:rPr lang="es-ES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s-E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abriola" panose="04040605051002020D02" pitchFamily="82" charset="0"/>
                          </a:endParaRP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5.1274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ES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s-ES" sz="2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s-ES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s-E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</m:sSub>
                                <m:r>
                                  <a:rPr lang="es-ES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s-E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abriola" panose="04040605051002020D02" pitchFamily="82" charset="0"/>
                          </a:endParaRP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4.74893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4759776"/>
                      </a:ext>
                    </a:extLst>
                  </a:tr>
                  <a:tr h="39395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E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abriola" panose="04040605051002020D02" pitchFamily="82" charset="0"/>
                          </a:endParaRP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0.52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MX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E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abriola" panose="04040605051002020D02" pitchFamily="82" charset="0"/>
                          </a:endParaRP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0.56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5848097"/>
                      </a:ext>
                    </a:extLst>
                  </a:tr>
                  <a:tr h="39395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s-MX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sz="2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abriola" panose="04040605051002020D02" pitchFamily="82" charset="0"/>
                            </a:rPr>
                            <a:t>(Superior)</a:t>
                          </a: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0.67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s-MX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sz="2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abriola" panose="04040605051002020D02" pitchFamily="82" charset="0"/>
                            </a:rPr>
                            <a:t>(Superior)</a:t>
                          </a:r>
                        </a:p>
                      </a:txBody>
                      <a:tcPr marL="0" marR="0" marT="0" marB="0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0.72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16187377"/>
                      </a:ext>
                    </a:extLst>
                  </a:tr>
                  <a:tr h="39395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s-MX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sz="2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abriola" panose="04040605051002020D02" pitchFamily="82" charset="0"/>
                            </a:rPr>
                            <a:t>(Inferior)</a:t>
                          </a: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0.37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s-MX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sz="2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abriola" panose="04040605051002020D02" pitchFamily="82" charset="0"/>
                            </a:rPr>
                            <a:t> (Inferior)</a:t>
                          </a: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0.39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6709873"/>
                      </a:ext>
                    </a:extLst>
                  </a:tr>
                  <a:tr h="39395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E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abriola" panose="04040605051002020D02" pitchFamily="82" charset="0"/>
                          </a:endParaRP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0.37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MX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E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abriola" panose="04040605051002020D02" pitchFamily="82" charset="0"/>
                          </a:endParaRP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0.39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459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a 2">
                <a:extLst>
                  <a:ext uri="{FF2B5EF4-FFF2-40B4-BE49-F238E27FC236}">
                    <a16:creationId xmlns:a16="http://schemas.microsoft.com/office/drawing/2014/main" id="{ADDAD7F0-9B08-45EC-BEE8-BEFEF2F790B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163119"/>
                  </p:ext>
                </p:extLst>
              </p:nvPr>
            </p:nvGraphicFramePr>
            <p:xfrm>
              <a:off x="1282351" y="427987"/>
              <a:ext cx="6538588" cy="2314736"/>
            </p:xfrm>
            <a:graphic>
              <a:graphicData uri="http://schemas.openxmlformats.org/drawingml/2006/table">
                <a:tbl>
                  <a:tblPr/>
                  <a:tblGrid>
                    <a:gridCol w="1634647">
                      <a:extLst>
                        <a:ext uri="{9D8B030D-6E8A-4147-A177-3AD203B41FA5}">
                          <a16:colId xmlns:a16="http://schemas.microsoft.com/office/drawing/2014/main" val="36289537"/>
                        </a:ext>
                      </a:extLst>
                    </a:gridCol>
                    <a:gridCol w="1634647">
                      <a:extLst>
                        <a:ext uri="{9D8B030D-6E8A-4147-A177-3AD203B41FA5}">
                          <a16:colId xmlns:a16="http://schemas.microsoft.com/office/drawing/2014/main" val="3986172931"/>
                        </a:ext>
                      </a:extLst>
                    </a:gridCol>
                    <a:gridCol w="1634647">
                      <a:extLst>
                        <a:ext uri="{9D8B030D-6E8A-4147-A177-3AD203B41FA5}">
                          <a16:colId xmlns:a16="http://schemas.microsoft.com/office/drawing/2014/main" val="3561966592"/>
                        </a:ext>
                      </a:extLst>
                    </a:gridCol>
                    <a:gridCol w="1634647">
                      <a:extLst>
                        <a:ext uri="{9D8B030D-6E8A-4147-A177-3AD203B41FA5}">
                          <a16:colId xmlns:a16="http://schemas.microsoft.com/office/drawing/2014/main" val="3281957102"/>
                        </a:ext>
                      </a:extLst>
                    </a:gridCol>
                  </a:tblGrid>
                  <a:tr h="365760"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:r>
                            <a:rPr lang="es-ES" sz="2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abriola" panose="04040605051002020D02" pitchFamily="82" charset="0"/>
                            </a:rPr>
                            <a:t>Capabilidad Corto Plazo</a:t>
                          </a: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:r>
                            <a:rPr lang="es-ES" sz="2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abriola" panose="04040605051002020D02" pitchFamily="82" charset="0"/>
                            </a:rPr>
                            <a:t>Desempeño Largo Plazo</a:t>
                          </a: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9880934"/>
                      </a:ext>
                    </a:extLst>
                  </a:tr>
                  <a:tr h="372904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73" t="-122951" r="-301119" b="-4737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5.1274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46" t="-122951" r="-100746" b="-4737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4.74893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4759776"/>
                      </a:ext>
                    </a:extLst>
                  </a:tr>
                  <a:tr h="394018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73" t="-209231" r="-301119" b="-34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0.52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46" t="-209231" r="-100746" b="-34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0.56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5848097"/>
                      </a:ext>
                    </a:extLst>
                  </a:tr>
                  <a:tr h="394018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73" t="-309231" r="-301119" b="-24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0.67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46" t="-309231" r="-100746" b="-24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0.72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16187377"/>
                      </a:ext>
                    </a:extLst>
                  </a:tr>
                  <a:tr h="394018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73" t="-415625" r="-301119" b="-148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0.37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46" t="-415625" r="-100746" b="-148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0.39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6709873"/>
                      </a:ext>
                    </a:extLst>
                  </a:tr>
                  <a:tr h="394018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73" t="-507692" r="-301119" b="-4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0.37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46" t="-507692" r="-100746" b="-4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0.39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45998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4CCC6053-C6D6-4441-9D2D-2DE2C4C80D79}"/>
              </a:ext>
            </a:extLst>
          </p:cNvPr>
          <p:cNvSpPr txBox="1"/>
          <p:nvPr/>
        </p:nvSpPr>
        <p:spPr>
          <a:xfrm>
            <a:off x="217640" y="2961114"/>
            <a:ext cx="870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C00000"/>
                </a:solidFill>
                <a:latin typeface="Gabriola" panose="04040605051002020D02" pitchFamily="82" charset="0"/>
              </a:rPr>
              <a:t>PROCESO ES INCAPAZ DE CUMPLIR CON LAS ESPECIFICACIONES, DADO QUE Cp&lt;1.33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DBC035F-478A-499B-B543-7541685D05FB}"/>
              </a:ext>
            </a:extLst>
          </p:cNvPr>
          <p:cNvSpPr/>
          <p:nvPr/>
        </p:nvSpPr>
        <p:spPr>
          <a:xfrm>
            <a:off x="435280" y="3422779"/>
            <a:ext cx="6848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400" b="1" dirty="0">
                <a:solidFill>
                  <a:srgbClr val="C00000"/>
                </a:solidFill>
                <a:latin typeface="Gabriola" panose="04040605051002020D02" pitchFamily="82" charset="0"/>
              </a:rPr>
              <a:t>PROCESO  NO ESTA CENTRADO, DADO QUE Cpk&lt;1.25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0CF92DE-2CD2-46E6-BFEF-3CF4D2DBB9B8}"/>
              </a:ext>
            </a:extLst>
          </p:cNvPr>
          <p:cNvSpPr/>
          <p:nvPr/>
        </p:nvSpPr>
        <p:spPr>
          <a:xfrm>
            <a:off x="413374" y="4149080"/>
            <a:ext cx="81567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sz="2800" b="1" i="1" dirty="0">
                <a:solidFill>
                  <a:srgbClr val="C00000"/>
                </a:solidFill>
                <a:latin typeface="Gabriola" panose="04040605051002020D02" pitchFamily="82" charset="0"/>
              </a:rPr>
              <a:t>CONCLUSION:  EL PROCESO ESTA EN CONTROL ESTADISTICO, PERO NO CUMP´LE CON LAS ESPECIFICACIONES, POR LO TANTO REQUIERE DE MODIFICACIONES MUY SERIAS</a:t>
            </a:r>
            <a:endParaRPr lang="es-ES_tradnl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55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64BB82E-911F-43D5-BBF1-3EF727B74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latin typeface="Gabriola" panose="04040605051002020D02" pitchFamily="82" charset="0"/>
              </a:rPr>
              <a:t>CARTA CONTROL DE MEDIDAS INDIVIDUALES Y RANGOS MOVILES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589D30D3-0870-41BC-8700-4B99DBEA2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s-ES_tradnl" dirty="0">
                <a:latin typeface="Gabriola" panose="04040605051002020D02" pitchFamily="82" charset="0"/>
              </a:rPr>
              <a:t>La grafica de medidas individuales es un diagrama para variables de tipo continuo. Cada dato se capta y se registra.</a:t>
            </a:r>
          </a:p>
          <a:p>
            <a:r>
              <a:rPr lang="es-ES_tradnl" dirty="0">
                <a:latin typeface="Gabriola" panose="04040605051002020D02" pitchFamily="82" charset="0"/>
              </a:rPr>
              <a:t>Para obtener la </a:t>
            </a:r>
            <a:r>
              <a:rPr lang="es-ES_tradnl" b="1" dirty="0">
                <a:latin typeface="Gabriola" panose="04040605051002020D02" pitchFamily="82" charset="0"/>
              </a:rPr>
              <a:t>carta control de medidas individuales </a:t>
            </a:r>
            <a:r>
              <a:rPr lang="es-ES_tradnl" dirty="0">
                <a:latin typeface="Gabriola" panose="04040605051002020D02" pitchFamily="82" charset="0"/>
              </a:rPr>
              <a:t>y la </a:t>
            </a:r>
            <a:r>
              <a:rPr lang="es-ES_tradnl" b="1" dirty="0">
                <a:latin typeface="Gabriola" panose="04040605051002020D02" pitchFamily="82" charset="0"/>
              </a:rPr>
              <a:t>carta control de rangos </a:t>
            </a:r>
            <a:r>
              <a:rPr lang="es-ES_tradnl" b="1" dirty="0" err="1">
                <a:latin typeface="Gabriola" panose="04040605051002020D02" pitchFamily="82" charset="0"/>
              </a:rPr>
              <a:t>moviles</a:t>
            </a:r>
            <a:r>
              <a:rPr lang="es-ES_tradnl" b="1" dirty="0">
                <a:latin typeface="Gabriola" panose="04040605051002020D02" pitchFamily="82" charset="0"/>
              </a:rPr>
              <a:t> </a:t>
            </a:r>
            <a:r>
              <a:rPr lang="es-ES_tradnl" dirty="0">
                <a:latin typeface="Gabriola" panose="04040605051002020D02" pitchFamily="82" charset="0"/>
              </a:rPr>
              <a:t>se debe </a:t>
            </a:r>
            <a:r>
              <a:rPr lang="es-ES_tradnl" b="1" dirty="0">
                <a:solidFill>
                  <a:srgbClr val="C00000"/>
                </a:solidFill>
                <a:latin typeface="Gabriola" panose="04040605051002020D02" pitchFamily="82" charset="0"/>
              </a:rPr>
              <a:t>realizar los siguientes pasos:</a:t>
            </a:r>
          </a:p>
          <a:p>
            <a:endParaRPr lang="es-ES_tradnl" dirty="0">
              <a:latin typeface="Gabriola" panose="04040605051002020D02" pitchFamily="82" charset="0"/>
            </a:endParaRPr>
          </a:p>
          <a:p>
            <a:endParaRPr lang="es-ES_tradnl" dirty="0">
              <a:latin typeface="Gabriola" panose="04040605051002020D02" pitchFamily="82" charset="0"/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FFCC705B-876D-4D49-831A-28C772D4D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47" y="4178695"/>
            <a:ext cx="4824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600" dirty="0">
                <a:solidFill>
                  <a:srgbClr val="C00000"/>
                </a:solidFill>
                <a:latin typeface="Gabriola" panose="04040605051002020D02" pitchFamily="82" charset="0"/>
              </a:rPr>
              <a:t> </a:t>
            </a:r>
            <a:r>
              <a:rPr lang="es-ES_tradnl" sz="3600" b="1" dirty="0">
                <a:latin typeface="Gabriola" panose="04040605051002020D02" pitchFamily="82" charset="0"/>
              </a:rPr>
              <a:t>1. Estimar la media de los datos</a:t>
            </a:r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B00B7B80-2D7D-453A-B261-48DD51432C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83614" y="569595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B1ECD67E-01C2-4D3F-9A72-E1E917E2C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8464" y="5851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093A34CC-4E1F-448F-95A3-5BCF43349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107" y="5172730"/>
            <a:ext cx="27135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</a:rPr>
              <a:t>n = Cantidad de datos</a:t>
            </a:r>
            <a:endParaRPr lang="en-US" sz="2800" b="1" dirty="0">
              <a:solidFill>
                <a:prstClr val="black"/>
              </a:solidFill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101BEAF2-CAFD-4F2F-A0D3-C13EABDBE31E}"/>
                  </a:ext>
                </a:extLst>
              </p:cNvPr>
              <p:cNvSpPr txBox="1"/>
              <p:nvPr/>
            </p:nvSpPr>
            <p:spPr>
              <a:xfrm>
                <a:off x="457447" y="5059115"/>
                <a:ext cx="2891881" cy="9644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MX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sz="3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MX" sz="32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MX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MX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MX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s-MX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s-MX" sz="3200" dirty="0"/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101BEAF2-CAFD-4F2F-A0D3-C13EABDBE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47" y="5059115"/>
                <a:ext cx="2891881" cy="9644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731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539552" y="241484"/>
            <a:ext cx="84249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200" dirty="0">
                <a:latin typeface="Gabriola" panose="04040605051002020D02" pitchFamily="82" charset="0"/>
              </a:rPr>
              <a:t>2. Se calculan los rangos de cada subgrupo. Y se calcula la media de los rangos.</a:t>
            </a:r>
          </a:p>
        </p:txBody>
      </p:sp>
      <p:sp>
        <p:nvSpPr>
          <p:cNvPr id="655363" name="Text Box 3"/>
          <p:cNvSpPr txBox="1">
            <a:spLocks noChangeArrowheads="1"/>
          </p:cNvSpPr>
          <p:nvPr/>
        </p:nvSpPr>
        <p:spPr bwMode="auto">
          <a:xfrm>
            <a:off x="539552" y="1336121"/>
            <a:ext cx="74478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R</a:t>
            </a:r>
            <a:r>
              <a:rPr lang="es-ES_tradnl" sz="2400" b="1" baseline="-25000" dirty="0">
                <a:solidFill>
                  <a:schemeClr val="tx2"/>
                </a:solidFill>
                <a:latin typeface="Arial" charset="0"/>
              </a:rPr>
              <a:t>1 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= ( X</a:t>
            </a:r>
            <a:r>
              <a:rPr lang="es-ES_tradnl" sz="2400" b="1" baseline="-25000" dirty="0">
                <a:solidFill>
                  <a:schemeClr val="tx2"/>
                </a:solidFill>
                <a:latin typeface="Arial" charset="0"/>
              </a:rPr>
              <a:t>1 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- X</a:t>
            </a:r>
            <a:r>
              <a:rPr lang="es-ES_tradnl" sz="2400" b="1" baseline="-25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 ) ,  R</a:t>
            </a:r>
            <a:r>
              <a:rPr lang="es-ES_tradnl" sz="2400" b="1" baseline="-25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 = ( X</a:t>
            </a:r>
            <a:r>
              <a:rPr lang="es-ES_tradnl" sz="2400" b="1" baseline="-25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 - X</a:t>
            </a:r>
            <a:r>
              <a:rPr lang="es-ES_tradnl" sz="2400" b="1" baseline="-25000" dirty="0">
                <a:solidFill>
                  <a:schemeClr val="tx2"/>
                </a:solidFill>
                <a:latin typeface="Arial" charset="0"/>
              </a:rPr>
              <a:t>3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 ) , ...., R</a:t>
            </a:r>
            <a:r>
              <a:rPr lang="es-ES_tradnl" sz="2400" b="1" baseline="-25000" dirty="0">
                <a:solidFill>
                  <a:schemeClr val="tx2"/>
                </a:solidFill>
                <a:latin typeface="Arial" charset="0"/>
              </a:rPr>
              <a:t>n-1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 =( </a:t>
            </a:r>
            <a:r>
              <a:rPr lang="es-ES_tradnl" sz="2400" b="1" dirty="0" err="1">
                <a:solidFill>
                  <a:schemeClr val="tx2"/>
                </a:solidFill>
                <a:latin typeface="Arial" charset="0"/>
              </a:rPr>
              <a:t>X</a:t>
            </a:r>
            <a:r>
              <a:rPr lang="es-ES_tradnl" sz="2400" b="1" baseline="-25000" dirty="0" err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– X</a:t>
            </a:r>
            <a:r>
              <a:rPr lang="es-ES_tradnl" sz="2400" b="1" baseline="-25000" dirty="0">
                <a:solidFill>
                  <a:schemeClr val="tx2"/>
                </a:solidFill>
                <a:latin typeface="Arial" charset="0"/>
              </a:rPr>
              <a:t>n-1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 )</a:t>
            </a:r>
            <a:endParaRPr lang="es-ES_tradnl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8614" name="Line 5"/>
          <p:cNvSpPr>
            <a:spLocks noChangeShapeType="1"/>
          </p:cNvSpPr>
          <p:nvPr/>
        </p:nvSpPr>
        <p:spPr bwMode="auto">
          <a:xfrm>
            <a:off x="1920875" y="1712913"/>
            <a:ext cx="152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16" name="Text Box 7"/>
          <p:cNvSpPr txBox="1">
            <a:spLocks noChangeArrowheads="1"/>
          </p:cNvSpPr>
          <p:nvPr/>
        </p:nvSpPr>
        <p:spPr bwMode="auto">
          <a:xfrm>
            <a:off x="275841" y="2862353"/>
            <a:ext cx="8712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800" dirty="0">
                <a:latin typeface="Gabriola" panose="04040605051002020D02" pitchFamily="82" charset="0"/>
              </a:rPr>
              <a:t>3. </a:t>
            </a:r>
            <a:r>
              <a:rPr lang="es-ES_tradnl" sz="3200" dirty="0">
                <a:latin typeface="Gabriola" panose="04040605051002020D02" pitchFamily="82" charset="0"/>
              </a:rPr>
              <a:t>Calcular los límites de </a:t>
            </a:r>
            <a:r>
              <a:rPr lang="es-ES_tradnl" sz="3200" b="1" dirty="0">
                <a:latin typeface="Gabriola" panose="04040605051002020D02" pitchFamily="82" charset="0"/>
              </a:rPr>
              <a:t>control para la media de datos individuales</a:t>
            </a:r>
            <a:r>
              <a:rPr lang="es-ES_tradnl" sz="3200" dirty="0">
                <a:latin typeface="Gabriola" panose="04040605051002020D02" pitchFamily="82" charset="0"/>
              </a:rPr>
              <a:t>.</a:t>
            </a:r>
            <a:endParaRPr lang="es-ES_tradnl" sz="2800" dirty="0">
              <a:latin typeface="Gabriola" panose="04040605051002020D02" pitchFamily="82" charset="0"/>
            </a:endParaRPr>
          </a:p>
        </p:txBody>
      </p:sp>
      <p:sp>
        <p:nvSpPr>
          <p:cNvPr id="68618" name="Line 9"/>
          <p:cNvSpPr>
            <a:spLocks noChangeShapeType="1"/>
          </p:cNvSpPr>
          <p:nvPr/>
        </p:nvSpPr>
        <p:spPr bwMode="auto">
          <a:xfrm>
            <a:off x="3048000" y="30480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19" name="Line 10"/>
          <p:cNvSpPr>
            <a:spLocks noChangeShapeType="1"/>
          </p:cNvSpPr>
          <p:nvPr/>
        </p:nvSpPr>
        <p:spPr bwMode="auto">
          <a:xfrm>
            <a:off x="3048000" y="37338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0" name="Line 11"/>
          <p:cNvSpPr>
            <a:spLocks noChangeShapeType="1"/>
          </p:cNvSpPr>
          <p:nvPr/>
        </p:nvSpPr>
        <p:spPr bwMode="auto">
          <a:xfrm>
            <a:off x="3048000" y="33528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1" name="Line 12"/>
          <p:cNvSpPr>
            <a:spLocks noChangeShapeType="1"/>
          </p:cNvSpPr>
          <p:nvPr/>
        </p:nvSpPr>
        <p:spPr bwMode="auto">
          <a:xfrm>
            <a:off x="3962400" y="30480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4" name="Line 15"/>
          <p:cNvSpPr>
            <a:spLocks noChangeShapeType="1"/>
          </p:cNvSpPr>
          <p:nvPr/>
        </p:nvSpPr>
        <p:spPr bwMode="auto">
          <a:xfrm>
            <a:off x="3810000" y="37338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8" name="Line 19"/>
          <p:cNvSpPr>
            <a:spLocks noChangeShapeType="1"/>
          </p:cNvSpPr>
          <p:nvPr/>
        </p:nvSpPr>
        <p:spPr bwMode="auto">
          <a:xfrm>
            <a:off x="3429000" y="54102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31" name="Text Box 22"/>
          <p:cNvSpPr txBox="1">
            <a:spLocks noChangeArrowheads="1"/>
          </p:cNvSpPr>
          <p:nvPr/>
        </p:nvSpPr>
        <p:spPr bwMode="auto">
          <a:xfrm>
            <a:off x="4632325" y="45354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33" name="Text Box 24"/>
          <p:cNvSpPr txBox="1">
            <a:spLocks noChangeArrowheads="1"/>
          </p:cNvSpPr>
          <p:nvPr/>
        </p:nvSpPr>
        <p:spPr bwMode="auto">
          <a:xfrm>
            <a:off x="5394014" y="2200063"/>
            <a:ext cx="32287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200" b="1" dirty="0">
                <a:solidFill>
                  <a:prstClr val="black"/>
                </a:solidFill>
                <a:latin typeface="Gabriola" panose="04040605051002020D02" pitchFamily="82" charset="0"/>
              </a:rPr>
              <a:t>n -1= numero de rangos.</a:t>
            </a:r>
            <a:endParaRPr lang="en-US" sz="3200" b="1" dirty="0">
              <a:solidFill>
                <a:prstClr val="black"/>
              </a:solidFill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154B343C-7AE2-4147-892D-6E23005EDD17}"/>
                  </a:ext>
                </a:extLst>
              </p:cNvPr>
              <p:cNvSpPr/>
              <p:nvPr/>
            </p:nvSpPr>
            <p:spPr>
              <a:xfrm>
                <a:off x="869202" y="1778421"/>
                <a:ext cx="2338910" cy="10581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3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s-MX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sz="3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3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MX" sz="3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MX" sz="3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MX" sz="3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3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MX" sz="3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s-MX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MX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154B343C-7AE2-4147-892D-6E23005EDD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202" y="1778421"/>
                <a:ext cx="2338910" cy="10581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uadroTexto 2">
            <a:extLst>
              <a:ext uri="{FF2B5EF4-FFF2-40B4-BE49-F238E27FC236}">
                <a16:creationId xmlns:a16="http://schemas.microsoft.com/office/drawing/2014/main" id="{7CA06969-EF1A-4A50-8593-04C766CF0232}"/>
              </a:ext>
            </a:extLst>
          </p:cNvPr>
          <p:cNvSpPr txBox="1"/>
          <p:nvPr/>
        </p:nvSpPr>
        <p:spPr>
          <a:xfrm>
            <a:off x="340862" y="5410200"/>
            <a:ext cx="784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Gabriola" panose="04040605051002020D02" pitchFamily="82" charset="0"/>
              </a:rPr>
              <a:t>LSC= LIMITE SUPERIOR DE CARTA CONTROL</a:t>
            </a:r>
          </a:p>
          <a:p>
            <a:r>
              <a:rPr lang="es-MX" sz="2800" b="1" dirty="0">
                <a:latin typeface="Gabriola" panose="04040605051002020D02" pitchFamily="82" charset="0"/>
              </a:rPr>
              <a:t>LC= LIMITE CENTRAL DE CARTA CONTROL</a:t>
            </a:r>
          </a:p>
          <a:p>
            <a:r>
              <a:rPr lang="es-MX" sz="2800" b="1" dirty="0">
                <a:latin typeface="Gabriola" panose="04040605051002020D02" pitchFamily="82" charset="0"/>
              </a:rPr>
              <a:t>LIC= LIMITE INFERIOR DE LA CARTA CONTROL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16F9E114-FC1D-47AB-BAB1-CE7CAE46DA84}"/>
                  </a:ext>
                </a:extLst>
              </p:cNvPr>
              <p:cNvSpPr/>
              <p:nvPr/>
            </p:nvSpPr>
            <p:spPr>
              <a:xfrm>
                <a:off x="418803" y="3631309"/>
                <a:ext cx="372616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LSC</a:t>
                </a:r>
                <a:r>
                  <a:rPr lang="es-MX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32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  <m:r>
                      <a:rPr lang="es-ES" sz="3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+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s-MX" sz="32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s-E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s-ES_tradnl" sz="3200" b="1" dirty="0">
                  <a:solidFill>
                    <a:srgbClr val="002060"/>
                  </a:solidFill>
                  <a:latin typeface="Gabriola" panose="04040605051002020D02" pitchFamily="82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LC</a:t>
                </a:r>
                <a:r>
                  <a:rPr lang="es-MX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 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32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  <m:r>
                      <a:rPr lang="es-ES" sz="3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ES_tradnl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briola" panose="04040605051002020D02" pitchFamily="82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LIC</a:t>
                </a:r>
                <a:r>
                  <a:rPr lang="es-MX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32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</m:oMath>
                </a14:m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–3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*</a:t>
                </a:r>
                <a:r>
                  <a:rPr lang="es-ES" sz="32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16F9E114-FC1D-47AB-BAB1-CE7CAE46DA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03" y="3631309"/>
                <a:ext cx="3726160" cy="1569660"/>
              </a:xfrm>
              <a:prstGeom prst="rect">
                <a:avLst/>
              </a:prstGeom>
              <a:blipFill>
                <a:blip r:embed="rId5"/>
                <a:stretch>
                  <a:fillRect l="-4255" t="-5058" b="-1361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0499797C-2E75-48AB-8FE5-0730728976A0}"/>
                  </a:ext>
                </a:extLst>
              </p:cNvPr>
              <p:cNvSpPr/>
              <p:nvPr/>
            </p:nvSpPr>
            <p:spPr>
              <a:xfrm>
                <a:off x="4355976" y="3733800"/>
                <a:ext cx="1821268" cy="956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E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acc>
                      <m:r>
                        <a:rPr lang="es-ES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s-E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acc>
                        </m:num>
                        <m:den>
                          <m:r>
                            <a:rPr lang="es-E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1.128</m:t>
                          </m:r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0499797C-2E75-48AB-8FE5-0730728976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733800"/>
                <a:ext cx="1821268" cy="9562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288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307975" y="3010493"/>
            <a:ext cx="86565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200" dirty="0">
                <a:latin typeface="Gabriola" panose="04040605051002020D02" pitchFamily="82" charset="0"/>
              </a:rPr>
              <a:t>5. Graficar o trazar las medidas individuales 0 rangos  móviles, así como sus   respectivos límites de control.</a:t>
            </a:r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336373" y="4383307"/>
            <a:ext cx="83560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200" dirty="0">
                <a:latin typeface="Gabriola" panose="04040605051002020D02" pitchFamily="82" charset="0"/>
              </a:rPr>
              <a:t>6. Interpretación estadística de la gráfica (patrones o anomalías).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49790" y="232940"/>
            <a:ext cx="8442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600" dirty="0">
                <a:latin typeface="Gabriola" panose="04040605051002020D02" pitchFamily="82" charset="0"/>
              </a:rPr>
              <a:t>4. Calcular los límites de </a:t>
            </a:r>
            <a:r>
              <a:rPr lang="es-ES_tradnl" sz="3600" b="1" dirty="0">
                <a:latin typeface="Gabriola" panose="04040605051002020D02" pitchFamily="82" charset="0"/>
              </a:rPr>
              <a:t>control para los rangos móviles</a:t>
            </a:r>
            <a:r>
              <a:rPr lang="es-ES_tradnl" sz="3600" dirty="0">
                <a:latin typeface="Gabriola" panose="04040605051002020D02" pitchFamily="82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14"/>
              <p:cNvSpPr txBox="1">
                <a:spLocks noChangeArrowheads="1"/>
              </p:cNvSpPr>
              <p:nvPr/>
            </p:nvSpPr>
            <p:spPr bwMode="auto">
              <a:xfrm>
                <a:off x="2043400" y="939570"/>
                <a:ext cx="1821332" cy="1200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chemeClr val="tx2"/>
                    </a:solidFill>
                    <a:effectLst/>
                    <a:latin typeface="Arial" charset="0"/>
                  </a:rPr>
                  <a:t>LSC</a:t>
                </a:r>
                <a:r>
                  <a:rPr lang="es-ES_tradnl" sz="2400" b="1" baseline="-25000" dirty="0">
                    <a:solidFill>
                      <a:schemeClr val="tx2"/>
                    </a:solidFill>
                    <a:effectLst/>
                    <a:latin typeface="Arial" charset="0"/>
                  </a:rPr>
                  <a:t>R </a:t>
                </a:r>
                <a:r>
                  <a:rPr lang="es-ES_tradnl" sz="2400" b="1" dirty="0">
                    <a:solidFill>
                      <a:schemeClr val="tx2"/>
                    </a:solidFill>
                    <a:effectLst/>
                    <a:latin typeface="Arial" charset="0"/>
                  </a:rPr>
                  <a:t>= D</a:t>
                </a:r>
                <a:r>
                  <a:rPr lang="es-ES_tradnl" sz="2400" b="1" baseline="-25000" dirty="0">
                    <a:solidFill>
                      <a:schemeClr val="tx2"/>
                    </a:solidFill>
                    <a:effectLst/>
                    <a:latin typeface="Arial" charset="0"/>
                  </a:rPr>
                  <a:t>4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chemeClr val="tx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chemeClr val="tx2"/>
                            </a:solidFill>
                            <a:effectLst/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endParaRPr lang="es-ES_tradnl" sz="2400" b="1" dirty="0">
                  <a:solidFill>
                    <a:schemeClr val="tx2"/>
                  </a:solidFill>
                  <a:effectLst/>
                  <a:latin typeface="Arial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chemeClr val="tx2"/>
                    </a:solidFill>
                    <a:effectLst/>
                    <a:latin typeface="Arial" charset="0"/>
                  </a:rPr>
                  <a:t>LC</a:t>
                </a:r>
                <a:r>
                  <a:rPr lang="es-ES_tradnl" sz="2400" b="1" baseline="-25000" dirty="0">
                    <a:solidFill>
                      <a:schemeClr val="tx2"/>
                    </a:solidFill>
                    <a:effectLst/>
                    <a:latin typeface="Arial" charset="0"/>
                  </a:rPr>
                  <a:t>R</a:t>
                </a:r>
                <a:r>
                  <a:rPr lang="es-ES_tradnl" sz="2400" b="1" dirty="0">
                    <a:solidFill>
                      <a:schemeClr val="tx2"/>
                    </a:solidFill>
                    <a:effectLst/>
                    <a:latin typeface="Arial" charset="0"/>
                  </a:rPr>
                  <a:t>  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endParaRPr lang="es-ES_tradnl" sz="2400" b="1" dirty="0">
                  <a:solidFill>
                    <a:schemeClr val="tx2"/>
                  </a:solidFill>
                  <a:effectLst/>
                  <a:latin typeface="Arial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chemeClr val="tx2"/>
                    </a:solidFill>
                    <a:effectLst/>
                    <a:latin typeface="Arial" charset="0"/>
                  </a:rPr>
                  <a:t>LIC</a:t>
                </a:r>
                <a:r>
                  <a:rPr lang="es-ES_tradnl" sz="2400" b="1" baseline="-25000" dirty="0">
                    <a:solidFill>
                      <a:schemeClr val="tx2"/>
                    </a:solidFill>
                    <a:effectLst/>
                    <a:latin typeface="Arial" charset="0"/>
                  </a:rPr>
                  <a:t>R </a:t>
                </a:r>
                <a:r>
                  <a:rPr lang="es-ES_tradnl" sz="2400" b="1" dirty="0">
                    <a:solidFill>
                      <a:schemeClr val="tx2"/>
                    </a:solidFill>
                    <a:effectLst/>
                    <a:latin typeface="Arial" charset="0"/>
                  </a:rPr>
                  <a:t> = D</a:t>
                </a:r>
                <a:r>
                  <a:rPr lang="es-ES_tradnl" sz="2400" b="1" baseline="-25000" dirty="0">
                    <a:solidFill>
                      <a:schemeClr val="tx2"/>
                    </a:solidFill>
                    <a:effectLst/>
                    <a:latin typeface="Arial" charset="0"/>
                  </a:rPr>
                  <a:t>3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chemeClr val="tx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chemeClr val="tx2"/>
                            </a:solidFill>
                            <a:effectLst/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endParaRPr lang="es-ES_tradnl" sz="24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</mc:Choice>
        <mc:Fallback xmlns="">
          <p:sp>
            <p:nvSpPr>
              <p:cNvPr id="20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43400" y="939570"/>
                <a:ext cx="1821332" cy="1200329"/>
              </a:xfrm>
              <a:prstGeom prst="rect">
                <a:avLst/>
              </a:prstGeom>
              <a:blipFill>
                <a:blip r:embed="rId3"/>
                <a:stretch>
                  <a:fillRect l="-5017" t="-3553" r="-24080" b="-1116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148064" y="1757292"/>
            <a:ext cx="28087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400" b="1" dirty="0">
                <a:solidFill>
                  <a:schemeClr val="tx2"/>
                </a:solidFill>
              </a:rPr>
              <a:t>D3 = 0       D4 = 3.267</a:t>
            </a:r>
          </a:p>
        </p:txBody>
      </p:sp>
      <p:sp>
        <p:nvSpPr>
          <p:cNvPr id="123906" name="AutoShape 2" descr="data:image/jpeg;base64,/9j/4AAQSkZJRgABAQAAAQABAAD/2wCEAAkGBhQSERUUEhQWFBUWGBkXFxgYGBgYHxgeFxocGBwXGBcXHCYeGBwkGhcYHy8gJCgpLCwsFx4xNTAqNSYrLCkBCQoKDgwOGg8PGiwfHCApLCwpLCwpKSksKSkpKSkpKSkpLCksLCwpKSksLCwsKSkpKSkpLCwpKSksKSkpLCkpKf/AABEIAN0A5AMBIgACEQEDEQH/xAAcAAACAgMBAQAAAAAAAAAAAAAGBwQFAAIDAQj/xABLEAACAQIDBQUEBQcKBQQDAAABAgMAEQQSIQUGMUFRBxNhcYEiMpGhFEJSscEjYnKCkqLRFhckU1RzstLh8DM0Q5PCFSU18URjg//EABgBAAMBAQAAAAAAAAAAAAAAAAECAwAE/8QAJBEAAgICAgICAwEBAAAAAAAAAAECEQMhEjEiQRNRMmFxQlL/2gAMAwEAAhEDEQA/ACqTaO0okznC4eRFGqRyvnsOmZbE25AV02nvmjbNbEwEgt7Cg2ujk2N7cxqfgalJvvg+6EglUmwtGNZL29zux7Wa+nC3jQZjN3Z49lgGNu8lxJmMagsUDggLYdBa/S9cbZ2xSb2XXZnu6oj+lSDM7k93fXKoNi36TEHXp5mj7LVRutCUwkClSpESAgixBtrcctb1bWorRObtmEUv+1DYCmMYlQAykK9vrBtAT4g6X6HwpgXoX7RZguAlv9Yoo8y4P3A0JKxsb8kBvZhtQpijFf2ZVOn5yDMD8Mw+FNkLSW7PIy20IrfVDsfLIR95FOgNRj0PnXkbZKy1Bm+PaQMDL3IhMjFA1y4Ue0TpwJ5Uvtt9p+MxAKhhCh5R3B9XPtW8rUbFhichjb/YgGJArA2f2gCDYhTa4B63q63axCPho8lrKoVh0I4g+uvrSu7KcGk0mKSQXDRLfkR7fG/UHW9WjQPDPlwkpkOusd726MAMp+YpOmUcNcfoZ8mUC5sANb9Lc6Bd1iGx0jx6RjvCegVj7P8AH0qsxu8k0to8QzKg98IoVm/SBsPwq7x+Ngj2XiThTwia9/euwy3e+t9ePwrXbAoOK/otd9972xs5sT3KEiJeVvtkDix4+AsB4sfcDcZMNEssqBp3AbUX7sHUKoPA8LnjfTgNVFu9hhJi4EPBpY1PlmH4V9JJTIObxSijTuvChjfbcpMXEzKoWdQSjAAFrfUYjiDwvyJosvWr0Tni2naEbuDvY2DxASQnuZGyuD9QnQSAciDx6jyFNjeDby4UR/kpJWkYqFjGZrKpJYDmBoPXjSV31woj2hiVGg7wn9oBj99ODc6UYjC4bEMLyLEY73OliFbS9tTGpvx+NZHTlitSNG35I/8AwMb/ANofxq42BtlcVCJljeNWJADgAkDTMLEix/CqjePFGeePARkjOO8xDDisI0yA8jIfZ8r9aJYYgqhVAAAAAHAAaADwHD0rHPKqN7VW7Y2YZjENCiyq8in6wUNYcNfbymx6VZ2qJtPaUeHjMkzBFHzPQDiT4CsxV+jTarosMhltkCNmvwItw9eHrQtuvjmw2y1dxqSxjB/PPs8eXE+VdGxkWMYNipokhBumH71Ltbg0xB1/QGg5moe9m2EmjjEfuB5ACLWbu7LmW31dSB5UH1ZaMfTO26uyfpDNiJ/ymtlDagniSQeQ0AHD4UVz7NjdSrRoQeWUfeBcVG3Ww+XCReK5v2iT+NW4WiloSbfIVu18A2GmaMMwW91sSLg8L2PHl6VlMTH7HjlYM63IFvTU/jWUnEqsxIWIXvYX62F/jxrdbHh/CsFe2onOeivSa1rCaNGMJpT9pW8YmkEEZukRu5HAva1h1CjS/Umrnfrf0IGw+Ga76iSQH3OqqftdTy8+FbuV2eNMyy4lSsfFYzcF+d2HJfDifC+oe9I6MaUPKRbdle7JRGxDixkFkuPqXuW/WIFvBfGmC+EAF63WyAAeArrMfZPlV1BJHNOblKyseAHiAfMD8aCe1mIDZ5sAPysXIdTR0WoJ7XP/AI8/3sf3mpMrifkhZ7lu7StEht3gRT4+1pfwvyp57K2SmHjCIPM82PUn/dqRm5kbiV5YxfugjG2trPoSOlxTs2RvFDOoIYK3NGIBHl1HiKVFs9+iRtHZEU62kQN0PAjyYailnvVsh8OZIkJIkjIX85T9UjrdeXgaaGM2pFGt3kVR5i/wGpoPjibaGLEgUiGO2p5hTmt+kTx6Cg/0Jik130KLZWM7qeKT7EiP+ywP4V9KYeUMoZSCpAIPUHUH4Gk92h7iPBI+IgXNC5LMAP8AhknXQfUJ1B5XI6X23H7SvoyCDEhniHuMurIPs2PvL0tqOGo4MtFMi+RXEclc5WABJNgBcnoBqTQ4O0jAWv8ASB5ZZL/s5b0Jbw77SbRb6HgEbK+ju2hK878cidSdTw8CbOeON3vQCbx7QE+KmmHB5GYeV7D5AU3Oyp//AG5L8A8g9M1/xpS7ybMGGxLwqc3d5VLcLtkBbTl7ROnQU4ezLDZNmw3+tnf9pzb5AVjpzVwRE7OpPpEmNxh1Ms2RT0RBcAejL+zRxXKOEKLKAB0AA+6pEMfM8KKRxydm8SW1PpXDa+zIpgBLGkgBJAZQ1rixtet3lua74rgPWn9E92UX8lcL/Zof+2v8KF99tnJCIFjUIg7ywHAXIY26ak0eZqoN9MAZcOSou0Zz28LWYfDX0qT6OjHJ8tk/d03wsP8Adr8harKhHdbFGbCGFZGidDbMmXMFJzAjMCOo4fhXDcZGTFbQjaR5cksahpDmY+yTqfXgKyNKO2GResoB3q24xxBEbHKgC6HiRcn5m3pWUOQyxNh4K2qlxW2m7/6PCoZwMzsxIVAeF7ak8NPEVC2xvWcFlOKCFXuFMVwbjkUc+I1BsKwnBsI5p1RSzkKqi5JNgB1JPClxvDvvLi3+jYAMQ2hcAhmHA5fsJ1Y6+VDm3t8XxsgErNHAD7iDNa3MgkZ289B06km7u+OBw4EeHgnLMQL5UZ5DyBObXXgBp0rdllj47Zbbp9naQWkmtJNxA4qnl9o+Pw60eABB1Jqq2pt6LBwd9PdSbWTQsSfqAA2JHM3tpQrN2t4c6iOYnyQenvVTUV+yDU8jCXEbxwpiUw7Fu9ksVAUkak2ueA901fze6fKlFuptI43a/fsMoRGIF75QAEUX5n2iT503JfdPlTY3aYuWPFpEGgntaH/tx/vY/wDyo3oJ7XP/AI4/3sf/AJVNjY/yQMdjK/l8R/dJ/jpiYrdLDSG7RAE81uv+E2+VKHs+3rjwck7MrOWRVULYahr6k8KLP51p21jwqkebt8SotSnRkjJy0F8O5mFU37u/6TMflermGEKAFAAHAAWA8gKAtndrSE2nhKDmyHNbzUgH50cYDaEcyCSJw6HgR93gfA0VRCal7O5WhvafZ7gp2LNCFY8TGTHfxIX2flRLasoiqTXQFQdk+CU3IlbwMht+6BRFhdmwYSJu7RIo1BZsotoouSx4nTqanYliEbKVUgGxbUDxYXGnqOFJLfHfad5JYBiVmjKgMY1yIbEEhRfXXQtc38qDRSPLJ2yjxBfGYtiou88pyj9NtB6C3oK+hNmYFYYkiXhGqoP1Ra/40v8Asv3MaP8Apc6lWI/JKeKhuLkHgSNB4EnS4plCskNmnel6OkMdzXSVSeA0rij21Fb/AEg9aomqOWmYIT0rviEJAtXIYg10xEtrW50yqmK7sjMhHEVqRWzyX41rU2UBbG7qvHJ3uEfu2+yeGvGxtw8CKGt3sPjZMXj1VkjJlQSMD+afdtc8OlMjGQsyERuI20s2UPbX7J0P+tD+yd05YJ5JRiyTMwaUGFLNbpr7OhI08KFFo5NbOuC3GhCWkzO3M3K+gFZRIorKHFCfI/sEDN9Gx0kkukUyrZ7XClbaMeXD7qpe0SCLFpGyOW7skFktl9u2lyNWNuAOgv4Ub4zHLHbMHbNyVGe/nlFhx51WPgnxUkeeMxQRtnCtYNIw4XUe6o+J9aUeMt2UMfZLBYXlmvYX9z/LV9up2fQYWUyqXkcCyl7ezfiQABqRpfpREBW8chXhTxpO2JKcmqsGt5ez8Y2XvJZpRYWRRkyqPAFeJOpPl0Fqn+ZyH+tl/c/y0ffSj4Vn0k+FO+D2Ksk0tAZuPuNLg5p2cqQ1ljINzlDFrsLaH3aO3S4IqMMQb1KkawqkeKToScm3bIpwzUr+23bATDrhhq7Mrt+aouB6k39AaO9qb6YbDv3c08cb2DWa97HgdAeh+FfP+/G8YxeIlcHNnc28FX2VHwAqTr0Wxxd2y27It3Y8TiJDMMyxoGy8mJa3teA108qekMQUAKAoHADQDyA0FJDsu3hiwc79+2RJIwuaxIBDBhe2tuOtulNrBb54OV1jjxEbO5sqi9yTy4Uo+RSTOO9G6MWLjPshZQPYe1jfoxHFTw14caWe6u8L4HEWe4jJyzIeVtM36S8fIEU7CaTnaTgO6xrMBYSqJPXVW+Yv60rVdDYZcvFh/vlvVJg4o5IYhPna31rAZcwPsA8dKDm7RtqS6Q4QDpaGV/v0os7OdpmbBICTmiJjPkNV/dIHpRRlvREtRdNCdxOwNsY/SfMqHlIyxqP/AOaa/EVP3P3Fjg2i6TWmaOFJASLKGYjgpJvYdaaMykKcgXNY2zXAvyuRrbyoYg2NjFxb4n+jEugjK5pbALaxvluTcfOsw/JyVdBQorYUMbW7RsHh2KGQyODYrEuax6Frhb+F6j4LtUwUjZWMkJ6yJYepUm3rRJ8GGFVO3N5I8MLH2nPBB95PIVKx20kjhaW4ZQuYWNw3SxHIkj40IbpYM4md8RL7WU6X1ux1Bt0UcB4jpSt/QYwvbLHDYjHz2e6YdOOo1tx5gnh5VTdpu+q5MO2BxSmQO+bunDHKV5jXS4Hwq+3426kGCnIdRIUKKMwvd/Y4XvoCT6VXdluxFjwSylRnmJbNYXyg2UA8bWF/1qaL1Q1L82uhbjf3aH9pm/d/y1n8vNof2mb93/LT77qvO6rD/NH/AJEKd/Nof2mX93/LXh3+x/8AapR+z/lp1be2vHhIGml4LwA4sTwVfE/LU8qA9ytkybQxLY/FC6K1ol+rdeAAP1U+bG/WiOpxatoOtznnODiOKLGUgls1r2JJUG1rHKRpWVbAVlY5G72c81udqXu8na6kbGPCIJSNO8a4T9UDV/PQdL107Wd4Ghw6QISGnvmI45Ftdf1iQPIGp2424keFjWSRQ2IYAsSAe7vrkS+gIvYnje/K1IWiklcgNk322w4zKsgXllw2npdTWuC7W8bE1plSS3FWTu2+K2sfMU5clD+9u6EWNiIZQJQPycltVPIE81J4j15URlOLdNG+6u+sGOU93dZALtG1rjlcEe8t9Lj1tRCDXzTsvaUmFnWVLh4m19NGU9bi4NfSOHmDKrLwYBh5MLj76yEywUevZ3Ua1Mm90+VQg1dcVj0VTmYLfQZiF+ZqsWqZzyVsFd6N1MLMJJ5os7rGdczjRFJAsrAcaR+B2PG8iLl95kXifrEDr419CbY9rDS21vFJa3O6GkXsY/l4f7yP/GKg3s7cP4sbH82ez/7P+/J/nqTs/cHBQyJJHDldDmU55DY9bFrHjRERXqinSOfm/s8Apadr0IzYdvCRfgVP40yzS37Xm/5caf8AUP8AgFCS0Phfkjfshl0xC+Mbf4h+ApjClp2Q+9iD4Rj5uaZdFdAy/mzKAu1XepsPEsETZZJgSzDiqDQ26FjceQNHppKb/wD5fbHdnhmhi9DlJ+bmgzYUnLYd9n26KYbDpKygzyKGZiNVDahF+yALXtzv0q33k3aixkLJIozWOR7DMjcmB48eI561bqKw0aFcndiL2Pt6WKOTASnQSeyCfcaMnMg/NJF7eHjRlu1HLPH3EbGNAS8rjib2AUfCgjf6Lutqykf1iP8AtqpP4/GmjuAo+juRx7w39FW3+/GkrZ1TdRs7tuLhStijHxLH+FvlQ9iIJdmSqI2vGeA4BgOKleAI6jwphihbtBA7mPr3mn7Jv+FM1RGEm3TCPZ+MWWNZF4MAfLw9DpXaRwASTYAXJ4W8b8qodyCfoi3+09vj/G9DvavvP3UQw0Z9uUXktyj6frEEeQPWsmLwuVIGdu7Uk2vj0hhJEQJCdAo1eY+YHwsOJNN7Zuz0hiSKMZURQqjwH48/Wgbsj3fyQtiWHtS+ynginU/rOPgopiKKYOWX+V0j21ZXtZWI0Du190cPipI5JlYvHbKQxAsGzWIGhF6vQtaoK1xE2VGb7Kk+dgT+FKN2dbVGxuLSJGkkOVEBZj0C6mllN21yZfZwqg/nSMR/hFDm098Z9osI5548PFe9gHy+BOUMzHXS5sPCsVWKXso4cO+LxOWNbvNI1h0zsTr4AEknoK+jsLAERUHBVVR+qAPwoW3F3WwuHj72CRZ3YWMwsfHKoB9geHHrRcBRNlmm6NZpQqljwUEnyAufuoP3SwK4xGxmJRZXkdhGHAZY0XQKqnQa8+OlFePhLxSKOLI6j1Uj8aHuziYHAov1o2dGHMENfX9oUvsRdWiNhlGE2h9GTTD4mMuqckcXzZRyBA4eI6Uq8REYZmU6NG5HqjW/CmptX8ptjCquvdRO725BrgX8/Z+NDPaZsExzfSFHsS2DeDgc/wBIC/mGoUXxtXT9jTwk4dFccHUMP1hf8amxMAtzzNAvZrvAsuHELN+UhFrHml/ZI8r5T0sOtGZfQeFUizlnGnRJ+kjp91CO9HaBBhpu6kgMpChiRk0za29rnYA+oq9x+OSGNpJDlRRcn8PM8AOtAW5mxTjsVJj8Qv5MOSinUFhw8wgsPE+VMpNugxgu2MDZmJDwq/c9yXF8hy5gDwzZRYG3LlXUVwxu0o0N5HRP0mA+/jUL+VGFvbv0+f32oSkBRZaMaSm9XsbczHh30Den5P8AhTkw+NjkF43Vx+aQfu4UsO1/YrLJHik4ECNz0YElGPncj9UUnZXFp0xqivCard29tLisNHMpBzKMw6MNGB9b/EVMxuLSNGd2yogLMTyA40STW6Erv7H3u13Qc2hj9SqD8aM9k4ttnztHMD3b/WANtODr4W0I4/ChjcjBNj9qPimHsI5mbzP/AA08xx8kpvy4ZXXK6hh0IBHwNCvZ0zkl4kT+UWHy5u+jt56/Djf0oQ2tjX2hMqQqcicCdBrxdvsjQacdKLP5NYa9+5j+B+69T4MOqCyKFHQAAfKs1ZFSjHaI2HhTC4cAmyRISx8AMzMfmaQ+MxUm0MaT9aeQKo+yCQFHotvgaaPavtbusF3YPtTNk/VX2m+NlHrQX2UbO7zHZzqIUZ/1m9gf4mPpRLY9Rc2OPA4NYo0jQWVFVV8lFhUgGvBWwonMz0VlYKysA4JW5WgmLtVwhxHc2fLmyd7YZb3te182W/O3ja1G4NCxnFrs5PCDxAPpQ5vDuFhcUhvGsb8pEUKQepA0ceB+VFBFaMK1BTaPnyDGYnZWLYK2V0azrc5ZBoRccwQQQeI0p47F2/FiYI5kYAOL2LC4PAqdeINxSi7bIx9MW3Ewpf8AacC/pQvsLdrFYiMvDA8ihrXUC17A21Pj86x0NKdXo+kjik+2v7S/xqkl2GiyvLh8QYGk1kC926uftZH0DeI+FJv+QuP/ALJL8B/Gs/kHjv7JL+yP40oFiS/0NvB4vCYOcRtK0mJxJF3PtsxvYBiuiC/AcKINoYBJo2jkUMjixB+8dDfW/K1Jndbc7GR4zDu+GkVVlQsxAsADqTrTvFFEsiSemKjae4mLwkolwhaQKbqye+vgy/W06Xv0qTF2j41Blkw6sw0uUkU+oGnwtRvj940jkMZjlcqBcomYDMLjW/Sttn7eE0gRYpl0JzOpUC3LjxP4Uo/NteSF5Jh9o7UkVXR0iuPqmNF5FrNqx1PU0X717U+hQxYXDexZeI4hRoPUnMSf40Y4VOdK/bL/AEraDDk0gjH6KnLp6AmqPxj/AEEXzl1pHfd/dVsT+VlZlQ8ObP43PAeOvPzok/kVhbWyN552v99qvIoQAABYAAAdAOA+Fb2pUkJLJKxebf3afC/loXbKOJ4Ml+FyOI5XqTs/etMRGcNiIjM7KRlVQe8XqRcBSOvqLGjTEYcOrKwurAgjwOh+VKJ1OFnZlvnjk4jW5U2Hpbl40r0y0H8i32iZs7YGIw87LgMQ0LNqYMQtrgeIDJJYc7A261Z4vczaONIXG4pFiBvkiHHxtlUX8Te1W+Cxa4vFwyf8MRpmVW0d8wvcD7I+eulFgFMtiSm1/Sv2LsSLCxCKFcqjU8ySeLMeZP8AvSh7eLfeQT/RMBF3+IHvE+7H56i5HO5AHidKKNp4gxwyOOKI7DzVSR91CfZXs8Lg++Osk7szsdSbMQBfpfMfNjREj7kyHJsnbbDN9KiU8cgIHppFb51XYPtExeDn7naMeYaXIUKwB+sMvsyL/u9NGgLtfwKthEksM6SgA+Dg3HxAPpWGhJSdNAz2r7YWbEQqjZkWIOCOB705rj9ULV92M4O0M8n2nVB5IuY/N6HN0uz046DvjOY7OyAZM2igW1zDTXhajQumxMBlLd8xdsmmXMza6i5soC3OvTrpis2uPBBstbWpc7K3exe0EE+MxUsaOMyRRHJ7J4E20FxwGp6mt8d2ezQKZMDi5xIovkd7hra2BGl/AgjyokOC6sYtq8pX7I7X8sQXFRM0o0LJZQ1uZU8G43A009Kysb4Zi/3o2A+DxDxMDlJLRtyZCdCPK9j0I8adG4e8y4zCpr+VjASVedxpmt0a179b1S71bbwc6d08ZnHEMpyZTbijkXv6WPjVFN2ZYvDP3uBnv09ru3APIn3W+QPSks6JeSqWmN0Gom09pRwRtLKwRFFyT9w6noOJpa/+obfXTu83jkgN/W+tQJty9qY1wcU4Uf8A7HUhf0Y47gfKiRWP7YH75bbbF4h5iCAzAKv2VUWUeduPiadXZzsoQ7OgA4uveMfF9fkLD0peb77lRYDDQlWLyvIQznTQITlVRooufE+NW+zu1mLD4eGJYJHMcaISWVRdVA04m171rKTjyXiNPJWZKV/89mv/ACmn97r/AIKttm9sGFkIEqSQ+JAdfUpqPhRsl8Ul6DrLW1cMHjUlQPGyuh4MpuD6iuxNYlRRscRHPM0cGdXKEMZAl8qBbAWJOt67YDb2eTuZY2hltcAm4YfmsOP+la7P27eWSKYLE6N7N299eTAtx4cuvnUPHMMRjMOIiGEJLSOuoF7WXMNCTbhSlf6FMuIEcTMSBZS3HoCaUu7s1sXCx5yC/wCt/qaaGKgDoyNwYFT5EWpTY7Bvh5SjaMp0PXmGHhRm7ofClsb61tVPu9t1cTGDcCQD21536jqDVrmoojKNOjDSY2ztO+KxGey2kcr4gHiOvCmVvRvEuHQqp/KsLADit/rHp4eNqVe34TGpRxZrgEHiLjMfI2pJUdGGNbOuzN55bQKDnaN8wJJ9gA+7ccFPSjD+cOX+qj+LfxrpuNupAcHG8kYZnuxJJ+0bAAHwogG6uG/qU/e/jRpgnOF9AzJv9IwIMMZBBBF21B0I41pg99WiQJFh4kQcFXMAOfAUVDdbC/1KfP8AjUXaex8HBG0jwrYctbk8gNeNamBSh1RS/wA4Uv8AVR/Fv40Pdo28hxTQ4WEZmBVpAvORlsIx5XN/E+BqrOOkxM5jwUYLk/UHsxjqCdBb7R5+NMPc3cOPBDvHIlnI1fkt+KpfXzY6nw4Vo2Ulwhv2Wu6exPomEjhOrAEuRzZjdreAvb0oU7Y8EzYeGQXKo7B/DOoAJ9VtfxFMMVX7dxsEULtiSoiIysGF81/qheLE9BTnPGT5WUu5G+UOJgjjLhJlVVZDpfKALpf3gbcBqL1d7a23FhIjLM1gOA5seSqOZPypQR7nnHSM+AieKAXs0zAC45JYFrfG3Miom08Li8LLG2NiaZY9EEpaSMjoGVrel/MGsW+OLemc8Juvi8YGnhhLK7sb3AFybm17XAva/gaymFsvtVwZiXvFeFhpkCZwLfZKi1vCwrKw3PIvQJ4vCGORkJBKsVJHA2pxwr7I8h91KXbv/Mzf3jffTCw+9cRxS4VQzMQbuLZQVXMVvxJA424E2qURcttJkrbWFkdUSJihZxmdfqKoLX9SFHrVbi9lSxozvjpgqi5OVT8uZ5AUTUP4yTv8YkP1IR3rjq31F9L3/wDqmaJRbKvF7ktjYohi55fZZnt7N/aAAS9tCALmwOptXfCdmWAj/wChn8XZm+V7fKiu1e01CvIwal7PMAwt9FjHiMwPxDUIbz9koCmTBFiQL90xvf8AQbjfwPHrTUNasKw0cskfPu6u9UuAmzLcoT+UjPBh5cnHI+nhT9wWLWWNJEOZXUMp6gi4pJ9qOzBDj2KiwlVZPU3DfEi/rR/2UYsvs9Qf+nI6DyuGA9M5rFcqTipBfPhVfR1V/BgG++sRFRbAKoHSyj+FBG+XaEYWMGGsZBo7nUKfsqObdb6Dx5VmB3DxWLAlxk7Lm1Ctd2+BOVPKg2TUNXJ0MdcdGTYSIT0DqfuNRNsbCjxK2caj3WHEeXUeFB03ZGlvYna/LMikfukGqKWfHbKlALEoeAJLRuBxsDqpt0sRWsKgv8vYQYjcfERteJla3AhsjD/fga7x7L2k3smVlHUyj/xuaI9294UxkIkTQjR0P1T08RzB5irYChxQHkkuwa2LuekTd5K3eONR9lT9rXVj4mgHbiLiJpGOuZ2K2PImw+VqYm922xDEUB/KSCwHMA6Fv4ePlQxufsXvZs5HsRm/gW4gfifIUr7pFIOk5MOtkYPuoI4/soAfPn871NtXi1hqpzM4Y7GpDG0kjBUQFmY8gOJ01pG73b9/+oYgIDJFhVNvZALkc2IuACel9NL0yd/drDJ9GGucAydMvJfU6nwHjXHdHcfDdwJJMPEzSajMgNl5fHj8KFlYx4rkyo2Fv9s3CRiOCGZRzOVCzHqzZ7k/dytVhN2xYYKSkUzNyBCKCfE5jaiT+R2D/ssH/bX+FaybmYMgj6NCLgi4RQRfmDyPjRM5Qeyv7NIz9BEje9NJJIfVrDjy9mhTfdjitrw4WQkRAxqBw98BnI8SPZv4UxEEGBwyqWEcUShQWNz5fnMT01NKPfrboxWISbCoyulgGPvOVN1IUcGB8TfTpQsaCttodOHgVFCqAqqAFAFgAOAA5V7Lhg4KsoZWFiCLgjoRzpIS7+49jknlkgbn7PdetguYfCtZd5Jrrkxck7XHso0xvY3tdgPLS9Yywt7s57/bETB4xo4tEZVkUX93Nf2fK4NvAisq5m3D2hj2bEzd3G0hvlkJUgDgAoU5QBoAddK9ol1kpVZH3mlJxUyJoS7Fm+yCeP6XSjE4NIdo4BIwFVYJbD0JuTzJvcnnQfvHgEfFzFluS7czrY+Boixe62GG0MJEIgEkjkZlzPqVBsblrj0qSEl0hiiqfYuynjlnkkKkyvcWubDWwNx4/KrHBYJYkWOMZUUWA1Nh0uTf512YU9HNdaE7tPtSxa4t8pURo7KIio1CtazN72Y2430v4atnZuPWaJJU92RQw8iL28xwpX9pW4riRsVh1LK3tSoouVPNwOanibcDfkdOXZ72grhk+j4knu7nu3GuS5uVIGpW+ul7a0UXlBSjcRvk14ajYTaMcq5o3DjqLmg/e7tMiw4aKC8k4uNVIVD1bMAWIvew060aOdRbdIDO1fHiTH5Qb91GqH9IksR6ZhRzuFhmw2yg5HtMsk9vAglf3VB9aCdzdx5cbL3+JzCEtnYt70xJvYX5E8W9BTjfDgqVt7JGUgdCLWHpS0dE5JJRExuRGsuPh73W7M2v1mClhfr7WtOwCkRtTZ0mCxJQkq0bAow0uAfZZf8AfG4ph7vdpcMgC4j8k/2vqN43+p5HTxoI2WN7QbZaEu0kRfQXzsA1w0d+JYMAbfqsQfOif6and95nXIBcvmGWw55hpSo363hGPkSGBWZEJsQDeRjYaLxyi3r4aUWyWOL5HHs53hSCeTOxyNHqACbkMLaDwLUXbS7QLi0Can6z2+Sj8TXHdPs4jiizYhc0rakZjZRyX2eJ4kn0FSNpQJ3n0XBxorn/AIkgHuDmM3EacfO3Emw9Fm4ykBOL7/El5CWyrYu54m5sAP8Af3Ux9xh/RFHRn8edR9vbLSDAMicilzzY5hdj41K3HH9EH6b/AH1kqYs5XDQQAVxxmJEaM54KL6c+gHiTpXa9eYvFxwRGWU2A+/kFHU1RKzmvYBYfdLFYmXvZVyB2u2Y2Nr6gLx4aC9qYaYIgACwA0A6W4CqLd3eWTFPIcoSNbBRxNzc3Y+QGg61eriDRXFDTcumeNERxqLjsakUbSObKgJJ6W/HgPMirSOQEUu+13FMkcUaghJGYsepQCy/PN6CjONK0DH5SoC9qbUm2lilAHvG0UfJQeZ8balvDwFMzdvc+HCKLDPLb2pCBfyX7I8vWhbsr2WCZZyLkWjX1szEemUfGjHaO9WFgOWSZQw4qLsfULe1SR0ZW/wAYljLg1cWZVYfnAN99ZBgET3EVf0VC/dVBH2i4Im3esPExvb7qvsBtGOZc0UiyDqpB9D09aYi1JEkCsravKIgnduf8zN+m1NiCPRTbWw1t4daVG3P+Zm/Tam1hvdXyH3VFHTlWkdQK8tVftjbfcmNFQySykiNAQL2FyzMfdUDiagY3eCbDBXxMKCIkKzxSM+TMbAsrICR4j4VQhQQJDeoybHw8chkSGMSNxcIoJ8yBxqySwS/r/CuIgJ/1qtUhLK3GYOVzcYmaMfZQRAfFoyfnVXDuNhRKZnj76VjmLynOSetrBf3aJmwxrlSO/YVKujULXpr2qjefby4SBpSLt7qL9pjwHkLEnwBpQpWyNvdh8I0P9MKqv1G+sD+ZbUnwsR1FKRNkGaVlwiyTKOBKgG351iQPUi9WuxNlzbUxTNM5KrYyN0B4Ig4C+thysT5tnZ+zI4IxHEoRByA+ZPEnxOtL2dHL49exEYhJIrxuHS+pRrre2typ4+dE26G+UWF9l8OuuhlT3/1sxNx4Ajypo4/ZsUq5ZUR16ML28unmKUm9uycHGScLOGI4xavb9FwLehPrWqh4zU1TQwNqb1K0aLhGEjze6w+qOBJvwbwPDiasdg7KTDx2uGdtXa/E/wABSR2FjUM6B3IRiFe2hsTbNYjl91NZdwIv6yT9z+FbYs4xjqyfvlIPoj6jinP84Vx3NnC4O5PBpCeHLX8Kp9vboxwQNIruSCuhy21NuQqLs7deObCPMzMGAk0GW3sjxF6G7Aox41fsIU7QcP8AZk+C/wCahjfTf6LEMiRiQKlybgC7Hh9Y8Bf4mtd1t0hPGfyhUIQvug3uL9RUSbswxBYm66knitFSdBUccZX9F1ujvbBDh7FZLsxY2C+AH1ugqyx+/wCuX8ihzfngWt6NUXZ/ZoRGoMpDAC4CA2PMXza61LHZrf8A6x/YH+aslL0BvHdthhsuUsqsfrIpPmQDQb2wSL9HhU+8ZSR5BDf5laNsLEIo1Um+UAeeUWpM9o+0Hlx0iufZjsqDgACA1/Mk3J8B0qzdRpksMeWS0ZsnbMpw8eDwl+8kZ2kYaEXPu35DKty3Swos2X2ZQIo74tK/E2JVfQDU+ZNROyrZYEck5HtFu7XwC2LW8yR+yKYFqkkUyzp0gN2j2Z4Z1PdZ4m5HMWHqrcR5EUv5UxGz8TYMY5FtqODLy/SU9D0I4inkRQJ2qbPBhjmt7SPkv+a4OnowHxNZo2LI26kXe7++kM8IeR0iceyys1tRzW/FTcEfDlWUmBWUOTKPBGwuO7uKYkmFySSSbcb8+PiaI8FtLaMaBe4zWAALLrYaa2bWi5WCi7EAdSQPma9ixcbH2XQnwYH5A0KJvI2toD94JJGjw05YQ4xGcRxBC3eZjYpkFzqANeGutQtrbclkMcG0ImwsJILsoziQg3C57kIvX3jpyq62vE0OOTFFGki7oxNlBYxG98+QalToDbWvNvbaixGHkggVsQ8ilAoRrKT9d2YAKF48b6CiLf6DcWC6cLC34VGZ78a9wyN3Chjdgig24XAF7eornerTZzo3jmy8TYeNb4wADNcDlQzvzGXwboouXaNAOpaRQKsd7thnFYUwhwpLIbkZvcN+AIrL8WNXRKOIX7S/Efxpddqe0EcRIjhjG5zga5SygrflqA1c/wCaN/7Qn/aP+arDA9mmSGeN5VYyBShCEZGTMQ3E3BzEHzNSezoioRd3Z07KCv0aQC2YS6+WRbfcaOLUmNl7Sn2XiiHQ66SJydb6MrcPEHxsedNDZW9uGxCgpKoJ+oxCsPDKT91xWQMsXdood7ZpMVio8BE2RSveTMPs8QLdLW05lhVphtyMJGuUQoxt7z+2T6n8LVbyTQoe8YxqbWLkoDboW420GlBm9naXFGpjwzh5Dpn+qniL+8fkOOvCtoC5PSFrvhs6OPFTCEZUWUgAcBrbTyN6bvZ7tl8RhbSEl42yFj9YWBUnqbGx8qUuDwMmIcLGjSMTyBPjcnkPE05Nzd3zhMPkYguxzuRqL2tYHmAABfzoJlcqSRvvkn9EfzT/ABCqzYzW2XKfCWi41U71zhMHMSQLrbUgXuR150WvZGMrXH9lduAn5Bz1kP8AhWioClbsvaeKVMmHz2JJ9hMxudONj0qWz7R4n6R8x91KpaHljt9jKjktwrcYk0rl3nxcTWZ2v9mRb/eL0R7E33WQhJgI2PBgfZP4qfO48adZCcsDQZjK3KlH2pbCePE9+BeOQKL9GUWselwAR1saacTWNR96NlDEYWWK1yUOX9Iaqf2gKq1yQmOXCQKdl2IDYNl5rI1/1gGH4/CjKk3uZvH9DxBEl1jf2ZBY3Qg6Nbj7JuD5npTA2lv9hIdO87xtNIgG4/nXy38L1JFskHy/oSmg3tQnAwYXm0igegY/gK2ftIhXWSHERr9pkFvvFA++e9S42Ud0fyUdwt9CxPFiDw4AAHkPGs2bHB8k2Dy17R3u/wBmokgV52eNm1CqBovLNcaE6m3iKylo6HliXuD3QaYd5i5HZ21yA2C35f6AAedebS3BTLfDsyuNQGNwfDNYFT40WRjSuhrUjl+RgZuhvE5k+jzEk6hC3EFeKE8+B+FudGZ1pdIL7V9j+v8Au4/caYt60Q5FT0dIpsvHh91e92p1VhY0N4vdv6TO7Yr8pEMqwxZmy2tdndRbM5YkC9wAPGqDD4MYTa0UODJEckbNPCGLLHa+V7E+wSbW/gapf2TUPoNNs7RhwsXezm6qRawzHN9WwHPoTwqgxPajg+sh8oz95Iq72rsePEoEmXMoYNa5FyL2vbiNajQ7q4VRYYeH9hT82uaDb9Gio1sr8H2iYKQ27wx3+2pUftC4FEUbhgCpBBFwQbg+II0NDW2uz/DTKe7RYZOTILC/5y8CPnQluTvA+ExLYbENljJZTmNhG631BOgBtY+YNLddlHBSVxGRtPY0WIXLNGrjlcaj9EjVfShTGdlGHPuSSJ4HK4HxF/nRJhN5oJXCRsZLmwKxyFf28uX1vVrRFUpRF7H2SR39qdz5RoPvJqxw3Zlgl1aMynq7N8gtgKr93t/JpMb3OIChWZlUBcuRhwW/PgV15kUfrQ0NJzXbAHb25X0eNpsC8kTIMzIHaxC6m1+YGtjcG1Wm4m9RxcbJJbvYwLkC2ZToGtyN9CBpqDzq823jFigld/dVGv43BAHqTal52U4RjiJH+qseUnxYiw+Ck+lD2MvKDsOt4IMWwUYN4045y4ueVsuh8b+YpWb24DExzIuLl71mGYe0WAF7WAIAHDgBTrtSu7UyBi4b/wBUP8bVmbE90NXAoBpw8tK6YqHnUeJrcKmJODoavFqqOWVplXjcAkqlZFDjx5eI6elLbeLYZw0uXUowuhPTmD4j53FNp8N0NU+8W7H0pUXMFKte9idCLEAdeHwqbxstjyqPZX7ibTM0WRjdorC/Mry+FiPQUWSmwNVuxtlQ4VTHGfa4tcgs1tLnw6cqlO9zVF4olPylaFr2rbMhCI4XLPI1sw5hRqWHM6qL8fGqDdfcLF92mIgkRS1yvtFSBci/uka0TdrMJy4d+QLqfMgEfJT8KINw8QHwMNvqqUPgVJ/Ag+tR9nXyagmCeI3Cx+I0xGIVl/Od39ctrX+FUUmwhsrHxlrSoMr6jkbhrLrYqQbHwFOkUqu1HFhsUiDUpHZvNiWt8LH1rPQMc3N0NSOxAPEHUHresqv3YlLYPDk8TEnyFvwr2ms53p0TI20qn3o3jGGjstu9YeyOn558By6moe29vvBAZFAJ0Av48/Hyqp3X2eJf6VMTJIzG2bgLc7cz05DpSseK9snbmbBZSZ5QQxByA8QDxY+J5f60X5qrxOa2781kqBKXJ2cRi8PjUkjVhIqPkkCllsym9rix4jkbaULY6IbMxeG+jkiLEyd3JETm10tIjN7QIzcL8vGrBt3Sk8k2FlOHeSxlXIJEc8c2Q2ytqdQedeYfd09+uIxMpxEqA937IRI/FYxfXxJP3URlo33k3+TBzrE0RYEBmYG2UEkeyCPaOhPKieOcMAQbggEHqCLg/Cgff/YyzYdpicrwqSCB7wuLofC5uOmvG9Um5O/EgC4d1zhQcrZrEAfVOhv4eFCwuCcbQ02ekrtedJduMMpkRZluirmLlAuYBeeqt4aUQ709oMsY7qJAjMPfLZiNOQsNfGqvs1wYTFyOfaZoVYE8s5UkeJ8azGgnGLYwYt7UV0imilw5fRDIFysfshkYgHhobVfRm5tQN2in+gseYdCPDUj7qKdmzkqhOpKrfxuvH40YrdEZVVohbW3Qw0zmTuh3hIJbO6Xtz9g6N42PAVHx0mPgbLFGmJjsMruwV/0XswDEfatrer8HW1b4k2Ao0BSfsA8dsHH45gMS0cEQN8inN62BNz4sdKLdjbKjw0QjiFgNSTxY82Y8zXZnrzPQpDObeiV3lJ/tbzfTUJ4GJcvhZjf53NNQyUse1Rc2IhB/q/8AzNZ9D4X5BruLtjPEYmN2j4fonh8Dp6iijvBSbixL4ea8bWZTa9uPmOh6UU4LfxmX2ohcaaNYH0INvjSxkbJj3aD0TWoN343gOZYo3YZdXsxHHgtwemvqKqtpb+ytdY1Ef518x9NAB8Kj7r7ME7s8pLBDcr9onXU34ffRcr0GEK8mFG5GBKRtK3GS1r/ZHA69SSaJw1QI30rcSmmIylbs021shMTC0UnBuBHFSODDyoCwOBx+zJG7uPv4ibkLcg9DYe0jW04H1o+TEk173poUNGbSoGRvVjZhlgwLIx0zykhVvz9pQD/vQ0Gb47K+jvGrv3szK0kr66lmsAL8hlNut6bH0g0rtkz/AE7aheUaAs2XiLRWyr5aC/r1oUVxy3aQ1Nh4Qx4aGM8UjRT5hRf53rK6rOaymIN3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23908" name="AutoShape 4" descr="data:image/jpeg;base64,/9j/4AAQSkZJRgABAQAAAQABAAD/2wCEAAkGBhQSERUUEhQWFBUWGBkXFxgYGBgYHxgeFxocGBwXGBcXHCYeGBwkGhcYHy8gJCgpLCwsFx4xNTAqNSYrLCkBCQoKDgwOGg8PGiwfHCApLCwpLCwpKSksKSkpKSkpKSkpLCksLCwpKSksLCwsKSkpKSkpLCwpKSksKSkpLCkpKf/AABEIAN0A5AMBIgACEQEDEQH/xAAcAAACAgMBAQAAAAAAAAAAAAAGBwQFAAIDAQj/xABLEAACAQIDBQUEBQcKBQQDAAABAgMAEQQSIQUGMUFRBxNhcYEiMpGhFEJSscEjYnKCkqLRFhckU1RzstLh8DM0Q5PCFSU18URjg//EABgBAAMBAQAAAAAAAAAAAAAAAAECAwAE/8QAJBEAAgICAgICAwEBAAAAAAAAAAECEQMhEjEiQRNRMmFxQlL/2gAMAwEAAhEDEQA/ACqTaO0okznC4eRFGqRyvnsOmZbE25AV02nvmjbNbEwEgt7Cg2ujk2N7cxqfgalJvvg+6EglUmwtGNZL29zux7Wa+nC3jQZjN3Z49lgGNu8lxJmMagsUDggLYdBa/S9cbZ2xSb2XXZnu6oj+lSDM7k93fXKoNi36TEHXp5mj7LVRutCUwkClSpESAgixBtrcctb1bWorRObtmEUv+1DYCmMYlQAykK9vrBtAT4g6X6HwpgXoX7RZguAlv9Yoo8y4P3A0JKxsb8kBvZhtQpijFf2ZVOn5yDMD8Mw+FNkLSW7PIy20IrfVDsfLIR95FOgNRj0PnXkbZKy1Bm+PaQMDL3IhMjFA1y4Ue0TpwJ5Uvtt9p+MxAKhhCh5R3B9XPtW8rUbFhichjb/YgGJArA2f2gCDYhTa4B63q63axCPho8lrKoVh0I4g+uvrSu7KcGk0mKSQXDRLfkR7fG/UHW9WjQPDPlwkpkOusd726MAMp+YpOmUcNcfoZ8mUC5sANb9Lc6Bd1iGx0jx6RjvCegVj7P8AH0qsxu8k0to8QzKg98IoVm/SBsPwq7x+Ngj2XiThTwia9/euwy3e+t9ePwrXbAoOK/otd9972xs5sT3KEiJeVvtkDix4+AsB4sfcDcZMNEssqBp3AbUX7sHUKoPA8LnjfTgNVFu9hhJi4EPBpY1PlmH4V9JJTIObxSijTuvChjfbcpMXEzKoWdQSjAAFrfUYjiDwvyJosvWr0Tni2naEbuDvY2DxASQnuZGyuD9QnQSAciDx6jyFNjeDby4UR/kpJWkYqFjGZrKpJYDmBoPXjSV31woj2hiVGg7wn9oBj99ODc6UYjC4bEMLyLEY73OliFbS9tTGpvx+NZHTlitSNG35I/8AwMb/ANofxq42BtlcVCJljeNWJADgAkDTMLEix/CqjePFGeePARkjOO8xDDisI0yA8jIfZ8r9aJYYgqhVAAAAAHAAaADwHD0rHPKqN7VW7Y2YZjENCiyq8in6wUNYcNfbymx6VZ2qJtPaUeHjMkzBFHzPQDiT4CsxV+jTarosMhltkCNmvwItw9eHrQtuvjmw2y1dxqSxjB/PPs8eXE+VdGxkWMYNipokhBumH71Ltbg0xB1/QGg5moe9m2EmjjEfuB5ACLWbu7LmW31dSB5UH1ZaMfTO26uyfpDNiJ/ymtlDagniSQeQ0AHD4UVz7NjdSrRoQeWUfeBcVG3Ww+XCReK5v2iT+NW4WiloSbfIVu18A2GmaMMwW91sSLg8L2PHl6VlMTH7HjlYM63IFvTU/jWUnEqsxIWIXvYX62F/jxrdbHh/CsFe2onOeivSa1rCaNGMJpT9pW8YmkEEZukRu5HAva1h1CjS/Umrnfrf0IGw+Ga76iSQH3OqqftdTy8+FbuV2eNMyy4lSsfFYzcF+d2HJfDifC+oe9I6MaUPKRbdle7JRGxDixkFkuPqXuW/WIFvBfGmC+EAF63WyAAeArrMfZPlV1BJHNOblKyseAHiAfMD8aCe1mIDZ5sAPysXIdTR0WoJ7XP/AI8/3sf3mpMrifkhZ7lu7StEht3gRT4+1pfwvyp57K2SmHjCIPM82PUn/dqRm5kbiV5YxfugjG2trPoSOlxTs2RvFDOoIYK3NGIBHl1HiKVFs9+iRtHZEU62kQN0PAjyYailnvVsh8OZIkJIkjIX85T9UjrdeXgaaGM2pFGt3kVR5i/wGpoPjibaGLEgUiGO2p5hTmt+kTx6Cg/0Jik130KLZWM7qeKT7EiP+ywP4V9KYeUMoZSCpAIPUHUH4Gk92h7iPBI+IgXNC5LMAP8AhknXQfUJ1B5XI6X23H7SvoyCDEhniHuMurIPs2PvL0tqOGo4MtFMi+RXEclc5WABJNgBcnoBqTQ4O0jAWv8ASB5ZZL/s5b0Jbw77SbRb6HgEbK+ju2hK878cidSdTw8CbOeON3vQCbx7QE+KmmHB5GYeV7D5AU3Oyp//AG5L8A8g9M1/xpS7ybMGGxLwqc3d5VLcLtkBbTl7ROnQU4ezLDZNmw3+tnf9pzb5AVjpzVwRE7OpPpEmNxh1Ms2RT0RBcAejL+zRxXKOEKLKAB0AA+6pEMfM8KKRxydm8SW1PpXDa+zIpgBLGkgBJAZQ1rixtet3lua74rgPWn9E92UX8lcL/Zof+2v8KF99tnJCIFjUIg7ywHAXIY26ak0eZqoN9MAZcOSou0Zz28LWYfDX0qT6OjHJ8tk/d03wsP8Adr8harKhHdbFGbCGFZGidDbMmXMFJzAjMCOo4fhXDcZGTFbQjaR5cksahpDmY+yTqfXgKyNKO2GResoB3q24xxBEbHKgC6HiRcn5m3pWUOQyxNh4K2qlxW2m7/6PCoZwMzsxIVAeF7ak8NPEVC2xvWcFlOKCFXuFMVwbjkUc+I1BsKwnBsI5p1RSzkKqi5JNgB1JPClxvDvvLi3+jYAMQ2hcAhmHA5fsJ1Y6+VDm3t8XxsgErNHAD7iDNa3MgkZ289B06km7u+OBw4EeHgnLMQL5UZ5DyBObXXgBp0rdllj47Zbbp9naQWkmtJNxA4qnl9o+Pw60eABB1Jqq2pt6LBwd9PdSbWTQsSfqAA2JHM3tpQrN2t4c6iOYnyQenvVTUV+yDU8jCXEbxwpiUw7Fu9ksVAUkak2ueA901fze6fKlFuptI43a/fsMoRGIF75QAEUX5n2iT503JfdPlTY3aYuWPFpEGgntaH/tx/vY/wDyo3oJ7XP/AI4/3sf/AJVNjY/yQMdjK/l8R/dJ/jpiYrdLDSG7RAE81uv+E2+VKHs+3rjwck7MrOWRVULYahr6k8KLP51p21jwqkebt8SotSnRkjJy0F8O5mFU37u/6TMflermGEKAFAAHAAWA8gKAtndrSE2nhKDmyHNbzUgH50cYDaEcyCSJw6HgR93gfA0VRCal7O5WhvafZ7gp2LNCFY8TGTHfxIX2flRLasoiqTXQFQdk+CU3IlbwMht+6BRFhdmwYSJu7RIo1BZsotoouSx4nTqanYliEbKVUgGxbUDxYXGnqOFJLfHfad5JYBiVmjKgMY1yIbEEhRfXXQtc38qDRSPLJ2yjxBfGYtiou88pyj9NtB6C3oK+hNmYFYYkiXhGqoP1Ra/40v8Asv3MaP8Apc6lWI/JKeKhuLkHgSNB4EnS4plCskNmnel6OkMdzXSVSeA0rij21Fb/AEg9aomqOWmYIT0rviEJAtXIYg10xEtrW50yqmK7sjMhHEVqRWzyX41rU2UBbG7qvHJ3uEfu2+yeGvGxtw8CKGt3sPjZMXj1VkjJlQSMD+afdtc8OlMjGQsyERuI20s2UPbX7J0P+tD+yd05YJ5JRiyTMwaUGFLNbpr7OhI08KFFo5NbOuC3GhCWkzO3M3K+gFZRIorKHFCfI/sEDN9Gx0kkukUyrZ7XClbaMeXD7qpe0SCLFpGyOW7skFktl9u2lyNWNuAOgv4Ub4zHLHbMHbNyVGe/nlFhx51WPgnxUkeeMxQRtnCtYNIw4XUe6o+J9aUeMt2UMfZLBYXlmvYX9z/LV9up2fQYWUyqXkcCyl7ezfiQABqRpfpREBW8chXhTxpO2JKcmqsGt5ez8Y2XvJZpRYWRRkyqPAFeJOpPl0Fqn+ZyH+tl/c/y0ffSj4Vn0k+FO+D2Ksk0tAZuPuNLg5p2cqQ1ljINzlDFrsLaH3aO3S4IqMMQb1KkawqkeKToScm3bIpwzUr+23bATDrhhq7Mrt+aouB6k39AaO9qb6YbDv3c08cb2DWa97HgdAeh+FfP+/G8YxeIlcHNnc28FX2VHwAqTr0Wxxd2y27It3Y8TiJDMMyxoGy8mJa3teA108qekMQUAKAoHADQDyA0FJDsu3hiwc79+2RJIwuaxIBDBhe2tuOtulNrBb54OV1jjxEbO5sqi9yTy4Uo+RSTOO9G6MWLjPshZQPYe1jfoxHFTw14caWe6u8L4HEWe4jJyzIeVtM36S8fIEU7CaTnaTgO6xrMBYSqJPXVW+Yv60rVdDYZcvFh/vlvVJg4o5IYhPna31rAZcwPsA8dKDm7RtqS6Q4QDpaGV/v0os7OdpmbBICTmiJjPkNV/dIHpRRlvREtRdNCdxOwNsY/SfMqHlIyxqP/AOaa/EVP3P3Fjg2i6TWmaOFJASLKGYjgpJvYdaaMykKcgXNY2zXAvyuRrbyoYg2NjFxb4n+jEugjK5pbALaxvluTcfOsw/JyVdBQorYUMbW7RsHh2KGQyODYrEuax6Frhb+F6j4LtUwUjZWMkJ6yJYepUm3rRJ8GGFVO3N5I8MLH2nPBB95PIVKx20kjhaW4ZQuYWNw3SxHIkj40IbpYM4md8RL7WU6X1ux1Bt0UcB4jpSt/QYwvbLHDYjHz2e6YdOOo1tx5gnh5VTdpu+q5MO2BxSmQO+bunDHKV5jXS4Hwq+3426kGCnIdRIUKKMwvd/Y4XvoCT6VXdluxFjwSylRnmJbNYXyg2UA8bWF/1qaL1Q1L82uhbjf3aH9pm/d/y1n8vNof2mb93/LT77qvO6rD/NH/AJEKd/Nof2mX93/LXh3+x/8AapR+z/lp1be2vHhIGml4LwA4sTwVfE/LU8qA9ytkybQxLY/FC6K1ol+rdeAAP1U+bG/WiOpxatoOtznnODiOKLGUgls1r2JJUG1rHKRpWVbAVlY5G72c81udqXu8na6kbGPCIJSNO8a4T9UDV/PQdL107Wd4Ghw6QISGnvmI45Ftdf1iQPIGp2424keFjWSRQ2IYAsSAe7vrkS+gIvYnje/K1IWiklcgNk322w4zKsgXllw2npdTWuC7W8bE1plSS3FWTu2+K2sfMU5clD+9u6EWNiIZQJQPycltVPIE81J4j15URlOLdNG+6u+sGOU93dZALtG1rjlcEe8t9Lj1tRCDXzTsvaUmFnWVLh4m19NGU9bi4NfSOHmDKrLwYBh5MLj76yEywUevZ3Ua1Mm90+VQg1dcVj0VTmYLfQZiF+ZqsWqZzyVsFd6N1MLMJJ5os7rGdczjRFJAsrAcaR+B2PG8iLl95kXifrEDr419CbY9rDS21vFJa3O6GkXsY/l4f7yP/GKg3s7cP4sbH82ez/7P+/J/nqTs/cHBQyJJHDldDmU55DY9bFrHjRERXqinSOfm/s8Apadr0IzYdvCRfgVP40yzS37Xm/5caf8AUP8AgFCS0Phfkjfshl0xC+Mbf4h+ApjClp2Q+9iD4Rj5uaZdFdAy/mzKAu1XepsPEsETZZJgSzDiqDQ26FjceQNHppKb/wD5fbHdnhmhi9DlJ+bmgzYUnLYd9n26KYbDpKygzyKGZiNVDahF+yALXtzv0q33k3aixkLJIozWOR7DMjcmB48eI561bqKw0aFcndiL2Pt6WKOTASnQSeyCfcaMnMg/NJF7eHjRlu1HLPH3EbGNAS8rjib2AUfCgjf6Lutqykf1iP8AtqpP4/GmjuAo+juRx7w39FW3+/GkrZ1TdRs7tuLhStijHxLH+FvlQ9iIJdmSqI2vGeA4BgOKleAI6jwphihbtBA7mPr3mn7Jv+FM1RGEm3TCPZ+MWWNZF4MAfLw9DpXaRwASTYAXJ4W8b8qodyCfoi3+09vj/G9DvavvP3UQw0Z9uUXktyj6frEEeQPWsmLwuVIGdu7Uk2vj0hhJEQJCdAo1eY+YHwsOJNN7Zuz0hiSKMZURQqjwH48/Wgbsj3fyQtiWHtS+ynginU/rOPgopiKKYOWX+V0j21ZXtZWI0Du190cPipI5JlYvHbKQxAsGzWIGhF6vQtaoK1xE2VGb7Kk+dgT+FKN2dbVGxuLSJGkkOVEBZj0C6mllN21yZfZwqg/nSMR/hFDm098Z9osI5548PFe9gHy+BOUMzHXS5sPCsVWKXso4cO+LxOWNbvNI1h0zsTr4AEknoK+jsLAERUHBVVR+qAPwoW3F3WwuHj72CRZ3YWMwsfHKoB9geHHrRcBRNlmm6NZpQqljwUEnyAufuoP3SwK4xGxmJRZXkdhGHAZY0XQKqnQa8+OlFePhLxSKOLI6j1Uj8aHuziYHAov1o2dGHMENfX9oUvsRdWiNhlGE2h9GTTD4mMuqckcXzZRyBA4eI6Uq8REYZmU6NG5HqjW/CmptX8ptjCquvdRO725BrgX8/Z+NDPaZsExzfSFHsS2DeDgc/wBIC/mGoUXxtXT9jTwk4dFccHUMP1hf8amxMAtzzNAvZrvAsuHELN+UhFrHml/ZI8r5T0sOtGZfQeFUizlnGnRJ+kjp91CO9HaBBhpu6kgMpChiRk0za29rnYA+oq9x+OSGNpJDlRRcn8PM8AOtAW5mxTjsVJj8Qv5MOSinUFhw8wgsPE+VMpNugxgu2MDZmJDwq/c9yXF8hy5gDwzZRYG3LlXUVwxu0o0N5HRP0mA+/jUL+VGFvbv0+f32oSkBRZaMaSm9XsbczHh30Den5P8AhTkw+NjkF43Vx+aQfu4UsO1/YrLJHik4ECNz0YElGPncj9UUnZXFp0xqivCard29tLisNHMpBzKMw6MNGB9b/EVMxuLSNGd2yogLMTyA40STW6Erv7H3u13Qc2hj9SqD8aM9k4ttnztHMD3b/WANtODr4W0I4/ChjcjBNj9qPimHsI5mbzP/AA08xx8kpvy4ZXXK6hh0IBHwNCvZ0zkl4kT+UWHy5u+jt56/Djf0oQ2tjX2hMqQqcicCdBrxdvsjQacdKLP5NYa9+5j+B+69T4MOqCyKFHQAAfKs1ZFSjHaI2HhTC4cAmyRISx8AMzMfmaQ+MxUm0MaT9aeQKo+yCQFHotvgaaPavtbusF3YPtTNk/VX2m+NlHrQX2UbO7zHZzqIUZ/1m9gf4mPpRLY9Rc2OPA4NYo0jQWVFVV8lFhUgGvBWwonMz0VlYKysA4JW5WgmLtVwhxHc2fLmyd7YZb3te182W/O3ja1G4NCxnFrs5PCDxAPpQ5vDuFhcUhvGsb8pEUKQepA0ceB+VFBFaMK1BTaPnyDGYnZWLYK2V0azrc5ZBoRccwQQQeI0p47F2/FiYI5kYAOL2LC4PAqdeINxSi7bIx9MW3Ewpf8AacC/pQvsLdrFYiMvDA8ihrXUC17A21Pj86x0NKdXo+kjik+2v7S/xqkl2GiyvLh8QYGk1kC926uftZH0DeI+FJv+QuP/ALJL8B/Gs/kHjv7JL+yP40oFiS/0NvB4vCYOcRtK0mJxJF3PtsxvYBiuiC/AcKINoYBJo2jkUMjixB+8dDfW/K1Jndbc7GR4zDu+GkVVlQsxAsADqTrTvFFEsiSemKjae4mLwkolwhaQKbqye+vgy/W06Xv0qTF2j41Blkw6sw0uUkU+oGnwtRvj940jkMZjlcqBcomYDMLjW/Sttn7eE0gRYpl0JzOpUC3LjxP4Uo/NteSF5Jh9o7UkVXR0iuPqmNF5FrNqx1PU0X717U+hQxYXDexZeI4hRoPUnMSf40Y4VOdK/bL/AEraDDk0gjH6KnLp6AmqPxj/AEEXzl1pHfd/dVsT+VlZlQ8ObP43PAeOvPzok/kVhbWyN552v99qvIoQAABYAAAdAOA+Fb2pUkJLJKxebf3afC/loXbKOJ4Ml+FyOI5XqTs/etMRGcNiIjM7KRlVQe8XqRcBSOvqLGjTEYcOrKwurAgjwOh+VKJ1OFnZlvnjk4jW5U2Hpbl40r0y0H8i32iZs7YGIw87LgMQ0LNqYMQtrgeIDJJYc7A261Z4vczaONIXG4pFiBvkiHHxtlUX8Te1W+Cxa4vFwyf8MRpmVW0d8wvcD7I+eulFgFMtiSm1/Sv2LsSLCxCKFcqjU8ySeLMeZP8AvSh7eLfeQT/RMBF3+IHvE+7H56i5HO5AHidKKNp4gxwyOOKI7DzVSR91CfZXs8Lg++Osk7szsdSbMQBfpfMfNjREj7kyHJsnbbDN9KiU8cgIHppFb51XYPtExeDn7naMeYaXIUKwB+sMvsyL/u9NGgLtfwKthEksM6SgA+Dg3HxAPpWGhJSdNAz2r7YWbEQqjZkWIOCOB705rj9ULV92M4O0M8n2nVB5IuY/N6HN0uz046DvjOY7OyAZM2igW1zDTXhajQumxMBlLd8xdsmmXMza6i5soC3OvTrpis2uPBBstbWpc7K3exe0EE+MxUsaOMyRRHJ7J4E20FxwGp6mt8d2ezQKZMDi5xIovkd7hra2BGl/AgjyokOC6sYtq8pX7I7X8sQXFRM0o0LJZQ1uZU8G43A009Kysb4Zi/3o2A+DxDxMDlJLRtyZCdCPK9j0I8adG4e8y4zCpr+VjASVedxpmt0a179b1S71bbwc6d08ZnHEMpyZTbijkXv6WPjVFN2ZYvDP3uBnv09ru3APIn3W+QPSks6JeSqWmN0Gom09pRwRtLKwRFFyT9w6noOJpa/+obfXTu83jkgN/W+tQJty9qY1wcU4Uf8A7HUhf0Y47gfKiRWP7YH75bbbF4h5iCAzAKv2VUWUeduPiadXZzsoQ7OgA4uveMfF9fkLD0peb77lRYDDQlWLyvIQznTQITlVRooufE+NW+zu1mLD4eGJYJHMcaISWVRdVA04m171rKTjyXiNPJWZKV/89mv/ACmn97r/AIKttm9sGFkIEqSQ+JAdfUpqPhRsl8Ul6DrLW1cMHjUlQPGyuh4MpuD6iuxNYlRRscRHPM0cGdXKEMZAl8qBbAWJOt67YDb2eTuZY2hltcAm4YfmsOP+la7P27eWSKYLE6N7N299eTAtx4cuvnUPHMMRjMOIiGEJLSOuoF7WXMNCTbhSlf6FMuIEcTMSBZS3HoCaUu7s1sXCx5yC/wCt/qaaGKgDoyNwYFT5EWpTY7Bvh5SjaMp0PXmGHhRm7ofClsb61tVPu9t1cTGDcCQD21536jqDVrmoojKNOjDSY2ztO+KxGey2kcr4gHiOvCmVvRvEuHQqp/KsLADit/rHp4eNqVe34TGpRxZrgEHiLjMfI2pJUdGGNbOuzN55bQKDnaN8wJJ9gA+7ccFPSjD+cOX+qj+LfxrpuNupAcHG8kYZnuxJJ+0bAAHwogG6uG/qU/e/jRpgnOF9AzJv9IwIMMZBBBF21B0I41pg99WiQJFh4kQcFXMAOfAUVDdbC/1KfP8AjUXaex8HBG0jwrYctbk8gNeNamBSh1RS/wA4Uv8AVR/Fv40Pdo28hxTQ4WEZmBVpAvORlsIx5XN/E+BqrOOkxM5jwUYLk/UHsxjqCdBb7R5+NMPc3cOPBDvHIlnI1fkt+KpfXzY6nw4Vo2Ulwhv2Wu6exPomEjhOrAEuRzZjdreAvb0oU7Y8EzYeGQXKo7B/DOoAJ9VtfxFMMVX7dxsEULtiSoiIysGF81/qheLE9BTnPGT5WUu5G+UOJgjjLhJlVVZDpfKALpf3gbcBqL1d7a23FhIjLM1gOA5seSqOZPypQR7nnHSM+AieKAXs0zAC45JYFrfG3Miom08Li8LLG2NiaZY9EEpaSMjoGVrel/MGsW+OLemc8Juvi8YGnhhLK7sb3AFybm17XAva/gaymFsvtVwZiXvFeFhpkCZwLfZKi1vCwrKw3PIvQJ4vCGORkJBKsVJHA2pxwr7I8h91KXbv/Mzf3jffTCw+9cRxS4VQzMQbuLZQVXMVvxJA424E2qURcttJkrbWFkdUSJihZxmdfqKoLX9SFHrVbi9lSxozvjpgqi5OVT8uZ5AUTUP4yTv8YkP1IR3rjq31F9L3/wDqmaJRbKvF7ktjYohi55fZZnt7N/aAAS9tCALmwOptXfCdmWAj/wChn8XZm+V7fKiu1e01CvIwal7PMAwt9FjHiMwPxDUIbz9koCmTBFiQL90xvf8AQbjfwPHrTUNasKw0cskfPu6u9UuAmzLcoT+UjPBh5cnHI+nhT9wWLWWNJEOZXUMp6gi4pJ9qOzBDj2KiwlVZPU3DfEi/rR/2UYsvs9Qf+nI6DyuGA9M5rFcqTipBfPhVfR1V/BgG++sRFRbAKoHSyj+FBG+XaEYWMGGsZBo7nUKfsqObdb6Dx5VmB3DxWLAlxk7Lm1Ctd2+BOVPKg2TUNXJ0MdcdGTYSIT0DqfuNRNsbCjxK2caj3WHEeXUeFB03ZGlvYna/LMikfukGqKWfHbKlALEoeAJLRuBxsDqpt0sRWsKgv8vYQYjcfERteJla3AhsjD/fga7x7L2k3smVlHUyj/xuaI9294UxkIkTQjR0P1T08RzB5irYChxQHkkuwa2LuekTd5K3eONR9lT9rXVj4mgHbiLiJpGOuZ2K2PImw+VqYm922xDEUB/KSCwHMA6Fv4ePlQxufsXvZs5HsRm/gW4gfifIUr7pFIOk5MOtkYPuoI4/soAfPn871NtXi1hqpzM4Y7GpDG0kjBUQFmY8gOJ01pG73b9/+oYgIDJFhVNvZALkc2IuACel9NL0yd/drDJ9GGucAydMvJfU6nwHjXHdHcfDdwJJMPEzSajMgNl5fHj8KFlYx4rkyo2Fv9s3CRiOCGZRzOVCzHqzZ7k/dytVhN2xYYKSkUzNyBCKCfE5jaiT+R2D/ssH/bX+FaybmYMgj6NCLgi4RQRfmDyPjRM5Qeyv7NIz9BEje9NJJIfVrDjy9mhTfdjitrw4WQkRAxqBw98BnI8SPZv4UxEEGBwyqWEcUShQWNz5fnMT01NKPfrboxWISbCoyulgGPvOVN1IUcGB8TfTpQsaCttodOHgVFCqAqqAFAFgAOAA5V7Lhg4KsoZWFiCLgjoRzpIS7+49jknlkgbn7PdetguYfCtZd5Jrrkxck7XHso0xvY3tdgPLS9Yywt7s57/bETB4xo4tEZVkUX93Nf2fK4NvAisq5m3D2hj2bEzd3G0hvlkJUgDgAoU5QBoAddK9ol1kpVZH3mlJxUyJoS7Fm+yCeP6XSjE4NIdo4BIwFVYJbD0JuTzJvcnnQfvHgEfFzFluS7czrY+Boixe62GG0MJEIgEkjkZlzPqVBsblrj0qSEl0hiiqfYuynjlnkkKkyvcWubDWwNx4/KrHBYJYkWOMZUUWA1Nh0uTf512YU9HNdaE7tPtSxa4t8pURo7KIio1CtazN72Y2430v4atnZuPWaJJU92RQw8iL28xwpX9pW4riRsVh1LK3tSoouVPNwOanibcDfkdOXZ72grhk+j4knu7nu3GuS5uVIGpW+ul7a0UXlBSjcRvk14ajYTaMcq5o3DjqLmg/e7tMiw4aKC8k4uNVIVD1bMAWIvew060aOdRbdIDO1fHiTH5Qb91GqH9IksR6ZhRzuFhmw2yg5HtMsk9vAglf3VB9aCdzdx5cbL3+JzCEtnYt70xJvYX5E8W9BTjfDgqVt7JGUgdCLWHpS0dE5JJRExuRGsuPh73W7M2v1mClhfr7WtOwCkRtTZ0mCxJQkq0bAow0uAfZZf8AfG4ph7vdpcMgC4j8k/2vqN43+p5HTxoI2WN7QbZaEu0kRfQXzsA1w0d+JYMAbfqsQfOif6and95nXIBcvmGWw55hpSo363hGPkSGBWZEJsQDeRjYaLxyi3r4aUWyWOL5HHs53hSCeTOxyNHqACbkMLaDwLUXbS7QLi0Can6z2+Sj8TXHdPs4jiizYhc0rakZjZRyX2eJ4kn0FSNpQJ3n0XBxorn/AIkgHuDmM3EacfO3Emw9Fm4ykBOL7/El5CWyrYu54m5sAP8Af3Ux9xh/RFHRn8edR9vbLSDAMicilzzY5hdj41K3HH9EH6b/AH1kqYs5XDQQAVxxmJEaM54KL6c+gHiTpXa9eYvFxwRGWU2A+/kFHU1RKzmvYBYfdLFYmXvZVyB2u2Y2Nr6gLx4aC9qYaYIgACwA0A6W4CqLd3eWTFPIcoSNbBRxNzc3Y+QGg61eriDRXFDTcumeNERxqLjsakUbSObKgJJ6W/HgPMirSOQEUu+13FMkcUaghJGYsepQCy/PN6CjONK0DH5SoC9qbUm2lilAHvG0UfJQeZ8balvDwFMzdvc+HCKLDPLb2pCBfyX7I8vWhbsr2WCZZyLkWjX1szEemUfGjHaO9WFgOWSZQw4qLsfULe1SR0ZW/wAYljLg1cWZVYfnAN99ZBgET3EVf0VC/dVBH2i4Im3esPExvb7qvsBtGOZc0UiyDqpB9D09aYi1JEkCsravKIgnduf8zN+m1NiCPRTbWw1t4daVG3P+Zm/Tam1hvdXyH3VFHTlWkdQK8tVftjbfcmNFQySykiNAQL2FyzMfdUDiagY3eCbDBXxMKCIkKzxSM+TMbAsrICR4j4VQhQQJDeoybHw8chkSGMSNxcIoJ8yBxqySwS/r/CuIgJ/1qtUhLK3GYOVzcYmaMfZQRAfFoyfnVXDuNhRKZnj76VjmLynOSetrBf3aJmwxrlSO/YVKujULXpr2qjefby4SBpSLt7qL9pjwHkLEnwBpQpWyNvdh8I0P9MKqv1G+sD+ZbUnwsR1FKRNkGaVlwiyTKOBKgG351iQPUi9WuxNlzbUxTNM5KrYyN0B4Ig4C+thysT5tnZ+zI4IxHEoRByA+ZPEnxOtL2dHL49exEYhJIrxuHS+pRrre2typ4+dE26G+UWF9l8OuuhlT3/1sxNx4Ajypo4/ZsUq5ZUR16ML28unmKUm9uycHGScLOGI4xavb9FwLehPrWqh4zU1TQwNqb1K0aLhGEjze6w+qOBJvwbwPDiasdg7KTDx2uGdtXa/E/wABSR2FjUM6B3IRiFe2hsTbNYjl91NZdwIv6yT9z+FbYs4xjqyfvlIPoj6jinP84Vx3NnC4O5PBpCeHLX8Kp9vboxwQNIruSCuhy21NuQqLs7deObCPMzMGAk0GW3sjxF6G7Aox41fsIU7QcP8AZk+C/wCahjfTf6LEMiRiQKlybgC7Hh9Y8Bf4mtd1t0hPGfyhUIQvug3uL9RUSbswxBYm66knitFSdBUccZX9F1ujvbBDh7FZLsxY2C+AH1ugqyx+/wCuX8ihzfngWt6NUXZ/ZoRGoMpDAC4CA2PMXza61LHZrf8A6x/YH+aslL0BvHdthhsuUsqsfrIpPmQDQb2wSL9HhU+8ZSR5BDf5laNsLEIo1Um+UAeeUWpM9o+0Hlx0iufZjsqDgACA1/Mk3J8B0qzdRpksMeWS0ZsnbMpw8eDwl+8kZ2kYaEXPu35DKty3Swos2X2ZQIo74tK/E2JVfQDU+ZNROyrZYEck5HtFu7XwC2LW8yR+yKYFqkkUyzp0gN2j2Z4Z1PdZ4m5HMWHqrcR5EUv5UxGz8TYMY5FtqODLy/SU9D0I4inkRQJ2qbPBhjmt7SPkv+a4OnowHxNZo2LI26kXe7++kM8IeR0iceyys1tRzW/FTcEfDlWUmBWUOTKPBGwuO7uKYkmFySSSbcb8+PiaI8FtLaMaBe4zWAALLrYaa2bWi5WCi7EAdSQPma9ixcbH2XQnwYH5A0KJvI2toD94JJGjw05YQ4xGcRxBC3eZjYpkFzqANeGutQtrbclkMcG0ImwsJILsoziQg3C57kIvX3jpyq62vE0OOTFFGki7oxNlBYxG98+QalToDbWvNvbaixGHkggVsQ8ilAoRrKT9d2YAKF48b6CiLf6DcWC6cLC34VGZ78a9wyN3Chjdgig24XAF7eornerTZzo3jmy8TYeNb4wADNcDlQzvzGXwboouXaNAOpaRQKsd7thnFYUwhwpLIbkZvcN+AIrL8WNXRKOIX7S/Efxpddqe0EcRIjhjG5zga5SygrflqA1c/wCaN/7Qn/aP+arDA9mmSGeN5VYyBShCEZGTMQ3E3BzEHzNSezoioRd3Z07KCv0aQC2YS6+WRbfcaOLUmNl7Sn2XiiHQ66SJydb6MrcPEHxsedNDZW9uGxCgpKoJ+oxCsPDKT91xWQMsXdood7ZpMVio8BE2RSveTMPs8QLdLW05lhVphtyMJGuUQoxt7z+2T6n8LVbyTQoe8YxqbWLkoDboW420GlBm9naXFGpjwzh5Dpn+qniL+8fkOOvCtoC5PSFrvhs6OPFTCEZUWUgAcBrbTyN6bvZ7tl8RhbSEl42yFj9YWBUnqbGx8qUuDwMmIcLGjSMTyBPjcnkPE05Nzd3zhMPkYguxzuRqL2tYHmAABfzoJlcqSRvvkn9EfzT/ABCqzYzW2XKfCWi41U71zhMHMSQLrbUgXuR150WvZGMrXH9lduAn5Bz1kP8AhWioClbsvaeKVMmHz2JJ9hMxudONj0qWz7R4n6R8x91KpaHljt9jKjktwrcYk0rl3nxcTWZ2v9mRb/eL0R7E33WQhJgI2PBgfZP4qfO48adZCcsDQZjK3KlH2pbCePE9+BeOQKL9GUWselwAR1saacTWNR96NlDEYWWK1yUOX9Iaqf2gKq1yQmOXCQKdl2IDYNl5rI1/1gGH4/CjKk3uZvH9DxBEl1jf2ZBY3Qg6Nbj7JuD5npTA2lv9hIdO87xtNIgG4/nXy38L1JFskHy/oSmg3tQnAwYXm0igegY/gK2ftIhXWSHERr9pkFvvFA++e9S42Ud0fyUdwt9CxPFiDw4AAHkPGs2bHB8k2Dy17R3u/wBmokgV52eNm1CqBovLNcaE6m3iKylo6HliXuD3QaYd5i5HZ21yA2C35f6AAedebS3BTLfDsyuNQGNwfDNYFT40WRjSuhrUjl+RgZuhvE5k+jzEk6hC3EFeKE8+B+FudGZ1pdIL7V9j+v8Au4/caYt60Q5FT0dIpsvHh91e92p1VhY0N4vdv6TO7Yr8pEMqwxZmy2tdndRbM5YkC9wAPGqDD4MYTa0UODJEckbNPCGLLHa+V7E+wSbW/gapf2TUPoNNs7RhwsXezm6qRawzHN9WwHPoTwqgxPajg+sh8oz95Iq72rsePEoEmXMoYNa5FyL2vbiNajQ7q4VRYYeH9hT82uaDb9Gio1sr8H2iYKQ27wx3+2pUftC4FEUbhgCpBBFwQbg+II0NDW2uz/DTKe7RYZOTILC/5y8CPnQluTvA+ExLYbENljJZTmNhG631BOgBtY+YNLddlHBSVxGRtPY0WIXLNGrjlcaj9EjVfShTGdlGHPuSSJ4HK4HxF/nRJhN5oJXCRsZLmwKxyFf28uX1vVrRFUpRF7H2SR39qdz5RoPvJqxw3Zlgl1aMynq7N8gtgKr93t/JpMb3OIChWZlUBcuRhwW/PgV15kUfrQ0NJzXbAHb25X0eNpsC8kTIMzIHaxC6m1+YGtjcG1Wm4m9RxcbJJbvYwLkC2ZToGtyN9CBpqDzq823jFigld/dVGv43BAHqTal52U4RjiJH+qseUnxYiw+Ck+lD2MvKDsOt4IMWwUYN4045y4ueVsuh8b+YpWb24DExzIuLl71mGYe0WAF7WAIAHDgBTrtSu7UyBi4b/wBUP8bVmbE90NXAoBpw8tK6YqHnUeJrcKmJODoavFqqOWVplXjcAkqlZFDjx5eI6elLbeLYZw0uXUowuhPTmD4j53FNp8N0NU+8W7H0pUXMFKte9idCLEAdeHwqbxstjyqPZX7ibTM0WRjdorC/Mry+FiPQUWSmwNVuxtlQ4VTHGfa4tcgs1tLnw6cqlO9zVF4olPylaFr2rbMhCI4XLPI1sw5hRqWHM6qL8fGqDdfcLF92mIgkRS1yvtFSBci/uka0TdrMJy4d+QLqfMgEfJT8KINw8QHwMNvqqUPgVJ/Ag+tR9nXyagmCeI3Cx+I0xGIVl/Od39ctrX+FUUmwhsrHxlrSoMr6jkbhrLrYqQbHwFOkUqu1HFhsUiDUpHZvNiWt8LH1rPQMc3N0NSOxAPEHUHresqv3YlLYPDk8TEnyFvwr2ms53p0TI20qn3o3jGGjstu9YeyOn558By6moe29vvBAZFAJ0Av48/Hyqp3X2eJf6VMTJIzG2bgLc7cz05DpSseK9snbmbBZSZ5QQxByA8QDxY+J5f60X5qrxOa2781kqBKXJ2cRi8PjUkjVhIqPkkCllsym9rix4jkbaULY6IbMxeG+jkiLEyd3JETm10tIjN7QIzcL8vGrBt3Sk8k2FlOHeSxlXIJEc8c2Q2ytqdQedeYfd09+uIxMpxEqA937IRI/FYxfXxJP3URlo33k3+TBzrE0RYEBmYG2UEkeyCPaOhPKieOcMAQbggEHqCLg/Cgff/YyzYdpicrwqSCB7wuLofC5uOmvG9Um5O/EgC4d1zhQcrZrEAfVOhv4eFCwuCcbQ02ekrtedJduMMpkRZluirmLlAuYBeeqt4aUQ709oMsY7qJAjMPfLZiNOQsNfGqvs1wYTFyOfaZoVYE8s5UkeJ8azGgnGLYwYt7UV0imilw5fRDIFysfshkYgHhobVfRm5tQN2in+gseYdCPDUj7qKdmzkqhOpKrfxuvH40YrdEZVVohbW3Qw0zmTuh3hIJbO6Xtz9g6N42PAVHx0mPgbLFGmJjsMruwV/0XswDEfatrer8HW1b4k2Ao0BSfsA8dsHH45gMS0cEQN8inN62BNz4sdKLdjbKjw0QjiFgNSTxY82Y8zXZnrzPQpDObeiV3lJ/tbzfTUJ4GJcvhZjf53NNQyUse1Rc2IhB/q/8AzNZ9D4X5BruLtjPEYmN2j4fonh8Dp6iijvBSbixL4ea8bWZTa9uPmOh6UU4LfxmX2ohcaaNYH0INvjSxkbJj3aD0TWoN343gOZYo3YZdXsxHHgtwemvqKqtpb+ytdY1Ef518x9NAB8Kj7r7ME7s8pLBDcr9onXU34ffRcr0GEK8mFG5GBKRtK3GS1r/ZHA69SSaJw1QI30rcSmmIylbs021shMTC0UnBuBHFSODDyoCwOBx+zJG7uPv4ibkLcg9DYe0jW04H1o+TEk173poUNGbSoGRvVjZhlgwLIx0zykhVvz9pQD/vQ0Gb47K+jvGrv3szK0kr66lmsAL8hlNut6bH0g0rtkz/AE7aheUaAs2XiLRWyr5aC/r1oUVxy3aQ1Nh4Qx4aGM8UjRT5hRf53rK6rOaymIN3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9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3506" y="533317"/>
            <a:ext cx="87609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>
                <a:latin typeface="Gabriola" panose="04040605051002020D02" pitchFamily="82" charset="0"/>
                <a:cs typeface="Arial" panose="020B0604020202020204" pitchFamily="34" charset="0"/>
              </a:rPr>
              <a:t>En el estudio de control de calidad de un medicamento, se presenta los resultados  del ensayo de valoración, expresados  como % Sobre el Valor Declarado (%SVD). Según la Farmacopea establece que este valor debe estar contenido entre 92-108%. Para verificarlo  analizaron  cierta cantidad de comprimidos del medicamento, y los resultados se muestran a continuación.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21088"/>
            <a:ext cx="2123728" cy="173837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79512" y="102889"/>
            <a:ext cx="2747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solidFill>
                  <a:srgbClr val="C00000"/>
                </a:solidFill>
                <a:latin typeface="Gabriola" panose="04040605051002020D02" pitchFamily="82" charset="0"/>
              </a:rPr>
              <a:t>Ejemplo  Carta Individuales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355897"/>
              </p:ext>
            </p:extLst>
          </p:nvPr>
        </p:nvGraphicFramePr>
        <p:xfrm>
          <a:off x="3203848" y="2276872"/>
          <a:ext cx="4824534" cy="4343400"/>
        </p:xfrm>
        <a:graphic>
          <a:graphicData uri="http://schemas.openxmlformats.org/drawingml/2006/table">
            <a:tbl>
              <a:tblPr/>
              <a:tblGrid>
                <a:gridCol w="1608178">
                  <a:extLst>
                    <a:ext uri="{9D8B030D-6E8A-4147-A177-3AD203B41FA5}">
                      <a16:colId xmlns:a16="http://schemas.microsoft.com/office/drawing/2014/main" val="1273813594"/>
                    </a:ext>
                  </a:extLst>
                </a:gridCol>
                <a:gridCol w="1608178">
                  <a:extLst>
                    <a:ext uri="{9D8B030D-6E8A-4147-A177-3AD203B41FA5}">
                      <a16:colId xmlns:a16="http://schemas.microsoft.com/office/drawing/2014/main" val="3507633907"/>
                    </a:ext>
                  </a:extLst>
                </a:gridCol>
                <a:gridCol w="1608178">
                  <a:extLst>
                    <a:ext uri="{9D8B030D-6E8A-4147-A177-3AD203B41FA5}">
                      <a16:colId xmlns:a16="http://schemas.microsoft.com/office/drawing/2014/main" val="97728750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95.21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102.08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100.66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75547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99.21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100.02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98.62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68031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93.42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103.91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92.85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15479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95.76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95.29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93.19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84739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93.33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89.82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106.34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5884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91.87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106.55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04751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99.46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97.40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2582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100.57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93.45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53143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103.36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102.66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1202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91.88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97.21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260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962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87624" y="147990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C0504D">
                    <a:lumMod val="75000"/>
                  </a:srgbClr>
                </a:solidFill>
                <a:latin typeface="Gabriola" panose="04040605051002020D02" pitchFamily="82" charset="0"/>
              </a:rPr>
              <a:t>Resultados de la estadística descriptiva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950513"/>
              </p:ext>
            </p:extLst>
          </p:nvPr>
        </p:nvGraphicFramePr>
        <p:xfrm>
          <a:off x="1979712" y="686689"/>
          <a:ext cx="5112568" cy="4640834"/>
        </p:xfrm>
        <a:graphic>
          <a:graphicData uri="http://schemas.openxmlformats.org/drawingml/2006/table">
            <a:tbl>
              <a:tblPr/>
              <a:tblGrid>
                <a:gridCol w="3312368">
                  <a:extLst>
                    <a:ext uri="{9D8B030D-6E8A-4147-A177-3AD203B41FA5}">
                      <a16:colId xmlns:a16="http://schemas.microsoft.com/office/drawing/2014/main" val="4230669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054825978"/>
                    </a:ext>
                  </a:extLst>
                </a:gridCol>
              </a:tblGrid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Recuento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632714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Promedio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97.7648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4763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Mediana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97.4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838106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Moda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418487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Varianza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22.5523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994117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Desviación Estándar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4.74893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911181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Mínimo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89.82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098208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Máximo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106.55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073449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Rango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16.73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655174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Cuartil Inferior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93.42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852273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Cuartil Superior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100.66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802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12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4B574C0-18D0-4C62-9AFF-35AFF1B64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34043"/>
              </p:ext>
            </p:extLst>
          </p:nvPr>
        </p:nvGraphicFramePr>
        <p:xfrm>
          <a:off x="2555776" y="980728"/>
          <a:ext cx="6444716" cy="5307192"/>
        </p:xfrm>
        <a:graphic>
          <a:graphicData uri="http://schemas.openxmlformats.org/drawingml/2006/table">
            <a:tbl>
              <a:tblPr/>
              <a:tblGrid>
                <a:gridCol w="1764624">
                  <a:extLst>
                    <a:ext uri="{9D8B030D-6E8A-4147-A177-3AD203B41FA5}">
                      <a16:colId xmlns:a16="http://schemas.microsoft.com/office/drawing/2014/main" val="3647211284"/>
                    </a:ext>
                  </a:extLst>
                </a:gridCol>
                <a:gridCol w="1381011">
                  <a:extLst>
                    <a:ext uri="{9D8B030D-6E8A-4147-A177-3AD203B41FA5}">
                      <a16:colId xmlns:a16="http://schemas.microsoft.com/office/drawing/2014/main" val="829803850"/>
                    </a:ext>
                  </a:extLst>
                </a:gridCol>
                <a:gridCol w="1918070">
                  <a:extLst>
                    <a:ext uri="{9D8B030D-6E8A-4147-A177-3AD203B41FA5}">
                      <a16:colId xmlns:a16="http://schemas.microsoft.com/office/drawing/2014/main" val="3776601944"/>
                    </a:ext>
                  </a:extLst>
                </a:gridCol>
                <a:gridCol w="1381011">
                  <a:extLst>
                    <a:ext uri="{9D8B030D-6E8A-4147-A177-3AD203B41FA5}">
                      <a16:colId xmlns:a16="http://schemas.microsoft.com/office/drawing/2014/main" val="3452260703"/>
                    </a:ext>
                  </a:extLst>
                </a:gridCol>
              </a:tblGrid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INDIVUDUALES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RANGO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INDIVUDUALES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RANGO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129614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95.21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95.29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8.62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334312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99.21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89.82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5.47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362516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93.42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5.79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106.55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16.73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67436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95.76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2.34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97.4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9.15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900364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93.33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2.43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93.45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3.95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993238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91.87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1.46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102.66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9.21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702416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99.46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7.59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97.21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5.45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316256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100.57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1.11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100.66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3.45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513824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103.36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2.79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98.62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2.04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278937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91.88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11.48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92.85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5.77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873241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102.08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10.2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93.19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0.34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033527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100.02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2.06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106.34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13.15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1090576"/>
                  </a:ext>
                </a:extLst>
              </a:tr>
              <a:tr h="46289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103.91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3.89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Promedio de rangos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=   5.7695833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499672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D16FE6A7-EEA3-4EC3-A611-E75DD4931B5A}"/>
              </a:ext>
            </a:extLst>
          </p:cNvPr>
          <p:cNvSpPr/>
          <p:nvPr/>
        </p:nvSpPr>
        <p:spPr>
          <a:xfrm>
            <a:off x="1282714" y="260648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R</a:t>
            </a:r>
            <a:r>
              <a:rPr lang="es-ES_tradnl" sz="2400" b="1" baseline="-25000" dirty="0">
                <a:solidFill>
                  <a:srgbClr val="1F497D"/>
                </a:solidFill>
                <a:latin typeface="Arial" charset="0"/>
              </a:rPr>
              <a:t>1 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= ( X</a:t>
            </a:r>
            <a:r>
              <a:rPr lang="es-ES_tradnl" sz="2400" b="1" baseline="-25000" dirty="0">
                <a:solidFill>
                  <a:srgbClr val="1F497D"/>
                </a:solidFill>
                <a:latin typeface="Arial" charset="0"/>
              </a:rPr>
              <a:t>1 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- X</a:t>
            </a:r>
            <a:r>
              <a:rPr lang="es-ES_tradnl" sz="2400" b="1" baseline="-25000" dirty="0">
                <a:solidFill>
                  <a:srgbClr val="1F497D"/>
                </a:solidFill>
                <a:latin typeface="Arial" charset="0"/>
              </a:rPr>
              <a:t>2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 ) ,  R</a:t>
            </a:r>
            <a:r>
              <a:rPr lang="es-ES_tradnl" sz="2400" b="1" baseline="-25000" dirty="0">
                <a:solidFill>
                  <a:srgbClr val="1F497D"/>
                </a:solidFill>
                <a:latin typeface="Arial" charset="0"/>
              </a:rPr>
              <a:t>2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 = ( X</a:t>
            </a:r>
            <a:r>
              <a:rPr lang="es-ES_tradnl" sz="2400" b="1" baseline="-25000" dirty="0">
                <a:solidFill>
                  <a:srgbClr val="1F497D"/>
                </a:solidFill>
                <a:latin typeface="Arial" charset="0"/>
              </a:rPr>
              <a:t>2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 - X</a:t>
            </a:r>
            <a:r>
              <a:rPr lang="es-ES_tradnl" sz="2400" b="1" baseline="-25000" dirty="0">
                <a:solidFill>
                  <a:srgbClr val="1F497D"/>
                </a:solidFill>
                <a:latin typeface="Arial" charset="0"/>
              </a:rPr>
              <a:t>3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 ) , ...., R</a:t>
            </a:r>
            <a:r>
              <a:rPr lang="es-ES_tradnl" sz="2400" b="1" baseline="-25000" dirty="0">
                <a:solidFill>
                  <a:srgbClr val="1F497D"/>
                </a:solidFill>
                <a:latin typeface="Arial" charset="0"/>
              </a:rPr>
              <a:t>n-1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 =( </a:t>
            </a:r>
            <a:r>
              <a:rPr lang="es-ES_tradnl" sz="2400" b="1" dirty="0" err="1">
                <a:solidFill>
                  <a:srgbClr val="1F497D"/>
                </a:solidFill>
                <a:latin typeface="Arial" charset="0"/>
              </a:rPr>
              <a:t>X</a:t>
            </a:r>
            <a:r>
              <a:rPr lang="es-ES_tradnl" sz="2400" b="1" baseline="-25000" dirty="0" err="1">
                <a:solidFill>
                  <a:srgbClr val="1F497D"/>
                </a:solidFill>
                <a:latin typeface="Arial" charset="0"/>
              </a:rPr>
              <a:t>n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– X</a:t>
            </a:r>
            <a:r>
              <a:rPr lang="es-ES_tradnl" sz="2400" b="1" baseline="-25000" dirty="0">
                <a:solidFill>
                  <a:srgbClr val="1F497D"/>
                </a:solidFill>
                <a:latin typeface="Arial" charset="0"/>
              </a:rPr>
              <a:t>n-1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 )</a:t>
            </a:r>
            <a:endParaRPr lang="es-ES_tradnl" sz="2400" dirty="0">
              <a:solidFill>
                <a:srgbClr val="1F497D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83BFF1EF-0484-475D-88C7-33C7CF7A4F36}"/>
                  </a:ext>
                </a:extLst>
              </p:cNvPr>
              <p:cNvSpPr/>
              <p:nvPr/>
            </p:nvSpPr>
            <p:spPr>
              <a:xfrm>
                <a:off x="113259" y="1976582"/>
                <a:ext cx="2377446" cy="10544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32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3200" b="1" i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</m:acc>
                      <m:r>
                        <a:rPr lang="es-MX" sz="3200" b="1" i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32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sz="32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3200" b="1" i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𝐢</m:t>
                              </m:r>
                              <m:r>
                                <a:rPr lang="es-MX" sz="3200" b="1" i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MX" sz="3200" b="1" i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s-MX" sz="3200" b="1" i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𝐧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MX" sz="32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3200" b="1" i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es-MX" sz="3200" b="1" i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𝐢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s-MX" sz="3200" b="1" i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𝐧</m:t>
                          </m:r>
                          <m:r>
                            <a:rPr lang="es-MX" sz="3200" b="1" i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3200" b="1" i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83BFF1EF-0484-475D-88C7-33C7CF7A4F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59" y="1976582"/>
                <a:ext cx="2377446" cy="10544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>
            <a:extLst>
              <a:ext uri="{FF2B5EF4-FFF2-40B4-BE49-F238E27FC236}">
                <a16:creationId xmlns:a16="http://schemas.microsoft.com/office/drawing/2014/main" id="{2A7CD49E-51FE-4E3D-B96C-D11ABDE95AFB}"/>
              </a:ext>
            </a:extLst>
          </p:cNvPr>
          <p:cNvSpPr/>
          <p:nvPr/>
        </p:nvSpPr>
        <p:spPr>
          <a:xfrm>
            <a:off x="161195" y="1383159"/>
            <a:ext cx="2503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400" b="1" dirty="0">
                <a:solidFill>
                  <a:prstClr val="black"/>
                </a:solidFill>
                <a:latin typeface="Gabriola" panose="04040605051002020D02" pitchFamily="82" charset="0"/>
              </a:rPr>
              <a:t>n -1= numero de rangos.</a:t>
            </a:r>
            <a:endParaRPr lang="en-US" sz="2400" b="1" dirty="0">
              <a:solidFill>
                <a:prstClr val="black"/>
              </a:solidFill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95808A0C-9E36-4498-8BE1-EDE1AA64EE83}"/>
                  </a:ext>
                </a:extLst>
              </p:cNvPr>
              <p:cNvSpPr/>
              <p:nvPr/>
            </p:nvSpPr>
            <p:spPr>
              <a:xfrm>
                <a:off x="111312" y="3802351"/>
                <a:ext cx="247683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32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3200" b="1" i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</m:acc>
                      <m:r>
                        <a:rPr lang="es-MX" sz="3200" b="1" i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32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s-MX" sz="32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32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𝟕𝟔𝟗𝟓</m:t>
                      </m:r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95808A0C-9E36-4498-8BE1-EDE1AA64EE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12" y="3802351"/>
                <a:ext cx="2476832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6CF80A3F-E31A-4E76-AAAC-D6C50EEF47EE}"/>
                  </a:ext>
                </a:extLst>
              </p:cNvPr>
              <p:cNvSpPr/>
              <p:nvPr/>
            </p:nvSpPr>
            <p:spPr>
              <a:xfrm>
                <a:off x="193365" y="4698946"/>
                <a:ext cx="23580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800" b="1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𝐗</m:t>
                          </m:r>
                        </m:e>
                      </m:acc>
                      <m:r>
                        <a:rPr lang="es-MX" sz="2800" b="1" i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8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𝟗𝟕</m:t>
                      </m:r>
                      <m:r>
                        <a:rPr lang="es-MX" sz="28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8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𝟕𝟔𝟒𝟖</m:t>
                      </m:r>
                    </m:oMath>
                  </m:oMathPara>
                </a14:m>
                <a:endParaRPr lang="es-MX" sz="2800" b="1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6CF80A3F-E31A-4E76-AAAC-D6C50EEF47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65" y="4698946"/>
                <a:ext cx="235801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173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Line 5"/>
          <p:cNvSpPr>
            <a:spLocks noChangeShapeType="1"/>
          </p:cNvSpPr>
          <p:nvPr/>
        </p:nvSpPr>
        <p:spPr bwMode="auto">
          <a:xfrm>
            <a:off x="1920875" y="1712913"/>
            <a:ext cx="152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16" name="Text Box 7"/>
          <p:cNvSpPr txBox="1">
            <a:spLocks noChangeArrowheads="1"/>
          </p:cNvSpPr>
          <p:nvPr/>
        </p:nvSpPr>
        <p:spPr bwMode="auto">
          <a:xfrm>
            <a:off x="258424" y="118417"/>
            <a:ext cx="8712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200" dirty="0">
                <a:latin typeface="Gabriola" panose="04040605051002020D02" pitchFamily="82" charset="0"/>
              </a:rPr>
              <a:t>Calcular los límites de control para la media de datos individuales.</a:t>
            </a:r>
            <a:endParaRPr lang="es-ES_tradnl" sz="2800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5368" name="Text Box 8"/>
              <p:cNvSpPr txBox="1">
                <a:spLocks noChangeArrowheads="1"/>
              </p:cNvSpPr>
              <p:nvPr/>
            </p:nvSpPr>
            <p:spPr bwMode="auto">
              <a:xfrm>
                <a:off x="2625575" y="3401834"/>
                <a:ext cx="3199070" cy="1384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LSC</a:t>
                </a:r>
                <a:r>
                  <a:rPr lang="es-MX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28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  <m:r>
                      <a:rPr lang="es-ES" sz="28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+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s-MX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∗(</m:t>
                    </m:r>
                    <m:acc>
                      <m:accPr>
                        <m:chr m:val="̅"/>
                        <m:ctrlPr>
                          <a:rPr lang="es-MX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</m:acc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/1.128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)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LC</a:t>
                </a:r>
                <a:r>
                  <a:rPr lang="es-MX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  </a:t>
                </a: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28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  <m:r>
                      <a:rPr lang="es-ES" sz="28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ES_tradnl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briola" panose="04040605051002020D02" pitchFamily="82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LIC</a:t>
                </a:r>
                <a:r>
                  <a:rPr lang="es-MX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28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–3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*</a:t>
                </a:r>
                <a14:m>
                  <m:oMath xmlns:m="http://schemas.openxmlformats.org/officeDocument/2006/math">
                    <m:r>
                      <a:rPr lang="es-MX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s-MX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</m:acc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/1.128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)</a:t>
                </a:r>
                <a:endParaRPr lang="es-ES_tradnl" sz="28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655368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5575" y="3401834"/>
                <a:ext cx="3199070" cy="1384995"/>
              </a:xfrm>
              <a:prstGeom prst="rect">
                <a:avLst/>
              </a:prstGeom>
              <a:blipFill>
                <a:blip r:embed="rId3"/>
                <a:stretch>
                  <a:fillRect l="-4008" t="-4846" b="-1409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627" name="Line 18"/>
          <p:cNvSpPr>
            <a:spLocks noChangeShapeType="1"/>
          </p:cNvSpPr>
          <p:nvPr/>
        </p:nvSpPr>
        <p:spPr bwMode="auto">
          <a:xfrm>
            <a:off x="3124200" y="50292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8" name="Line 19"/>
          <p:cNvSpPr>
            <a:spLocks noChangeShapeType="1"/>
          </p:cNvSpPr>
          <p:nvPr/>
        </p:nvSpPr>
        <p:spPr bwMode="auto">
          <a:xfrm>
            <a:off x="3429000" y="54102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31" name="Text Box 22"/>
          <p:cNvSpPr txBox="1">
            <a:spLocks noChangeArrowheads="1"/>
          </p:cNvSpPr>
          <p:nvPr/>
        </p:nvSpPr>
        <p:spPr bwMode="auto">
          <a:xfrm>
            <a:off x="4632325" y="45354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prstClr val="black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E9A420A1-B6AC-4255-AE9E-76D4D320D654}"/>
                  </a:ext>
                </a:extLst>
              </p:cNvPr>
              <p:cNvSpPr/>
              <p:nvPr/>
            </p:nvSpPr>
            <p:spPr>
              <a:xfrm>
                <a:off x="258424" y="2350240"/>
                <a:ext cx="21848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8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</m:acc>
                      <m:r>
                        <a:rPr lang="es-MX" sz="28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8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s-MX" sz="28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8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𝟕𝟔𝟗𝟓</m:t>
                      </m:r>
                    </m:oMath>
                  </m:oMathPara>
                </a14:m>
                <a:endParaRPr lang="es-MX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E9A420A1-B6AC-4255-AE9E-76D4D320D6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24" y="2350240"/>
                <a:ext cx="2184893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3 Marcador de contenido">
            <a:extLst>
              <a:ext uri="{FF2B5EF4-FFF2-40B4-BE49-F238E27FC236}">
                <a16:creationId xmlns:a16="http://schemas.microsoft.com/office/drawing/2014/main" id="{8B44EF9E-471C-4ED1-9B3A-FF5AFABF59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320178"/>
              </p:ext>
            </p:extLst>
          </p:nvPr>
        </p:nvGraphicFramePr>
        <p:xfrm>
          <a:off x="5292080" y="720997"/>
          <a:ext cx="3567370" cy="2432794"/>
        </p:xfrm>
        <a:graphic>
          <a:graphicData uri="http://schemas.openxmlformats.org/drawingml/2006/table">
            <a:tbl>
              <a:tblPr/>
              <a:tblGrid>
                <a:gridCol w="751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3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71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Tamaño subgrupo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s-MX" sz="1400" u="none" strike="noStrike" dirty="0">
                          <a:effectLst/>
                        </a:rPr>
                        <a:t>A</a:t>
                      </a:r>
                      <a:r>
                        <a:rPr lang="es-MX" sz="1400" u="none" strike="noStrike" baseline="-25000" dirty="0">
                          <a:effectLst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</a:t>
                      </a:r>
                      <a:r>
                        <a:rPr lang="es-MX" sz="1400" u="none" strike="noStrike" baseline="-25000" dirty="0">
                          <a:effectLst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</a:t>
                      </a:r>
                      <a:r>
                        <a:rPr lang="es-MX" sz="1400" u="none" strike="noStrike" baseline="-25000" dirty="0">
                          <a:effectLst/>
                        </a:rPr>
                        <a:t>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</a:t>
                      </a:r>
                      <a:r>
                        <a:rPr lang="es-MX" sz="1400" u="none" strike="noStrike" baseline="-25000" dirty="0">
                          <a:effectLst/>
                        </a:rPr>
                        <a:t>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1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1.88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1.128</a:t>
                      </a:r>
                      <a:endParaRPr lang="es-MX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3.267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1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1.023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1.693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2.575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1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0.729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2.059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2.282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1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5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0.577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2.326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2.115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1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6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0.483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2.534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2.004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45AC6782-5F79-4792-9181-CA26C213C519}"/>
                  </a:ext>
                </a:extLst>
              </p:cNvPr>
              <p:cNvSpPr/>
              <p:nvPr/>
            </p:nvSpPr>
            <p:spPr>
              <a:xfrm>
                <a:off x="291905" y="5145087"/>
                <a:ext cx="726497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LSC</a:t>
                </a:r>
                <a:r>
                  <a:rPr lang="es-MX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28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𝟗𝟕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𝟕𝟔𝟒𝟖</m:t>
                    </m:r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+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s-MX" sz="28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∗(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𝟕𝟔𝟗𝟓</m:t>
                    </m:r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/1.128)=</a:t>
                </a:r>
                <a:r>
                  <a:rPr lang="es-ES_tradnl" sz="2800" b="1" dirty="0">
                    <a:solidFill>
                      <a:srgbClr val="C00000"/>
                    </a:solidFill>
                    <a:latin typeface="Gabriola" panose="04040605051002020D02" pitchFamily="82" charset="0"/>
                  </a:rPr>
                  <a:t>113.11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LC</a:t>
                </a:r>
                <a:r>
                  <a:rPr lang="es-MX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  </a:t>
                </a: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28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𝟗𝟕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𝟕𝟔𝟒𝟖</m:t>
                    </m:r>
                  </m:oMath>
                </a14:m>
                <a:endParaRPr lang="es-ES_tradnl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briola" panose="04040605051002020D02" pitchFamily="82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LIC</a:t>
                </a:r>
                <a:r>
                  <a:rPr lang="es-MX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28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𝟗𝟕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𝟕𝟔𝟒𝟖</m:t>
                    </m:r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–3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*</a:t>
                </a:r>
                <a14:m>
                  <m:oMath xmlns:m="http://schemas.openxmlformats.org/officeDocument/2006/math">
                    <m:r>
                      <a:rPr lang="es-MX" sz="28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𝟕𝟔𝟗𝟓</m:t>
                    </m:r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/1.128)=</a:t>
                </a:r>
                <a:r>
                  <a:rPr lang="es-ES_tradnl" sz="2800" b="1" dirty="0">
                    <a:solidFill>
                      <a:srgbClr val="C00000"/>
                    </a:solidFill>
                    <a:latin typeface="Gabriola" panose="04040605051002020D02" pitchFamily="82" charset="0"/>
                  </a:rPr>
                  <a:t>82.42</a:t>
                </a:r>
                <a:endParaRPr lang="es-MX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45AC6782-5F79-4792-9181-CA26C213C5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05" y="5145087"/>
                <a:ext cx="7264970" cy="1384995"/>
              </a:xfrm>
              <a:prstGeom prst="rect">
                <a:avLst/>
              </a:prstGeom>
              <a:blipFill>
                <a:blip r:embed="rId5"/>
                <a:stretch>
                  <a:fillRect l="-1762" t="-4405" b="-1321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03B95B84-700F-4691-8D0C-189336B4D7CD}"/>
                  </a:ext>
                </a:extLst>
              </p:cNvPr>
              <p:cNvSpPr/>
              <p:nvPr/>
            </p:nvSpPr>
            <p:spPr>
              <a:xfrm>
                <a:off x="220756" y="2931403"/>
                <a:ext cx="23788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8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𝐗</m:t>
                          </m:r>
                        </m:e>
                      </m:acc>
                      <m:r>
                        <a:rPr lang="es-MX" sz="28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8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𝟗𝟕</m:t>
                      </m:r>
                      <m:r>
                        <a:rPr lang="es-MX" sz="28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8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𝟕𝟔𝟒𝟖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03B95B84-700F-4691-8D0C-189336B4D7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56" y="2931403"/>
                <a:ext cx="237885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CB11E255-85A8-4388-B1EA-CC494528B57D}"/>
                  </a:ext>
                </a:extLst>
              </p:cNvPr>
              <p:cNvSpPr/>
              <p:nvPr/>
            </p:nvSpPr>
            <p:spPr>
              <a:xfrm>
                <a:off x="258424" y="688344"/>
                <a:ext cx="2789576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LSC</a:t>
                </a:r>
                <a:r>
                  <a:rPr lang="es-MX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32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  <m:r>
                      <a:rPr lang="es-ES" sz="3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+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s-MX" sz="32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s-E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s-ES_tradnl" sz="3200" b="1" dirty="0">
                  <a:solidFill>
                    <a:srgbClr val="002060"/>
                  </a:solidFill>
                  <a:latin typeface="Gabriola" panose="04040605051002020D02" pitchFamily="82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LC</a:t>
                </a:r>
                <a:r>
                  <a:rPr lang="es-MX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 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32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  <m:r>
                      <a:rPr lang="es-ES" sz="3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ES_tradnl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briola" panose="04040605051002020D02" pitchFamily="82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LIC</a:t>
                </a:r>
                <a:r>
                  <a:rPr lang="es-MX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32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</m:oMath>
                </a14:m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–3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*</a:t>
                </a:r>
                <a:r>
                  <a:rPr lang="es-ES" sz="32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CB11E255-85A8-4388-B1EA-CC494528B5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24" y="688344"/>
                <a:ext cx="2789576" cy="1569660"/>
              </a:xfrm>
              <a:prstGeom prst="rect">
                <a:avLst/>
              </a:prstGeom>
              <a:blipFill>
                <a:blip r:embed="rId7"/>
                <a:stretch>
                  <a:fillRect l="-5459" t="-5058" b="-1361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77624647-1D01-46EB-A862-3B9A4685628C}"/>
                  </a:ext>
                </a:extLst>
              </p:cNvPr>
              <p:cNvSpPr/>
              <p:nvPr/>
            </p:nvSpPr>
            <p:spPr>
              <a:xfrm>
                <a:off x="3127966" y="922722"/>
                <a:ext cx="1821268" cy="956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E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acc>
                      <m:r>
                        <a:rPr lang="es-ES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s-E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acc>
                        </m:num>
                        <m:den>
                          <m:r>
                            <a:rPr lang="es-E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1.128</m:t>
                          </m:r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77624647-1D01-46EB-A862-3B9A468562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966" y="922722"/>
                <a:ext cx="1821268" cy="9562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55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D8565EB6-5278-4546-8C0F-16F9F6F0C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18" y="476672"/>
            <a:ext cx="8304658" cy="3619508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59496" y="4060661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b="1" dirty="0">
                <a:latin typeface="Gabriola" panose="04040605051002020D02" pitchFamily="82" charset="0"/>
                <a:cs typeface="Arial" panose="020B0604020202020204" pitchFamily="34" charset="0"/>
              </a:rPr>
              <a:t>El promedio de SVD  varía de 82.42 a 113.11 si no ocurre algún cambio en el proceso.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59496" y="5097647"/>
            <a:ext cx="80250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3200" b="1" dirty="0">
                <a:latin typeface="Gabriola" panose="04040605051002020D02" pitchFamily="82" charset="0"/>
                <a:cs typeface="Arial" panose="020B0604020202020204" pitchFamily="34" charset="0"/>
              </a:rPr>
              <a:t>Los límites  no reflejan problemas en la variación esperada para las medias muestrales. El proceso esta en control estadístico.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F82BBD8-966D-4E35-A98E-C2AD7DF01E7F}"/>
              </a:ext>
            </a:extLst>
          </p:cNvPr>
          <p:cNvSpPr/>
          <p:nvPr/>
        </p:nvSpPr>
        <p:spPr>
          <a:xfrm>
            <a:off x="1862750" y="2410647"/>
            <a:ext cx="51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s-ES" b="1" dirty="0">
                <a:solidFill>
                  <a:srgbClr val="000000"/>
                </a:solidFill>
                <a:latin typeface="Gabriola" panose="04040605051002020D02" pitchFamily="82" charset="0"/>
              </a:rPr>
              <a:t>95.21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4E39634-8C90-4A9A-A9D3-CBA206C2F747}"/>
              </a:ext>
            </a:extLst>
          </p:cNvPr>
          <p:cNvSpPr/>
          <p:nvPr/>
        </p:nvSpPr>
        <p:spPr>
          <a:xfrm>
            <a:off x="2131884" y="2011069"/>
            <a:ext cx="526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s-ES" b="1" dirty="0">
                <a:solidFill>
                  <a:srgbClr val="000000"/>
                </a:solidFill>
                <a:latin typeface="Gabriola" panose="04040605051002020D02" pitchFamily="82" charset="0"/>
              </a:rPr>
              <a:t>99.21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1E27EF6-BAA3-44FE-9D88-45C8F8EFC84F}"/>
              </a:ext>
            </a:extLst>
          </p:cNvPr>
          <p:cNvSpPr/>
          <p:nvPr/>
        </p:nvSpPr>
        <p:spPr>
          <a:xfrm>
            <a:off x="2298147" y="2522840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s-ES" b="1" dirty="0">
                <a:solidFill>
                  <a:srgbClr val="000000"/>
                </a:solidFill>
                <a:latin typeface="Gabriola" panose="04040605051002020D02" pitchFamily="82" charset="0"/>
              </a:rPr>
              <a:t>93.42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E8212F6-2B9C-4808-A5EC-22070C45FAFF}"/>
              </a:ext>
            </a:extLst>
          </p:cNvPr>
          <p:cNvSpPr/>
          <p:nvPr/>
        </p:nvSpPr>
        <p:spPr>
          <a:xfrm>
            <a:off x="6176473" y="1714669"/>
            <a:ext cx="619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s-ES" b="1" dirty="0">
                <a:solidFill>
                  <a:srgbClr val="000000"/>
                </a:solidFill>
                <a:latin typeface="Gabriola" panose="04040605051002020D02" pitchFamily="82" charset="0"/>
              </a:rPr>
              <a:t>106.34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E8D9B98C-8959-4707-B77B-249DB76FE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65" y="47423"/>
            <a:ext cx="8712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200" b="1" dirty="0">
                <a:latin typeface="Gabriola" panose="04040605051002020D02" pitchFamily="82" charset="0"/>
              </a:rPr>
              <a:t>Carta de control para la media de datos individuales</a:t>
            </a:r>
            <a:endParaRPr lang="es-ES_tradnl" sz="2800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834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8719&quot;&gt;&lt;property id=&quot;20148&quot; value=&quot;5&quot;/&gt;&lt;property id=&quot;20300&quot; value=&quot;Slide 1&quot;/&gt;&lt;property id=&quot;20307&quot; value=&quot;295&quot;/&gt;&lt;/object&gt;&lt;object type=&quot;3&quot; unique_id=&quot;28720&quot;&gt;&lt;property id=&quot;20148&quot; value=&quot;5&quot;/&gt;&lt;property id=&quot;20300&quot; value=&quot;Slide 2&quot;/&gt;&lt;property id=&quot;20307&quot; value=&quot;296&quot;/&gt;&lt;/object&gt;&lt;object type=&quot;3&quot; unique_id=&quot;28721&quot;&gt;&lt;property id=&quot;20148&quot; value=&quot;5&quot;/&gt;&lt;property id=&quot;20300&quot; value=&quot;Slide 3&quot;/&gt;&lt;property id=&quot;20307&quot; value=&quot;297&quot;/&gt;&lt;/object&gt;&lt;object type=&quot;3&quot; unique_id=&quot;28722&quot;&gt;&lt;property id=&quot;20148&quot; value=&quot;5&quot;/&gt;&lt;property id=&quot;20300&quot; value=&quot;Slide 4&quot;/&gt;&lt;property id=&quot;20307&quot; value=&quot;298&quot;/&gt;&lt;/object&gt;&lt;object type=&quot;3&quot; unique_id=&quot;28723&quot;&gt;&lt;property id=&quot;20148&quot; value=&quot;5&quot;/&gt;&lt;property id=&quot;20300&quot; value=&quot;Slide 5&quot;/&gt;&lt;property id=&quot;20307&quot; value=&quot;299&quot;/&gt;&lt;/object&gt;&lt;object type=&quot;3&quot; unique_id=&quot;28724&quot;&gt;&lt;property id=&quot;20148&quot; value=&quot;5&quot;/&gt;&lt;property id=&quot;20300&quot; value=&quot;Slide 6&quot;/&gt;&lt;property id=&quot;20307&quot; value=&quot;30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8289</TotalTime>
  <Words>906</Words>
  <Application>Microsoft Office PowerPoint</Application>
  <PresentationFormat>Presentación en pantalla (4:3)</PresentationFormat>
  <Paragraphs>295</Paragraphs>
  <Slides>12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Gabriola</vt:lpstr>
      <vt:lpstr>Tema de Office</vt:lpstr>
      <vt:lpstr>CARTAS CONTROL:  MEDIAS INDIVIDUALES  Y RANGOS MOVILES</vt:lpstr>
      <vt:lpstr>CARTA CONTROL DE MEDIDAS INDIVIDUALES Y RANGOS MOVILES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Jessica MV</cp:lastModifiedBy>
  <cp:revision>104</cp:revision>
  <cp:lastPrinted>2012-04-26T00:06:03Z</cp:lastPrinted>
  <dcterms:created xsi:type="dcterms:W3CDTF">2012-04-20T03:22:56Z</dcterms:created>
  <dcterms:modified xsi:type="dcterms:W3CDTF">2019-08-03T06:56:49Z</dcterms:modified>
</cp:coreProperties>
</file>