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47" r:id="rId2"/>
    <p:sldMasterId id="2147483735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3" r:id="rId13"/>
    <p:sldId id="294" r:id="rId14"/>
  </p:sldIdLst>
  <p:sldSz cx="9144000" cy="6858000" type="screen4x3"/>
  <p:notesSz cx="6858000" cy="9144000"/>
  <p:custDataLst>
    <p:tags r:id="rId1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48A7-D336-4424-B862-C270AF19A28B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C4CD-7752-439A-9557-A3E2CFAA8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41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85E0-7932-4FD4-BC38-BFE1E613FFA4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06242-D24F-40E8-AA8E-33B9209132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5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812" indent="-285697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279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599906" indent="-228558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02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135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250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8367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5483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fld id="{33B47191-F8B3-4ECE-941D-BBADCB9D915C}" type="slidenum">
              <a:rPr lang="es-MX" sz="1200">
                <a:solidFill>
                  <a:prstClr val="white"/>
                </a:solidFill>
                <a:latin typeface="Times New Roman" pitchFamily="18" charset="0"/>
              </a:rPr>
              <a:pPr/>
              <a:t>2</a:t>
            </a:fld>
            <a:endParaRPr lang="es-MX" sz="12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3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1CFE7-4B92-494A-9EA9-2BD54DF95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D21E17-1C84-460E-9E87-0511B3050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1174C-ED92-44B0-8E74-6337E83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78FEA-4D10-490F-935B-0A73D079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922F-3984-475B-A2B4-DE9DF930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33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A8A79-9C76-4BDC-95E2-97962834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D696F-C476-4A94-9E08-7963EAF3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40D9A-14C1-4026-A03E-34934BA1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F447A-0081-4D93-AA89-B163D9F1B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719DF-B219-4DD7-948B-012FDD4F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67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5D9C6-31A1-47E3-84D8-6D9DFC0E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39742A-FC25-4F9A-B65E-2F77E33E3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B3EB7-1DCA-4AE1-8385-1B4C270A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E5364-586B-46F7-872A-CC48C74E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AB747-229B-454F-94D9-9C918E44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939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4FAA9-F7B0-49B5-81AE-EE063226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31C45-DCFE-4BC6-9A3E-E5BA84A8D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74BC1-59CC-444E-864D-CB172893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C17916-3B56-4808-A475-5ABD3D21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3304C2-7230-4F35-8EFA-3EB136C3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7F3829-A661-40D7-B7B0-CE1E8E70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93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9CD8-173C-4336-A9EF-415B49D5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10C9ED-A606-4D54-9F71-83F704BD9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73C1E-E218-4F82-91D6-53175E2EF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FCEED7-9175-4E74-B680-BC88C0CB5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59F9E6-A49A-4EC9-98A3-61FAD16AD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56C49-9FB8-46E6-A127-BECE650F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AF2F6-9721-4BCD-9228-73D6CAD3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7A8E25-3E3A-4D5B-9B0D-80973056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394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179B9-FBB5-4D6E-BEA5-0DBFA77F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1DABA5-3C10-4B8D-8CBB-5A4581E6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547EC9-C432-414E-A408-D5F51625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B67A59-F20F-40BA-9978-1BB5726E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0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621ADA-8155-4F8F-B6E9-6FD0514B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BD103B-8C79-4E50-A167-3335CF81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AB407A-07DC-4340-B14A-B2ACC83F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54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59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C1B6D-5C43-4112-870A-E5282396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811288-61D1-41C1-9E8B-4148787C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A840C-F036-49B3-A6D7-AC79ADEB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B2328B-2076-4E87-8619-16CF0B3C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D853C4-4799-464A-84D3-5EB42ADC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665FAA-E198-4BED-AEE9-D9F2CF83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33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440B-2A81-473E-A0F9-3D96C34A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3DC4E-E7F8-401D-A042-1BC1BA370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45329-0459-4133-98EE-050E800AE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4E2D3-E37E-4938-9FCE-BE8FB458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657B0F-38E0-43DA-BB16-0B2EC3B9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0255A-5303-404B-AB54-A9786E6E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199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42DE3-3F60-4319-AEA8-CEA9D3B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07BE6-B893-4F81-8761-16A05F23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12142-3DB6-4B24-8454-FB325798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BAD8A2-2897-44F8-ADA3-86AC5878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56932-7E9F-4816-A96B-96E5F73F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42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BE694D-9A40-4CAF-9454-72C22B3C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AE62B0-DF08-4AD6-BF14-81A27E55D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49028-4A08-4EE5-A63E-DA47DA18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9190A-9E7D-472F-86D0-67AC9A84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A06D4-4305-4F86-92AD-B997159E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019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639F7-3E9E-4D21-B31A-540B531F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1EBF43-0727-48D4-80A7-371110C00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52D983-9C5D-4EF4-8FFE-D507744A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D2181-C408-4866-B36E-6D6156EF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D17B03-82A7-4A7C-9BED-6994B0A1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576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1D94-5223-4567-88CE-0B121B54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3C668F-AEF0-4994-BB0D-841EC761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69732D-8944-485E-AB5D-B48B35BB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8B5D4-57A1-4EAE-AB49-379856BE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02450-FD6B-4903-BAD6-73F673C8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291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FB28C-AE2F-4202-9F86-9047DF58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F4B7E4-3A3B-46BC-8976-E9C701250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2163-49C8-43EA-81E0-EE48B578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073BD1-4348-4F49-812D-3694E1AB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CB8E3-DCDD-411E-8BE2-61BF4CFE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589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BEB47-62EF-4E42-BAA4-9E1D2995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F47F18-54CE-4944-B066-CF369F240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B1B72-483D-40BB-AA2D-65047818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C6A88F-20C9-4569-B23B-75EEDE48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E9263F-6B37-457A-B17A-F978531E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865EB5-25A6-4B38-9947-D15C73FC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38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B518B-ED7F-4397-A573-9218D4A5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19A015-C280-46D1-B898-3BA0B15B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E9B757-4CCF-47BE-B915-7D9BB0764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7E480C-FCFC-4B96-8EE8-85566D994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1E4761-8916-4C2E-B00C-CB9CF3257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ABA908-7761-49B7-97AC-64B5A749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27FA7B-A036-44C4-B98E-FBC661EA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D0545B-27D4-4D67-BFF2-31DE974C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484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47376-56CB-43F3-AC51-7B902E0C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00A3DA-899B-4A09-8EC8-C712824E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EBF758-B1E6-4D41-B2C7-8AA2B361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124276-44A5-435C-A847-22D1FF35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5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0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4C703D-D2D2-4A11-94C9-674A0E67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6E1B6F-B6F2-4B8F-8090-A72DAA8B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63A4D7-4919-4D07-B909-DE3F6E9C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81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6E8C7-9974-4E5A-8E40-CF76C415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E34BC-1A99-428D-99A1-A5B69C7F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FB9C9F-C337-430D-B0FC-866A06AE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BD5EA0-7389-495A-81A8-7FAA52F1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9ACFC1-C14F-45F2-AD5E-D3EC77FF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BF0B4D-B345-4577-A9F8-71042339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26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A08C5-6CC8-4F0F-AEBC-1910B15E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1A0EC8-FB18-40B7-92C1-6CC228681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ACBE40-291A-426C-9E19-C490A82B9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70233-8D95-4A8A-8EDC-BB2849AD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B45AF3-B009-4E3C-BE88-36D17C70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204CD-2A87-40DA-A8D4-F50AC8EC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773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D6B09-AC5C-42AC-8487-F198C647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53C400-8889-47AE-AB81-43B27D2C6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740A55-209C-4794-BEA5-F375C50F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9B015-E554-4D8D-A67D-C66F0904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42901-BBA0-4DD6-8ECD-68A210F0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559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268C5F-30F6-4767-9575-FCBCFB3E4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A740A4-1D21-4035-9706-920EAE1C3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6B4A4-2F88-4E24-90E2-720A43F1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9E1F8-2990-463E-9192-4CA16614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157EF-D138-48B5-9F6C-8FB9692F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2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2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4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JMV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0EFDAC-3011-408C-ABA5-2EA526ED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60008F-A6B4-4F1F-8700-61D60DE3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8D5BF-4B49-4EAC-92E2-64EEC24F1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3E78-1DC0-4110-A046-BF43A0096881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A18DB-CE04-467B-9BE9-942AF9411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55831-BA0B-4223-AE66-A34FB992F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37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0DF99B-4858-469E-BF10-B4700E7C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B6F99-F0D1-43FC-834D-8D2DE44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17018E-2157-4285-8638-D52A0D759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B3FA-9C97-4A95-80F1-676ADA9D2886}" type="datetimeFigureOut">
              <a:rPr lang="es-MX" smtClean="0"/>
              <a:t>20/09/2019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74B755-C11E-4C55-8BC4-1EFF1A781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3831E-0230-4EA7-9534-18E47B04E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9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image" Target="../media/image2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7.png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2.png"/><Relationship Id="rId5" Type="http://schemas.openxmlformats.org/officeDocument/2006/relationships/image" Target="../media/image6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7B235E2-52D3-488D-9645-16AFAF6E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3521"/>
            <a:ext cx="5719750" cy="35781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54" y="916979"/>
            <a:ext cx="7734924" cy="1310252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Gabriola" panose="04040605051002020D02" pitchFamily="82" charset="0"/>
                <a:ea typeface="Cambria" panose="02040503050406030204" pitchFamily="18" charset="0"/>
              </a:rPr>
              <a:t>CARTA X-BARRA 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2555" y="3539268"/>
            <a:ext cx="4320344" cy="536816"/>
          </a:xfrm>
        </p:spPr>
        <p:txBody>
          <a:bodyPr>
            <a:normAutofit fontScale="92500"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Mat.  Jessica Jacqueline Machuca Vergara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3EEBB24-83B5-4210-B761-4CBF0139D4B9}"/>
              </a:ext>
            </a:extLst>
          </p:cNvPr>
          <p:cNvCxnSpPr>
            <a:cxnSpLocks/>
          </p:cNvCxnSpPr>
          <p:nvPr/>
        </p:nvCxnSpPr>
        <p:spPr>
          <a:xfrm>
            <a:off x="1515597" y="2227231"/>
            <a:ext cx="63633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714348" y="285728"/>
            <a:ext cx="5125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</a:t>
            </a:r>
            <a:endParaRPr lang="es-MX" sz="32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50" y="800708"/>
            <a:ext cx="845411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52694" y="4365104"/>
            <a:ext cx="81957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no reflejan problemas en la variación esperada para los rangos de tamaño n=4. La variación esta entre 0.00 a  0.19, si no ocurre un cambio en el proceso.</a:t>
            </a:r>
          </a:p>
          <a:p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está en control estadístico, pero requiere supervisión.</a:t>
            </a:r>
          </a:p>
        </p:txBody>
      </p:sp>
      <p:sp>
        <p:nvSpPr>
          <p:cNvPr id="3" name="2 Elipse"/>
          <p:cNvSpPr/>
          <p:nvPr/>
        </p:nvSpPr>
        <p:spPr>
          <a:xfrm>
            <a:off x="4648709" y="2085203"/>
            <a:ext cx="1831532" cy="11997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159F7D-E3F8-446A-9869-7FA7F3B77265}"/>
              </a:ext>
            </a:extLst>
          </p:cNvPr>
          <p:cNvSpPr/>
          <p:nvPr/>
        </p:nvSpPr>
        <p:spPr>
          <a:xfrm>
            <a:off x="2233836" y="2085203"/>
            <a:ext cx="429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0.1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7B0EE33-5F7B-4414-9B6F-91B4E3A3759C}"/>
              </a:ext>
            </a:extLst>
          </p:cNvPr>
          <p:cNvSpPr/>
          <p:nvPr/>
        </p:nvSpPr>
        <p:spPr>
          <a:xfrm>
            <a:off x="2448798" y="2508632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dirty="0">
                <a:solidFill>
                  <a:srgbClr val="FF0000"/>
                </a:solidFill>
                <a:latin typeface="Gabriola" panose="04040605051002020D02" pitchFamily="82" charset="0"/>
              </a:rPr>
              <a:t>0.08</a:t>
            </a:r>
          </a:p>
        </p:txBody>
      </p:sp>
    </p:spTree>
    <p:extLst>
      <p:ext uri="{BB962C8B-B14F-4D97-AF65-F5344CB8AC3E}">
        <p14:creationId xmlns:p14="http://schemas.microsoft.com/office/powerpoint/2010/main" val="323672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D2D98B-4E54-4A33-BA4F-AA2E9AA4B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678"/>
              </p:ext>
            </p:extLst>
          </p:nvPr>
        </p:nvGraphicFramePr>
        <p:xfrm>
          <a:off x="1691680" y="1340768"/>
          <a:ext cx="5400600" cy="36724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93611454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2717812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70547992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Capabilidad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Desempeño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70375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Corto Plazo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Largo Plazo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12102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Sigma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0.0410393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0.0408221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926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Cp/Pp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0.812229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0.816552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43330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Cpk/Ppk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0.539117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0.541986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749003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Cpk/Ppk (superior)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0.539117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0.541986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2448826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Cpk/Ppk (inferior)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1.08534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1.09112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4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10001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800" b="1" dirty="0">
                <a:solidFill>
                  <a:srgbClr val="C00000"/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Carta de Control X-R</a:t>
            </a:r>
            <a:endParaRPr lang="es-MX" sz="4800" b="1" dirty="0">
              <a:solidFill>
                <a:srgbClr val="C00000"/>
              </a:solidFill>
              <a:latin typeface="Gabriola" panose="04040605051002020D02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1142984"/>
            <a:ext cx="7920037" cy="410368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Características de calidad de tipo continuo que interesa evaluar su variabilidad (Carta R) y su tendencia central (Carta X-BARRA).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aplica a procesos masivos o rápidos.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toma una cantidad pequeña de productos consecutivos (subgrupo) cada determinado período de tiempo, y en lugar de analizar la mediciones individuales se analizan las medias y los rangos de los subgrupos. </a:t>
            </a:r>
          </a:p>
          <a:p>
            <a:pPr eaLnBrk="1" hangingPunct="1"/>
            <a:endParaRPr lang="es-MX" sz="2400" dirty="0"/>
          </a:p>
        </p:txBody>
      </p:sp>
      <p:sp>
        <p:nvSpPr>
          <p:cNvPr id="118786" name="AutoShape 2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88" name="AutoShape 4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0" name="AutoShape 6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2" name="AutoShape 8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25" y="118144"/>
            <a:ext cx="7448550" cy="719137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es-ES_tradnl" sz="2800" b="1" dirty="0">
                <a:solidFill>
                  <a:schemeClr val="tx2"/>
                </a:solidFill>
              </a:rPr>
              <a:t> </a:t>
            </a: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Límites de Control X-barra</a:t>
            </a:r>
            <a:endParaRPr lang="es-ES_tradnl" sz="28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704027"/>
            <a:ext cx="7924800" cy="105690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>
                <a:latin typeface="Gabriola" panose="04040605051002020D02" pitchFamily="82" charset="0"/>
              </a:rPr>
              <a:t>Sean la media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y desviación estándar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  </a:t>
            </a:r>
            <a:r>
              <a:rPr lang="es-MX" dirty="0">
                <a:latin typeface="Gabriola" panose="04040605051002020D02" pitchFamily="82" charset="0"/>
              </a:rPr>
              <a:t>del estadístico </a:t>
            </a:r>
            <a:r>
              <a:rPr lang="es-MX" b="1" dirty="0">
                <a:latin typeface="Gabriola" panose="04040605051002020D02" pitchFamily="82" charset="0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, los limites  de la carta control de medias se calculan así: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Object 4"/>
              <p:cNvSpPr txBox="1"/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Object 5"/>
              <p:cNvSpPr txBox="1"/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f>
                        <m:f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6" name="Object 7"/>
              <p:cNvSpPr txBox="1"/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̄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MX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/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blipFill>
                <a:blip r:embed="rId6"/>
                <a:stretch>
                  <a:fillRect b="-112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/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MX" sz="2400" dirty="0"/>
                  <a:t>=</a:t>
                </a:r>
                <a:r>
                  <a:rPr lang="es-MX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A19A4B2D-D9F7-4AC0-B11E-E093285BE618}"/>
              </a:ext>
            </a:extLst>
          </p:cNvPr>
          <p:cNvSpPr/>
          <p:nvPr/>
        </p:nvSpPr>
        <p:spPr>
          <a:xfrm>
            <a:off x="7406262" y="3530235"/>
            <a:ext cx="2655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dirty="0">
                <a:solidFill>
                  <a:prstClr val="black"/>
                </a:solidFill>
              </a:rPr>
              <a:t> 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</a:t>
            </a:r>
            <a:r>
              <a:rPr lang="es-MX" sz="2400" b="1" dirty="0">
                <a:solidFill>
                  <a:prstClr val="black"/>
                </a:solidFill>
              </a:rPr>
              <a:t> 3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baseline="-25000" dirty="0">
                <a:solidFill>
                  <a:prstClr val="black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/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/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  <a:blipFill>
                <a:blip r:embed="rId9"/>
                <a:stretch>
                  <a:fillRect l="-771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/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  <a:blipFill>
                <a:blip r:embed="rId10"/>
                <a:stretch>
                  <a:fillRect l="-758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/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L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C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r>
                        <m:rPr>
                          <m:nor/>
                        </m:rPr>
                        <a:rPr lang="es-ES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  <a:blipFill>
                <a:blip r:embed="rId11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/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LC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3740EE87-ACDE-428C-827D-3A306796452C}"/>
              </a:ext>
            </a:extLst>
          </p:cNvPr>
          <p:cNvCxnSpPr>
            <a:cxnSpLocks/>
          </p:cNvCxnSpPr>
          <p:nvPr/>
        </p:nvCxnSpPr>
        <p:spPr>
          <a:xfrm>
            <a:off x="2010101" y="2036372"/>
            <a:ext cx="726566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E8424DC7-5D6A-452F-9491-DE245B37ED03}"/>
              </a:ext>
            </a:extLst>
          </p:cNvPr>
          <p:cNvCxnSpPr>
            <a:cxnSpLocks/>
          </p:cNvCxnSpPr>
          <p:nvPr/>
        </p:nvCxnSpPr>
        <p:spPr>
          <a:xfrm flipV="1">
            <a:off x="3989450" y="2107177"/>
            <a:ext cx="582550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errar llave 5">
            <a:extLst>
              <a:ext uri="{FF2B5EF4-FFF2-40B4-BE49-F238E27FC236}">
                <a16:creationId xmlns:a16="http://schemas.microsoft.com/office/drawing/2014/main" id="{1C6719CC-4CF2-4822-80D2-60296EF94624}"/>
              </a:ext>
            </a:extLst>
          </p:cNvPr>
          <p:cNvSpPr/>
          <p:nvPr/>
        </p:nvSpPr>
        <p:spPr>
          <a:xfrm>
            <a:off x="3635895" y="4171941"/>
            <a:ext cx="529019" cy="173678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F93770-522E-48D9-B9B1-EE28AF29D21E}"/>
              </a:ext>
            </a:extLst>
          </p:cNvPr>
          <p:cNvSpPr txBox="1"/>
          <p:nvPr/>
        </p:nvSpPr>
        <p:spPr>
          <a:xfrm>
            <a:off x="7234244" y="2280014"/>
            <a:ext cx="1793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  <a:t>MEDIA DE LAS MEDIAS  DE SUBGRUPOS</a:t>
            </a:r>
          </a:p>
        </p:txBody>
      </p:sp>
    </p:spTree>
    <p:extLst>
      <p:ext uri="{BB962C8B-B14F-4D97-AF65-F5344CB8AC3E}">
        <p14:creationId xmlns:p14="http://schemas.microsoft.com/office/powerpoint/2010/main" val="74726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Objeto"/>
              <p:cNvSpPr txBox="1"/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" name="1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Objeto"/>
              <p:cNvSpPr txBox="1"/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𝐿𝐶𝐼</m:t>
                      </m:r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limUpp>
                        <m:limUpp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lim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3" name="2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027692"/>
              </p:ext>
            </p:extLst>
          </p:nvPr>
        </p:nvGraphicFramePr>
        <p:xfrm>
          <a:off x="5076056" y="3204489"/>
          <a:ext cx="3616930" cy="2624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9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n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A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1.128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3.267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1.023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1.693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2.575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0.729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2.059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2.282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0.577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2.326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2.115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0.483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2.534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2.004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714348" y="3181649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para Carta R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Objeto"/>
              <p:cNvSpPr txBox="1"/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7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913724"/>
              </p:ext>
            </p:extLst>
          </p:nvPr>
        </p:nvGraphicFramePr>
        <p:xfrm>
          <a:off x="1252538" y="5137150"/>
          <a:ext cx="21367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8" name="Ecuación" r:id="rId6" imgW="977760" imgH="291960" progId="Equation.3">
                  <p:embed/>
                </p:oleObj>
              </mc:Choice>
              <mc:Fallback>
                <p:oleObj name="Ecuación" r:id="rId6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137150"/>
                        <a:ext cx="21367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95297"/>
              </p:ext>
            </p:extLst>
          </p:nvPr>
        </p:nvGraphicFramePr>
        <p:xfrm>
          <a:off x="1325563" y="4460886"/>
          <a:ext cx="1990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9" name="Ecuación" r:id="rId8" imgW="825480" imgH="241200" progId="Equation.3">
                  <p:embed/>
                </p:oleObj>
              </mc:Choice>
              <mc:Fallback>
                <p:oleObj name="Ecuación" r:id="rId8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460886"/>
                        <a:ext cx="1990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75422"/>
              </p:ext>
            </p:extLst>
          </p:nvPr>
        </p:nvGraphicFramePr>
        <p:xfrm>
          <a:off x="1333500" y="3746506"/>
          <a:ext cx="19288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0" name="Ecuación" r:id="rId10" imgW="799920" imgH="241200" progId="Equation.3">
                  <p:embed/>
                </p:oleObj>
              </mc:Choice>
              <mc:Fallback>
                <p:oleObj name="Ecuación" r:id="rId10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46506"/>
                        <a:ext cx="19288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31996" y="395554"/>
            <a:ext cx="512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X-barra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/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BA3537AD-7422-41AC-A849-5AD147A77FE7}"/>
              </a:ext>
            </a:extLst>
          </p:cNvPr>
          <p:cNvSpPr txBox="1"/>
          <p:nvPr/>
        </p:nvSpPr>
        <p:spPr>
          <a:xfrm>
            <a:off x="5300345" y="13328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k= numero de subgrupos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8DD7611-8E42-4FB6-AB45-985AB0D5212A}"/>
              </a:ext>
            </a:extLst>
          </p:cNvPr>
          <p:cNvSpPr/>
          <p:nvPr/>
        </p:nvSpPr>
        <p:spPr>
          <a:xfrm>
            <a:off x="5276167" y="1741619"/>
            <a:ext cx="25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</a:rPr>
              <a:t>n= tamaño del subgrupo</a:t>
            </a:r>
          </a:p>
        </p:txBody>
      </p:sp>
    </p:spTree>
    <p:extLst>
      <p:ext uri="{BB962C8B-B14F-4D97-AF65-F5344CB8AC3E}">
        <p14:creationId xmlns:p14="http://schemas.microsoft.com/office/powerpoint/2010/main" val="310225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9129399"/>
              </p:ext>
            </p:extLst>
          </p:nvPr>
        </p:nvGraphicFramePr>
        <p:xfrm>
          <a:off x="323529" y="1789078"/>
          <a:ext cx="8640956" cy="43540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5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</a:p>
                  </a:txBody>
                  <a:tcPr marL="19050" marR="19050" marT="0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aseline="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 Subgrupo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51520" y="188640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b="1" dirty="0">
                <a:solidFill>
                  <a:srgbClr val="C00000"/>
                </a:solidFill>
              </a:rPr>
              <a:t>Ejemplo. Carta X-barra R</a:t>
            </a:r>
            <a:r>
              <a:rPr lang="es-ES_tradnl" sz="2600" b="1" dirty="0">
                <a:solidFill>
                  <a:prstClr val="black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solidFill>
                  <a:prstClr val="black"/>
                </a:solidFill>
              </a:rPr>
              <a:t>A continuación se muestran los datos obtenidos de un estudio del contenido de un químico que debe contener 1.90±0.10 en un producto de cierta marca, con tamaño de subgrupo de 4.</a:t>
            </a: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9114881"/>
              </p:ext>
            </p:extLst>
          </p:nvPr>
        </p:nvGraphicFramePr>
        <p:xfrm>
          <a:off x="214282" y="404664"/>
          <a:ext cx="8606187" cy="57880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107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Contenido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1.9325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0.12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0.17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0.13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3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008563" cy="34607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Control X-Barra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3037816"/>
              </p:ext>
            </p:extLst>
          </p:nvPr>
        </p:nvGraphicFramePr>
        <p:xfrm>
          <a:off x="6126803" y="260648"/>
          <a:ext cx="2736303" cy="299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0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n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>
                          <a:effectLst/>
                        </a:rPr>
                        <a:t>A</a:t>
                      </a:r>
                      <a:r>
                        <a:rPr lang="es-MX" sz="1800" u="none" strike="noStrike" baseline="-25000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D</a:t>
                      </a:r>
                      <a:r>
                        <a:rPr lang="es-MX" sz="1800" u="none" strike="noStrike" baseline="-25000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1.88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1.128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3.267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1.023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1.693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2.575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0.729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2.059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2.282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0.577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2.326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2.115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0.483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2.534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2.004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Objeto"/>
              <p:cNvSpPr txBox="1"/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4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blipFill>
                <a:blip r:embed="rId2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Objeto"/>
              <p:cNvSpPr txBox="1"/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blipFill>
                <a:blip r:embed="rId3"/>
                <a:stretch>
                  <a:fillRect b="-8475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blipFill>
                <a:blip r:embed="rId4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/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s-MX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24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E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0.0845</a:t>
                </a: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  <a:blipFill>
                <a:blip r:embed="rId5"/>
                <a:stretch>
                  <a:fillRect r="-1127" b="-69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05D28-7087-47FC-93EE-380180D200CD}"/>
              </a:ext>
            </a:extLst>
          </p:cNvPr>
          <p:cNvSpPr txBox="1"/>
          <p:nvPr/>
        </p:nvSpPr>
        <p:spPr>
          <a:xfrm>
            <a:off x="595049" y="76432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k= 20 subgrupos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771A43-6AC0-4E70-BBC6-4254D0A2A945}"/>
              </a:ext>
            </a:extLst>
          </p:cNvPr>
          <p:cNvSpPr txBox="1"/>
          <p:nvPr/>
        </p:nvSpPr>
        <p:spPr>
          <a:xfrm>
            <a:off x="3873238" y="764324"/>
            <a:ext cx="139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n=4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/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̄"/>
                            <m:ctrlP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e>
                    </m:acc>
                  </m:oMath>
                </a14:m>
                <a:r>
                  <a:rPr lang="es-MX" sz="2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𝟗𝟏𝟕𝟓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𝟗𝟑𝟐𝟓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𝟗𝟒</m:t>
                        </m:r>
                      </m:num>
                      <m:den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s-MX" sz="2800" b="1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sz="2800" b="1" dirty="0"/>
                  <a:t>1.93</a:t>
                </a:r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  <a:blipFill>
                <a:blip r:embed="rId6"/>
                <a:stretch>
                  <a:fillRect r="-841" b="-110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/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/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02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067717" y="279775"/>
            <a:ext cx="5008563" cy="34607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Control X-Barra (medias)</a:t>
            </a:r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8" y="736443"/>
            <a:ext cx="8338659" cy="323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7184" y="3773971"/>
            <a:ext cx="8429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reflejan la variación esperada para las medias muestrales de tamaño n=4, si no hay un cambio en el proceso.</a:t>
            </a:r>
          </a:p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El promedio del contenido del químico del producto es de  1.93 y  varía de 1.87  a 2.00, si no ocurre algún cambio en el proceso.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627784" y="5691220"/>
            <a:ext cx="4701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esta en control estadístico. </a:t>
            </a:r>
            <a:endParaRPr lang="es-MX" sz="3200" b="1" i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A9A791F-1B2F-486B-9688-33BCB296AC86}"/>
              </a:ext>
            </a:extLst>
          </p:cNvPr>
          <p:cNvSpPr/>
          <p:nvPr/>
        </p:nvSpPr>
        <p:spPr>
          <a:xfrm>
            <a:off x="2195736" y="1849986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1.9175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83197BC-0DF9-43B2-B871-33DBC0BFBC54}"/>
              </a:ext>
            </a:extLst>
          </p:cNvPr>
          <p:cNvSpPr/>
          <p:nvPr/>
        </p:nvSpPr>
        <p:spPr>
          <a:xfrm>
            <a:off x="2513328" y="1535036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1.9325</a:t>
            </a:r>
          </a:p>
        </p:txBody>
      </p:sp>
    </p:spTree>
    <p:extLst>
      <p:ext uri="{BB962C8B-B14F-4D97-AF65-F5344CB8AC3E}">
        <p14:creationId xmlns:p14="http://schemas.microsoft.com/office/powerpoint/2010/main" val="328722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41186"/>
              </p:ext>
            </p:extLst>
          </p:nvPr>
        </p:nvGraphicFramePr>
        <p:xfrm>
          <a:off x="5004049" y="2344778"/>
          <a:ext cx="3639408" cy="252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592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n 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1" u="none" strike="noStrike">
                          <a:effectLst/>
                          <a:latin typeface="+mj-lt"/>
                        </a:rPr>
                        <a:t>A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 dirty="0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1.88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1.128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3.267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1.023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1.693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2.575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0.729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2.059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2.282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0.577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2.326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2.115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0.483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2.534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2.004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Objeto"/>
              <p:cNvSpPr txBox="1"/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acc>
                      <m:r>
                        <a:rPr lang="es-MX" sz="20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0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=0.084</m:t>
                      </m:r>
                      <m:r>
                        <m:rPr>
                          <m:nor/>
                        </m:rPr>
                        <a:rPr lang="es-MX" sz="20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10" name="9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96408"/>
              </p:ext>
            </p:extLst>
          </p:nvPr>
        </p:nvGraphicFramePr>
        <p:xfrm>
          <a:off x="532261" y="3281600"/>
          <a:ext cx="2050317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" name="Ecuación" r:id="rId4" imgW="825500" imgH="241300" progId="Equation.3">
                  <p:embed/>
                </p:oleObj>
              </mc:Choice>
              <mc:Fallback>
                <p:oleObj name="Ecuación" r:id="rId4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61" y="3281600"/>
                        <a:ext cx="2050317" cy="55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88494"/>
              </p:ext>
            </p:extLst>
          </p:nvPr>
        </p:nvGraphicFramePr>
        <p:xfrm>
          <a:off x="563980" y="2150608"/>
          <a:ext cx="1986880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" name="Ecuación" r:id="rId6" imgW="799753" imgH="241195" progId="Equation.3">
                  <p:embed/>
                </p:oleObj>
              </mc:Choice>
              <mc:Fallback>
                <p:oleObj name="Ecuación" r:id="rId6" imgW="79975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80" y="2150608"/>
                        <a:ext cx="1986880" cy="556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14348" y="285728"/>
            <a:ext cx="5125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 (de rangos)</a:t>
            </a:r>
            <a:endParaRPr lang="es-MX" sz="40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Objeto"/>
              <p:cNvSpPr txBox="1"/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blipFill>
                <a:blip r:embed="rId8"/>
                <a:stretch>
                  <a:fillRect l="-304" b="-84722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Objeto"/>
              <p:cNvSpPr txBox="1"/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𝟐𝟖𝟐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blipFill>
                <a:blip r:embed="rId9"/>
                <a:stretch>
                  <a:fillRect l="-332" b="-4456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/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ES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/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ES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115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888&quot;&gt;&lt;property id=&quot;20148&quot; value=&quot;5&quot;/&gt;&lt;property id=&quot;20300&quot; value=&quot;Slide 1 - &amp;quot;Carta de Control X-R&amp;quot;&quot;/&gt;&lt;property id=&quot;20307&quot; value=&quot;285&quot;/&gt;&lt;/object&gt;&lt;object type=&quot;3&quot; unique_id=&quot;28889&quot;&gt;&lt;property id=&quot;20148&quot; value=&quot;5&quot;/&gt;&lt;property id=&quot;20300&quot; value=&quot;Slide 2 - &amp;quot; Límites de Control X-barra&amp;quot;&quot;/&gt;&lt;property id=&quot;20307&quot; value=&quot;286&quot;/&gt;&lt;/object&gt;&lt;object type=&quot;3&quot; unique_id=&quot;28890&quot;&gt;&lt;property id=&quot;20148&quot; value=&quot;5&quot;/&gt;&lt;property id=&quot;20300&quot; value=&quot;Slide 3&quot;/&gt;&lt;property id=&quot;20307&quot; value=&quot;287&quot;/&gt;&lt;/object&gt;&lt;object type=&quot;3&quot; unique_id=&quot;28891&quot;&gt;&lt;property id=&quot;20148&quot; value=&quot;5&quot;/&gt;&lt;property id=&quot;20300&quot; value=&quot;Slide 4&quot;/&gt;&lt;property id=&quot;20307&quot; value=&quot;288&quot;/&gt;&lt;/object&gt;&lt;object type=&quot;3&quot; unique_id=&quot;28892&quot;&gt;&lt;property id=&quot;20148&quot; value=&quot;5&quot;/&gt;&lt;property id=&quot;20300&quot; value=&quot;Slide 5&quot;/&gt;&lt;property id=&quot;20307&quot; value=&quot;289&quot;/&gt;&lt;/object&gt;&lt;object type=&quot;3&quot; unique_id=&quot;28893&quot;&gt;&lt;property id=&quot;20148&quot; value=&quot;5&quot;/&gt;&lt;property id=&quot;20300&quot; value=&quot;Slide 6 - &amp;quot;Gráfica de Control X-Barra&amp;quot;&quot;/&gt;&lt;property id=&quot;20307&quot; value=&quot;290&quot;/&gt;&lt;/object&gt;&lt;object type=&quot;3&quot; unique_id=&quot;28894&quot;&gt;&lt;property id=&quot;20148&quot; value=&quot;5&quot;/&gt;&lt;property id=&quot;20300&quot; value=&quot;Slide 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1404</TotalTime>
  <Words>811</Words>
  <Application>Microsoft Office PowerPoint</Application>
  <PresentationFormat>Presentación en pantalla (4:3)</PresentationFormat>
  <Paragraphs>434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Gabriola</vt:lpstr>
      <vt:lpstr>Times New Roman</vt:lpstr>
      <vt:lpstr>Tema de Office</vt:lpstr>
      <vt:lpstr>1_Diseño personalizado</vt:lpstr>
      <vt:lpstr>Diseño personalizado</vt:lpstr>
      <vt:lpstr>Ecuación</vt:lpstr>
      <vt:lpstr>CARTA X-BARRA R</vt:lpstr>
      <vt:lpstr>Carta de Control X-R</vt:lpstr>
      <vt:lpstr> Límites de Control X-barra</vt:lpstr>
      <vt:lpstr>Presentación de PowerPoint</vt:lpstr>
      <vt:lpstr>Presentación de PowerPoint</vt:lpstr>
      <vt:lpstr>Presentación de PowerPoint</vt:lpstr>
      <vt:lpstr>Gráfica de Control X-Barra</vt:lpstr>
      <vt:lpstr>Gráfica de Control X-Barra (medias)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</dc:title>
  <dc:creator>PORFIRIO</dc:creator>
  <cp:lastModifiedBy>PGG-UDG</cp:lastModifiedBy>
  <cp:revision>93</cp:revision>
  <dcterms:created xsi:type="dcterms:W3CDTF">2012-09-26T15:43:24Z</dcterms:created>
  <dcterms:modified xsi:type="dcterms:W3CDTF">2019-09-20T18:19:12Z</dcterms:modified>
</cp:coreProperties>
</file>