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  <p:sldMasterId id="2147483741" r:id="rId2"/>
  </p:sldMasterIdLst>
  <p:notesMasterIdLst>
    <p:notesMasterId r:id="rId15"/>
  </p:notesMasterIdLst>
  <p:handoutMasterIdLst>
    <p:handoutMasterId r:id="rId16"/>
  </p:handoutMasterIdLst>
  <p:sldIdLst>
    <p:sldId id="256" r:id="rId3"/>
    <p:sldId id="318" r:id="rId4"/>
    <p:sldId id="319" r:id="rId5"/>
    <p:sldId id="322" r:id="rId6"/>
    <p:sldId id="320" r:id="rId7"/>
    <p:sldId id="321" r:id="rId8"/>
    <p:sldId id="326" r:id="rId9"/>
    <p:sldId id="325" r:id="rId10"/>
    <p:sldId id="328" r:id="rId11"/>
    <p:sldId id="329" r:id="rId12"/>
    <p:sldId id="327" r:id="rId13"/>
    <p:sldId id="324" r:id="rId14"/>
  </p:sldIdLst>
  <p:sldSz cx="9144000" cy="6858000" type="screen4x3"/>
  <p:notesSz cx="7086600" cy="9372600"/>
  <p:custDataLst>
    <p:tags r:id="rId17"/>
  </p:custDataLst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5" autoAdjust="0"/>
    <p:restoredTop sz="94664" autoAdjust="0"/>
  </p:normalViewPr>
  <p:slideViewPr>
    <p:cSldViewPr>
      <p:cViewPr varScale="1">
        <p:scale>
          <a:sx n="73" d="100"/>
          <a:sy n="73" d="100"/>
        </p:scale>
        <p:origin x="128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275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5F6FA9-8B4E-40C7-9826-AC66D8AD866C}" type="datetimeFigureOut">
              <a:rPr lang="es-MX" smtClean="0"/>
              <a:t>27/02/2019</a:t>
            </a:fld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14788" y="8902700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F3C75-DBC8-45FD-B57F-8ACFDACBEEB7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2"/>
          </p:nvPr>
        </p:nvSpPr>
        <p:spPr>
          <a:xfrm>
            <a:off x="0" y="8902700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8943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B2514BBD-075C-470B-9BD9-231A9536181E}" type="datetimeFigureOut">
              <a:rPr lang="es-MX" smtClean="0"/>
              <a:t>27/02/2019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r>
              <a:rPr lang="es-MX" dirty="0"/>
              <a:t>PGG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FC241745-EC78-4FFF-9AE8-14ACE46903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3077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41745-EC78-4FFF-9AE8-14ACE4690328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7781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41745-EC78-4FFF-9AE8-14ACE4690328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241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B6C27A-9D12-49E6-AB93-E0B71F90C491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414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A05133-EBC7-41E4-8B08-E170DD3CC93B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663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E1D746-5A26-4F70-9B09-3F1DCED6365A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505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s-E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A68A423-C04A-4C3B-A15E-AB6965B006C1}" type="slidenum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9793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B6C27A-9D12-49E6-AB93-E0B71F90C491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973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9D32A4-403E-45CA-82D7-259B458DDF82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1713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84872A-F9EA-4531-ADC7-3BDCC31BE9B2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6601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CD9C76-6DBA-49C3-82D2-EB900DAA788F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1791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452567-73F6-4790-9E5F-00B7436B3D11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6213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F9D590-C9C8-4618-9DEA-30F67892A5CD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4739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1C05B0-4281-4925-A89C-6BC0BB085818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102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9D32A4-403E-45CA-82D7-259B458DDF82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0162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F1FA10-06F4-45B8-8871-3B8FB4895695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5979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B6A153-DC85-4443-929E-1CBFEAC2BCEC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9352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A05133-EBC7-41E4-8B08-E170DD3CC93B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6200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E1D746-5A26-4F70-9B09-3F1DCED6365A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4052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s-E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A68A423-C04A-4C3B-A15E-AB6965B006C1}" type="slidenum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29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84872A-F9EA-4531-ADC7-3BDCC31BE9B2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350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CD9C76-6DBA-49C3-82D2-EB900DAA788F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13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452567-73F6-4790-9E5F-00B7436B3D11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252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769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812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s-ES" dirty="0">
                <a:solidFill>
                  <a:srgbClr val="E7DEC9">
                    <a:shade val="50000"/>
                    <a:satMod val="200000"/>
                  </a:srgbClr>
                </a:solidFill>
              </a:rPr>
              <a:t>PGG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F1FA10-06F4-45B8-8871-3B8FB4895695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216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B6A153-DC85-4443-929E-1CBFEAC2BCEC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777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7" name="6 CuadroTexto"/>
          <p:cNvSpPr txBox="1"/>
          <p:nvPr userDrawn="1"/>
        </p:nvSpPr>
        <p:spPr>
          <a:xfrm>
            <a:off x="714348" y="6335933"/>
            <a:ext cx="2000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solidFill>
                  <a:prstClr val="black"/>
                </a:solidFill>
              </a:rPr>
              <a:t>INACS / PG  </a:t>
            </a:r>
          </a:p>
        </p:txBody>
      </p:sp>
      <p:sp>
        <p:nvSpPr>
          <p:cNvPr id="8" name="7 CuadroTexto"/>
          <p:cNvSpPr txBox="1"/>
          <p:nvPr userDrawn="1"/>
        </p:nvSpPr>
        <p:spPr>
          <a:xfrm>
            <a:off x="6500826" y="6335933"/>
            <a:ext cx="2000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E06FE69-5F7E-439F-A4E2-5FA4BC949AF0}" type="slidenum">
              <a:rPr lang="es-MX" sz="1400" smtClean="0">
                <a:solidFill>
                  <a:prstClr val="black"/>
                </a:solidFill>
              </a:rPr>
              <a:pPr algn="r"/>
              <a:t>‹Nº›</a:t>
            </a:fld>
            <a:endParaRPr lang="es-MX" sz="1400" dirty="0">
              <a:solidFill>
                <a:prstClr val="black"/>
              </a:solidFill>
            </a:endParaRPr>
          </a:p>
        </p:txBody>
      </p:sp>
      <p:cxnSp>
        <p:nvCxnSpPr>
          <p:cNvPr id="10" name="9 Conector recto"/>
          <p:cNvCxnSpPr/>
          <p:nvPr userDrawn="1"/>
        </p:nvCxnSpPr>
        <p:spPr>
          <a:xfrm>
            <a:off x="500034" y="6334345"/>
            <a:ext cx="821537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9850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7" name="6 CuadroTexto"/>
          <p:cNvSpPr txBox="1"/>
          <p:nvPr userDrawn="1"/>
        </p:nvSpPr>
        <p:spPr>
          <a:xfrm>
            <a:off x="714348" y="6335933"/>
            <a:ext cx="2000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solidFill>
                  <a:prstClr val="black"/>
                </a:solidFill>
              </a:rPr>
              <a:t>INACS / PG  </a:t>
            </a:r>
          </a:p>
        </p:txBody>
      </p:sp>
      <p:sp>
        <p:nvSpPr>
          <p:cNvPr id="8" name="7 CuadroTexto"/>
          <p:cNvSpPr txBox="1"/>
          <p:nvPr userDrawn="1"/>
        </p:nvSpPr>
        <p:spPr>
          <a:xfrm>
            <a:off x="6500826" y="6335933"/>
            <a:ext cx="2000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E06FE69-5F7E-439F-A4E2-5FA4BC949AF0}" type="slidenum">
              <a:rPr lang="es-MX" sz="1400" smtClean="0">
                <a:solidFill>
                  <a:prstClr val="black"/>
                </a:solidFill>
              </a:rPr>
              <a:pPr algn="r"/>
              <a:t>‹Nº›</a:t>
            </a:fld>
            <a:endParaRPr lang="es-MX" sz="1400" dirty="0">
              <a:solidFill>
                <a:prstClr val="black"/>
              </a:solidFill>
            </a:endParaRPr>
          </a:p>
        </p:txBody>
      </p:sp>
      <p:cxnSp>
        <p:nvCxnSpPr>
          <p:cNvPr id="10" name="9 Conector recto"/>
          <p:cNvCxnSpPr/>
          <p:nvPr userDrawn="1"/>
        </p:nvCxnSpPr>
        <p:spPr>
          <a:xfrm>
            <a:off x="500034" y="6334345"/>
            <a:ext cx="821537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78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8.png"/><Relationship Id="rId7" Type="http://schemas.openxmlformats.org/officeDocument/2006/relationships/image" Target="../media/image8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6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17B235E2-52D3-488D-9645-16AFAF6E2B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53521"/>
            <a:ext cx="5719750" cy="357810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7B37D1E-04F6-4C97-845B-C35223C73D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1954" y="916979"/>
            <a:ext cx="7734924" cy="1310252"/>
          </a:xfrm>
        </p:spPr>
        <p:txBody>
          <a:bodyPr>
            <a:normAutofit/>
          </a:bodyPr>
          <a:lstStyle/>
          <a:p>
            <a:r>
              <a:rPr lang="es-ES" dirty="0">
                <a:latin typeface="Gabriola" panose="04040605051002020D02" pitchFamily="82" charset="0"/>
                <a:ea typeface="Cambria" panose="02040503050406030204" pitchFamily="18" charset="0"/>
              </a:rPr>
              <a:t>CARTA DE CONTROL</a:t>
            </a:r>
            <a:r>
              <a:rPr lang="es-ES" i="1" dirty="0">
                <a:latin typeface="Gabriola" panose="04040605051002020D02" pitchFamily="82" charset="0"/>
                <a:ea typeface="Cambria" panose="02040503050406030204" pitchFamily="18" charset="0"/>
              </a:rPr>
              <a:t> p </a:t>
            </a:r>
            <a:r>
              <a:rPr lang="es-ES" dirty="0">
                <a:latin typeface="Gabriola" panose="04040605051002020D02" pitchFamily="82" charset="0"/>
                <a:ea typeface="Cambria" panose="02040503050406030204" pitchFamily="18" charset="0"/>
              </a:rPr>
              <a:t>Y </a:t>
            </a:r>
            <a:r>
              <a:rPr lang="es-ES" i="1" dirty="0" err="1">
                <a:latin typeface="Gabriola" panose="04040605051002020D02" pitchFamily="82" charset="0"/>
                <a:ea typeface="Cambria" panose="02040503050406030204" pitchFamily="18" charset="0"/>
              </a:rPr>
              <a:t>np</a:t>
            </a:r>
            <a:endParaRPr lang="es-ES" i="1" dirty="0">
              <a:latin typeface="Gabriola" panose="04040605051002020D02" pitchFamily="82" charset="0"/>
              <a:ea typeface="Cambria" panose="02040503050406030204" pitchFamily="18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7675000-CE35-4A98-9473-9D61E5A93E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0" y="3573016"/>
            <a:ext cx="4320344" cy="536816"/>
          </a:xfrm>
        </p:spPr>
        <p:txBody>
          <a:bodyPr>
            <a:normAutofit fontScale="92500"/>
          </a:bodyPr>
          <a:lstStyle/>
          <a:p>
            <a:r>
              <a:rPr lang="es-ES" sz="2400" b="1" dirty="0">
                <a:solidFill>
                  <a:schemeClr val="tx1"/>
                </a:solidFill>
                <a:latin typeface="Gabriola" panose="04040605051002020D02" pitchFamily="82" charset="0"/>
              </a:rPr>
              <a:t> </a:t>
            </a:r>
            <a:r>
              <a:rPr lang="es-ES" sz="2800" b="1" dirty="0">
                <a:solidFill>
                  <a:schemeClr val="tx1"/>
                </a:solidFill>
                <a:latin typeface="Gabriola" panose="04040605051002020D02" pitchFamily="82" charset="0"/>
              </a:rPr>
              <a:t>Mat.  Jessica Jacqueline Machuca Vergara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33EEBB24-83B5-4210-B761-4CBF0139D4B9}"/>
              </a:ext>
            </a:extLst>
          </p:cNvPr>
          <p:cNvCxnSpPr>
            <a:cxnSpLocks/>
          </p:cNvCxnSpPr>
          <p:nvPr/>
        </p:nvCxnSpPr>
        <p:spPr>
          <a:xfrm>
            <a:off x="1540239" y="2392355"/>
            <a:ext cx="636332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9716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147048"/>
            <a:ext cx="6785884" cy="857256"/>
          </a:xfrm>
        </p:spPr>
        <p:txBody>
          <a:bodyPr>
            <a:normAutofit fontScale="90000"/>
          </a:bodyPr>
          <a:lstStyle/>
          <a:p>
            <a:pPr algn="l" eaLnBrk="0" fontAlgn="base" hangingPunct="0">
              <a:spcAft>
                <a:spcPct val="0"/>
              </a:spcAft>
              <a:defRPr/>
            </a:pPr>
            <a:r>
              <a:rPr lang="es-ES_tradnl" sz="3600" b="1" dirty="0">
                <a:solidFill>
                  <a:srgbClr val="C00000"/>
                </a:solidFill>
                <a:latin typeface="Gabriola" panose="04040605051002020D02" pitchFamily="82" charset="0"/>
              </a:rPr>
              <a:t> Límites de Control Carta </a:t>
            </a:r>
            <a:r>
              <a:rPr lang="es-ES_tradnl" sz="3600" b="1" i="1" dirty="0">
                <a:solidFill>
                  <a:srgbClr val="C00000"/>
                </a:solidFill>
                <a:latin typeface="Gabriola" panose="04040605051002020D02" pitchFamily="82" charset="0"/>
              </a:rPr>
              <a:t>np (numero de defectuosos)</a:t>
            </a:r>
            <a:endParaRPr lang="es-MX" sz="3600" b="1" i="1" dirty="0">
              <a:solidFill>
                <a:srgbClr val="C00000"/>
              </a:solidFill>
              <a:latin typeface="Gabriola" panose="04040605051002020D02" pitchFamily="8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8371" name="Object 3"/>
              <p:cNvSpPr txBox="1">
                <a:spLocks noGrp="1"/>
              </p:cNvSpPr>
              <p:nvPr>
                <p:ph idx="4294967295"/>
              </p:nvPr>
            </p:nvSpPr>
            <p:spPr bwMode="auto">
              <a:xfrm>
                <a:off x="489668" y="1015591"/>
                <a:ext cx="5944269" cy="787400"/>
              </a:xfrm>
              <a:prstGeom prst="rect">
                <a:avLst/>
              </a:prstGeom>
              <a:noFill/>
              <a:extLst/>
            </p:spPr>
            <p:txBody>
              <a:bodyPr>
                <a:normAutofit fontScale="70000" lnSpcReduction="20000"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s-MX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s-MX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</m:bar>
                      <m:r>
                        <a:rPr lang="es-MX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= </m:t>
                      </m:r>
                      <m:f>
                        <m:fPr>
                          <m:ctrlPr>
                            <a:rPr lang="es-MX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𝟐𝟓𝟕</m:t>
                          </m:r>
                        </m:num>
                        <m:den>
                          <m:r>
                            <a:rPr lang="es-MX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𝟐𝟑𝟗𝟒𝟐</m:t>
                          </m:r>
                        </m:den>
                      </m:f>
                      <m:r>
                        <a:rPr lang="es-MX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s-MX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𝟎𝟏𝟎𝟕</m:t>
                      </m:r>
                    </m:oMath>
                  </m:oMathPara>
                </a14:m>
                <a:endParaRPr lang="es-MX" b="1" dirty="0"/>
              </a:p>
            </p:txBody>
          </p:sp>
        </mc:Choice>
        <mc:Fallback xmlns="">
          <p:sp>
            <p:nvSpPr>
              <p:cNvPr id="698371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 bwMode="auto">
              <a:xfrm>
                <a:off x="489668" y="1015591"/>
                <a:ext cx="5944269" cy="7874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x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8372" name="Object 4"/>
              <p:cNvSpPr txBox="1"/>
              <p:nvPr/>
            </p:nvSpPr>
            <p:spPr bwMode="auto">
              <a:xfrm>
                <a:off x="4239813" y="2693657"/>
                <a:ext cx="3229639" cy="860428"/>
              </a:xfrm>
              <a:prstGeom prst="rect">
                <a:avLst/>
              </a:prstGeom>
              <a:noFill/>
              <a:ex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𝑳𝑪𝑺</m:t>
                      </m:r>
                      <m:r>
                        <a:rPr lang="es-MX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s-MX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</m:acc>
                      <m:bar>
                        <m:barPr>
                          <m:pos m:val="top"/>
                          <m:ctrlPr>
                            <a:rPr lang="es-MX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s-MX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</m:bar>
                      <m:r>
                        <a:rPr lang="es-MX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+ </m:t>
                      </m:r>
                      <m:r>
                        <a:rPr lang="es-MX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ad>
                        <m:radPr>
                          <m:degHide m:val="on"/>
                          <m:ctrlPr>
                            <a:rPr lang="es-MX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acc>
                            <m:accPr>
                              <m:chr m:val="̅"/>
                              <m:ctrlPr>
                                <a:rPr lang="es-MX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e>
                          </m:acc>
                          <m:bar>
                            <m:barPr>
                              <m:pos m:val="top"/>
                              <m:ctrlPr>
                                <a:rPr lang="es-MX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s-MX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</m:e>
                          </m:bar>
                          <m:r>
                            <a:rPr lang="es-MX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MX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s-MX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− </m:t>
                          </m:r>
                          <m:bar>
                            <m:barPr>
                              <m:pos m:val="top"/>
                              <m:ctrlPr>
                                <a:rPr lang="es-MX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s-MX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</m:e>
                          </m:bar>
                          <m:r>
                            <a:rPr lang="es-MX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rad>
                    </m:oMath>
                  </m:oMathPara>
                </a14:m>
                <a:endParaRPr lang="es-MX" b="1" dirty="0"/>
              </a:p>
            </p:txBody>
          </p:sp>
        </mc:Choice>
        <mc:Fallback xmlns="">
          <p:sp>
            <p:nvSpPr>
              <p:cNvPr id="698372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39813" y="2693657"/>
                <a:ext cx="3229639" cy="86042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x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8373" name="Object 5"/>
              <p:cNvSpPr txBox="1"/>
              <p:nvPr/>
            </p:nvSpPr>
            <p:spPr bwMode="auto">
              <a:xfrm>
                <a:off x="145086" y="2832344"/>
                <a:ext cx="3384376" cy="860428"/>
              </a:xfrm>
              <a:prstGeom prst="rect">
                <a:avLst/>
              </a:prstGeom>
              <a:noFill/>
              <a:ex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𝑳𝑪𝑰</m:t>
                      </m:r>
                      <m:r>
                        <a:rPr lang="es-MX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s-MX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</m:acc>
                      <m:bar>
                        <m:barPr>
                          <m:pos m:val="top"/>
                          <m:ctrlPr>
                            <a:rPr lang="es-MX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s-MX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</m:bar>
                      <m:r>
                        <a:rPr lang="es-MX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− </m:t>
                      </m:r>
                      <m:r>
                        <a:rPr lang="es-MX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ad>
                        <m:radPr>
                          <m:degHide m:val="on"/>
                          <m:ctrlPr>
                            <a:rPr lang="es-MX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acc>
                            <m:accPr>
                              <m:chr m:val="̅"/>
                              <m:ctrlPr>
                                <a:rPr lang="es-MX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e>
                          </m:acc>
                          <m:bar>
                            <m:barPr>
                              <m:pos m:val="top"/>
                              <m:ctrlPr>
                                <a:rPr lang="es-MX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s-MX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</m:e>
                          </m:bar>
                          <m:r>
                            <a:rPr lang="es-MX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MX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s-MX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− </m:t>
                          </m:r>
                          <m:bar>
                            <m:barPr>
                              <m:pos m:val="top"/>
                              <m:ctrlPr>
                                <a:rPr lang="es-MX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s-MX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</m:e>
                          </m:bar>
                          <m:r>
                            <a:rPr lang="es-MX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rad>
                    </m:oMath>
                  </m:oMathPara>
                </a14:m>
                <a:endParaRPr lang="es-MX" b="1" dirty="0"/>
              </a:p>
            </p:txBody>
          </p:sp>
        </mc:Choice>
        <mc:Fallback xmlns="">
          <p:sp>
            <p:nvSpPr>
              <p:cNvPr id="698373" name="Object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5086" y="2832344"/>
                <a:ext cx="3384376" cy="8604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ex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8374" name="Text Box 6"/>
              <p:cNvSpPr txBox="1">
                <a:spLocks noChangeArrowheads="1"/>
              </p:cNvSpPr>
              <p:nvPr/>
            </p:nvSpPr>
            <p:spPr bwMode="auto">
              <a:xfrm>
                <a:off x="5054157" y="909445"/>
                <a:ext cx="3406275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s-MX" sz="2400" b="1" dirty="0">
                    <a:solidFill>
                      <a:prstClr val="black"/>
                    </a:solidFill>
                    <a:latin typeface="Gabriola" panose="04040605051002020D02" pitchFamily="82" charset="0"/>
                  </a:rPr>
                  <a:t>Con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b>
                        <m:r>
                          <a:rPr lang="es-MX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  <m:r>
                      <a:rPr lang="es-MX" sz="2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MX" sz="2400" b="1" dirty="0">
                    <a:solidFill>
                      <a:prstClr val="black"/>
                    </a:solidFill>
                    <a:latin typeface="Gabriola" panose="04040605051002020D02" pitchFamily="82" charset="0"/>
                  </a:rPr>
                  <a:t>tamaño del subgrupo</a:t>
                </a:r>
              </a:p>
            </p:txBody>
          </p:sp>
        </mc:Choice>
        <mc:Fallback xmlns="">
          <p:sp>
            <p:nvSpPr>
              <p:cNvPr id="698374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54157" y="909445"/>
                <a:ext cx="3406275" cy="461665"/>
              </a:xfrm>
              <a:prstGeom prst="rect">
                <a:avLst/>
              </a:prstGeom>
              <a:blipFill>
                <a:blip r:embed="rId5"/>
                <a:stretch>
                  <a:fillRect t="-10526" b="-2894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ángulo 9">
                <a:extLst>
                  <a:ext uri="{FF2B5EF4-FFF2-40B4-BE49-F238E27FC236}">
                    <a16:creationId xmlns:a16="http://schemas.microsoft.com/office/drawing/2014/main" id="{D8BD4612-14D9-4882-8D4D-0DFAD45D183B}"/>
                  </a:ext>
                </a:extLst>
              </p:cNvPr>
              <p:cNvSpPr/>
              <p:nvPr/>
            </p:nvSpPr>
            <p:spPr>
              <a:xfrm>
                <a:off x="4667267" y="1366560"/>
                <a:ext cx="353334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s-MX" sz="2000" b="1" dirty="0">
                    <a:solidFill>
                      <a:prstClr val="black"/>
                    </a:solidFill>
                    <a:latin typeface="Gabriola" panose="04040605051002020D02" pitchFamily="82" charset="0"/>
                  </a:rPr>
                  <a:t>Con </a:t>
                </a:r>
                <a14:m>
                  <m:oMath xmlns:m="http://schemas.openxmlformats.org/officeDocument/2006/math">
                    <m:r>
                      <a:rPr lang="es-MX" sz="20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𝒌</m:t>
                    </m:r>
                    <m:r>
                      <a:rPr lang="es-MX" sz="20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sz="20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𝒏𝒖𝒎𝒆𝒓𝒐</m:t>
                    </m:r>
                    <m:r>
                      <a:rPr lang="es-MX" sz="20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sz="20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𝒅𝒆</m:t>
                    </m:r>
                    <m:r>
                      <a:rPr lang="es-MX" sz="20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sz="20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𝒔𝒖𝒃𝒈𝒓𝒖𝒑𝒐𝒔</m:t>
                    </m:r>
                  </m:oMath>
                </a14:m>
                <a:endParaRPr lang="es-MX" sz="2000" b="1" dirty="0">
                  <a:solidFill>
                    <a:prstClr val="black"/>
                  </a:solidFill>
                  <a:latin typeface="Gabriola" panose="04040605051002020D02" pitchFamily="82" charset="0"/>
                </a:endParaRPr>
              </a:p>
            </p:txBody>
          </p:sp>
        </mc:Choice>
        <mc:Fallback xmlns="">
          <p:sp>
            <p:nvSpPr>
              <p:cNvPr id="10" name="Rectángulo 9">
                <a:extLst>
                  <a:ext uri="{FF2B5EF4-FFF2-40B4-BE49-F238E27FC236}">
                    <a16:creationId xmlns:a16="http://schemas.microsoft.com/office/drawing/2014/main" id="{D8BD4612-14D9-4882-8D4D-0DFAD45D18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7267" y="1366560"/>
                <a:ext cx="3533340" cy="400110"/>
              </a:xfrm>
              <a:prstGeom prst="rect">
                <a:avLst/>
              </a:prstGeom>
              <a:blipFill>
                <a:blip r:embed="rId6"/>
                <a:stretch>
                  <a:fillRect l="-1554" t="-7576" r="-691" b="-25758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ángulo 1">
                <a:extLst>
                  <a:ext uri="{FF2B5EF4-FFF2-40B4-BE49-F238E27FC236}">
                    <a16:creationId xmlns:a16="http://schemas.microsoft.com/office/drawing/2014/main" id="{981E0576-D65F-41FA-B1D0-0DB2542F5C81}"/>
                  </a:ext>
                </a:extLst>
              </p:cNvPr>
              <p:cNvSpPr/>
              <p:nvPr/>
            </p:nvSpPr>
            <p:spPr>
              <a:xfrm>
                <a:off x="145086" y="1869293"/>
                <a:ext cx="7862847" cy="8604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MX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</m:acc>
                      <m:r>
                        <a:rPr lang="es-MX" sz="2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s-MX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s-MX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  <m:r>
                                <a:rPr lang="es-MX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s-MX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es-MX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s-MX" sz="2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MX" sz="2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e>
                                <m:sub>
                                  <m:r>
                                    <a:rPr lang="es-MX" sz="2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r>
                            <a:rPr lang="es-MX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den>
                      </m:f>
                      <m:r>
                        <a:rPr lang="es-MX" sz="2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𝟓𝟗𝟓</m:t>
                          </m:r>
                          <m:r>
                            <a:rPr lang="es-MX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MX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𝟓𝟗𝟑</m:t>
                          </m:r>
                          <m:r>
                            <a:rPr lang="es-MX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MX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𝟔𝟎𝟕</m:t>
                          </m:r>
                          <m:r>
                            <a:rPr lang="es-MX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+…+</m:t>
                          </m:r>
                          <m:r>
                            <a:rPr lang="es-MX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𝟓𝟗𝟐</m:t>
                          </m:r>
                        </m:num>
                        <m:den>
                          <m:r>
                            <a:rPr lang="es-MX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𝟒𝟎</m:t>
                          </m:r>
                        </m:den>
                      </m:f>
                      <m:r>
                        <a:rPr lang="es-MX" sz="2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sz="2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𝟓𝟗𝟖</m:t>
                      </m:r>
                      <m:r>
                        <a:rPr lang="es-MX" sz="2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sz="2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𝟓𝟓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2" name="Rectángulo 1">
                <a:extLst>
                  <a:ext uri="{FF2B5EF4-FFF2-40B4-BE49-F238E27FC236}">
                    <a16:creationId xmlns:a16="http://schemas.microsoft.com/office/drawing/2014/main" id="{981E0576-D65F-41FA-B1D0-0DB2542F5C8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086" y="1869293"/>
                <a:ext cx="7862847" cy="86042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3 Objeto">
                <a:extLst>
                  <a:ext uri="{FF2B5EF4-FFF2-40B4-BE49-F238E27FC236}">
                    <a16:creationId xmlns:a16="http://schemas.microsoft.com/office/drawing/2014/main" id="{CB787026-C9F5-4E10-861D-1B5D58A7ECF9}"/>
                  </a:ext>
                </a:extLst>
              </p:cNvPr>
              <p:cNvSpPr txBox="1"/>
              <p:nvPr/>
            </p:nvSpPr>
            <p:spPr bwMode="auto">
              <a:xfrm>
                <a:off x="3101546" y="3583954"/>
                <a:ext cx="2276534" cy="406400"/>
              </a:xfrm>
              <a:prstGeom prst="rect">
                <a:avLst/>
              </a:prstGeom>
              <a:noFill/>
              <a:ex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𝐿𝐶</m:t>
                      </m:r>
                      <m:r>
                        <a:rPr lang="es-MX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s-MX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</m:acc>
                      <m:bar>
                        <m:barPr>
                          <m:pos m:val="top"/>
                          <m:ctrlP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</m:bar>
                    </m:oMath>
                  </m:oMathPara>
                </a14:m>
                <a:endParaRPr lang="es-MX" sz="2400" dirty="0"/>
              </a:p>
            </p:txBody>
          </p:sp>
        </mc:Choice>
        <mc:Fallback xmlns="">
          <p:sp>
            <p:nvSpPr>
              <p:cNvPr id="11" name="3 Objeto">
                <a:extLst>
                  <a:ext uri="{FF2B5EF4-FFF2-40B4-BE49-F238E27FC236}">
                    <a16:creationId xmlns:a16="http://schemas.microsoft.com/office/drawing/2014/main" id="{CB787026-C9F5-4E10-861D-1B5D58A7EC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01546" y="3583954"/>
                <a:ext cx="2276534" cy="406400"/>
              </a:xfrm>
              <a:prstGeom prst="rect">
                <a:avLst/>
              </a:prstGeom>
              <a:blipFill>
                <a:blip r:embed="rId8"/>
                <a:stretch>
                  <a:fillRect l="-804" b="-25373"/>
                </a:stretch>
              </a:blipFill>
              <a:ex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bject 5">
                <a:extLst>
                  <a:ext uri="{FF2B5EF4-FFF2-40B4-BE49-F238E27FC236}">
                    <a16:creationId xmlns:a16="http://schemas.microsoft.com/office/drawing/2014/main" id="{0125A929-CDC1-49D2-B59C-6998906FCD8F}"/>
                  </a:ext>
                </a:extLst>
              </p:cNvPr>
              <p:cNvSpPr txBox="1"/>
              <p:nvPr/>
            </p:nvSpPr>
            <p:spPr bwMode="auto">
              <a:xfrm>
                <a:off x="123584" y="4342668"/>
                <a:ext cx="7760784" cy="860428"/>
              </a:xfrm>
              <a:prstGeom prst="rect">
                <a:avLst/>
              </a:prstGeom>
              <a:noFill/>
              <a:ex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𝑳𝑪𝑰</m:t>
                      </m:r>
                      <m:r>
                        <a:rPr lang="es-MX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𝟓𝟗𝟖</m:t>
                      </m:r>
                      <m:r>
                        <a:rPr lang="es-MX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𝟓𝟓</m:t>
                      </m:r>
                      <m:r>
                        <a:rPr lang="es-MX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s-MX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s-MX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𝟎𝟏𝟎𝟕</m:t>
                      </m:r>
                      <m:r>
                        <a:rPr lang="es-MX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− </m:t>
                      </m:r>
                      <m:r>
                        <a:rPr lang="es-MX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ad>
                        <m:radPr>
                          <m:degHide m:val="on"/>
                          <m:ctrlPr>
                            <a:rPr lang="es-MX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s-MX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𝟓𝟗𝟖</m:t>
                          </m:r>
                          <m:r>
                            <a:rPr lang="es-MX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s-MX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𝟓𝟓</m:t>
                          </m:r>
                          <m:r>
                            <a:rPr lang="es-MX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s-MX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s-MX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s-MX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𝟎𝟏𝟎𝟕</m:t>
                          </m:r>
                          <m:d>
                            <m:dPr>
                              <m:ctrlPr>
                                <a:rPr lang="es-MX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MX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s-MX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−</m:t>
                              </m:r>
                              <m:r>
                                <a:rPr lang="es-MX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s-MX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s-MX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𝟎𝟏𝟎𝟕</m:t>
                              </m:r>
                            </m:e>
                          </m:d>
                        </m:e>
                      </m:rad>
                      <m:r>
                        <a:rPr lang="es-MX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s-MX" b="1" dirty="0"/>
              </a:p>
            </p:txBody>
          </p:sp>
        </mc:Choice>
        <mc:Fallback xmlns="">
          <p:sp>
            <p:nvSpPr>
              <p:cNvPr id="13" name="Object 5">
                <a:extLst>
                  <a:ext uri="{FF2B5EF4-FFF2-40B4-BE49-F238E27FC236}">
                    <a16:creationId xmlns:a16="http://schemas.microsoft.com/office/drawing/2014/main" id="{0125A929-CDC1-49D2-B59C-6998906FCD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3584" y="4342668"/>
                <a:ext cx="7760784" cy="86042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ex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6B48DB9B-DBB3-43C0-908C-01D6811EE9DD}"/>
                  </a:ext>
                </a:extLst>
              </p:cNvPr>
              <p:cNvSpPr/>
              <p:nvPr/>
            </p:nvSpPr>
            <p:spPr>
              <a:xfrm>
                <a:off x="0" y="5520809"/>
                <a:ext cx="7596336" cy="4277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𝑳𝑪𝑺</m:t>
                      </m:r>
                      <m:r>
                        <a:rPr lang="es-MX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𝟓𝟗𝟖</m:t>
                      </m:r>
                      <m:r>
                        <a:rPr lang="es-MX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𝟓𝟓</m:t>
                      </m:r>
                      <m:r>
                        <a:rPr lang="es-MX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s-MX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s-MX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𝟎𝟏𝟎𝟕</m:t>
                      </m:r>
                      <m:r>
                        <a:rPr lang="es-MX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MX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MX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ad>
                        <m:radPr>
                          <m:degHide m:val="on"/>
                          <m:ctrlPr>
                            <a:rPr lang="es-MX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s-MX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𝟓𝟗𝟖</m:t>
                          </m:r>
                          <m:r>
                            <a:rPr lang="es-MX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s-MX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𝟓𝟓</m:t>
                          </m:r>
                          <m:r>
                            <a:rPr lang="es-MX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s-MX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s-MX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s-MX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𝟎𝟏𝟎𝟕</m:t>
                          </m:r>
                          <m:d>
                            <m:dPr>
                              <m:ctrlPr>
                                <a:rPr lang="es-MX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MX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s-MX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−</m:t>
                              </m:r>
                              <m:r>
                                <a:rPr lang="es-MX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s-MX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s-MX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𝟎𝟏𝟎𝟕</m:t>
                              </m:r>
                            </m:e>
                          </m:d>
                        </m:e>
                      </m:rad>
                      <m:r>
                        <a:rPr lang="es-MX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𝟏𝟑</m:t>
                      </m:r>
                      <m:r>
                        <a:rPr lang="es-MX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𝟗𝟓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6B48DB9B-DBB3-43C0-908C-01D6811EE9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520809"/>
                <a:ext cx="7596336" cy="42774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3 Objeto">
                <a:extLst>
                  <a:ext uri="{FF2B5EF4-FFF2-40B4-BE49-F238E27FC236}">
                    <a16:creationId xmlns:a16="http://schemas.microsoft.com/office/drawing/2014/main" id="{C812F605-5D50-4C87-B853-1E45D4633F1B}"/>
                  </a:ext>
                </a:extLst>
              </p:cNvPr>
              <p:cNvSpPr txBox="1"/>
              <p:nvPr/>
            </p:nvSpPr>
            <p:spPr bwMode="auto">
              <a:xfrm>
                <a:off x="102205" y="6083963"/>
                <a:ext cx="3994866" cy="409870"/>
              </a:xfrm>
              <a:prstGeom prst="rect">
                <a:avLst/>
              </a:prstGeom>
              <a:noFill/>
              <a:ex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2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𝐿𝐶</m:t>
                      </m:r>
                      <m:r>
                        <a:rPr lang="es-MX" sz="2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sz="20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𝟓𝟗𝟖</m:t>
                      </m:r>
                      <m:r>
                        <a:rPr lang="es-MX" sz="20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sz="20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𝟓𝟓</m:t>
                      </m:r>
                      <m:r>
                        <a:rPr lang="es-MX" sz="20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s-MX" sz="20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s-MX" sz="20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sz="20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𝟎𝟏𝟎𝟕</m:t>
                      </m:r>
                      <m:r>
                        <a:rPr lang="es-MX" sz="20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sz="20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s-MX" sz="20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sz="20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𝟒𝟎</m:t>
                      </m:r>
                    </m:oMath>
                  </m:oMathPara>
                </a14:m>
                <a:endParaRPr lang="es-MX" sz="2000" dirty="0"/>
              </a:p>
            </p:txBody>
          </p:sp>
        </mc:Choice>
        <mc:Fallback xmlns="">
          <p:sp>
            <p:nvSpPr>
              <p:cNvPr id="15" name="3 Objeto">
                <a:extLst>
                  <a:ext uri="{FF2B5EF4-FFF2-40B4-BE49-F238E27FC236}">
                    <a16:creationId xmlns:a16="http://schemas.microsoft.com/office/drawing/2014/main" id="{C812F605-5D50-4C87-B853-1E45D4633F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2205" y="6083963"/>
                <a:ext cx="3994866" cy="40987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ex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ángulo 2">
            <a:extLst>
              <a:ext uri="{FF2B5EF4-FFF2-40B4-BE49-F238E27FC236}">
                <a16:creationId xmlns:a16="http://schemas.microsoft.com/office/drawing/2014/main" id="{704B9318-86BB-4EC5-A510-5B67227A63F9}"/>
              </a:ext>
            </a:extLst>
          </p:cNvPr>
          <p:cNvSpPr/>
          <p:nvPr/>
        </p:nvSpPr>
        <p:spPr>
          <a:xfrm>
            <a:off x="3402226" y="484386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b="1" dirty="0">
                <a:solidFill>
                  <a:srgbClr val="FF0000"/>
                </a:solidFill>
              </a:rPr>
              <a:t>NOTA: Si  el valor del limite inferior es negativo, su valor será cero .</a:t>
            </a:r>
          </a:p>
        </p:txBody>
      </p:sp>
    </p:spTree>
    <p:extLst>
      <p:ext uri="{BB962C8B-B14F-4D97-AF65-F5344CB8AC3E}">
        <p14:creationId xmlns:p14="http://schemas.microsoft.com/office/powerpoint/2010/main" val="4182197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539878" y="260648"/>
            <a:ext cx="7488832" cy="765868"/>
          </a:xfrm>
        </p:spPr>
        <p:txBody>
          <a:bodyPr>
            <a:noAutofit/>
          </a:bodyPr>
          <a:lstStyle/>
          <a:p>
            <a:pPr eaLnBrk="0" fontAlgn="base" hangingPunct="0">
              <a:spcAft>
                <a:spcPct val="0"/>
              </a:spcAft>
              <a:defRPr/>
            </a:pPr>
            <a:r>
              <a:rPr lang="es-ES_tradnl" sz="2800" b="1" dirty="0">
                <a:solidFill>
                  <a:srgbClr val="C00000"/>
                </a:solidFill>
                <a:latin typeface="Gabriola" panose="04040605051002020D02" pitchFamily="82" charset="0"/>
              </a:rPr>
              <a:t>Control Carta </a:t>
            </a:r>
            <a:r>
              <a:rPr lang="es-ES_tradnl" sz="2800" b="1" i="1" dirty="0">
                <a:solidFill>
                  <a:srgbClr val="C00000"/>
                </a:solidFill>
                <a:latin typeface="Gabriola" panose="04040605051002020D02" pitchFamily="82" charset="0"/>
              </a:rPr>
              <a:t>np (cantidad de defectuosos)</a:t>
            </a:r>
            <a:endParaRPr lang="es-MX" sz="2800" b="1" i="1" dirty="0">
              <a:solidFill>
                <a:srgbClr val="C00000"/>
              </a:solidFill>
              <a:latin typeface="Gabriola" panose="04040605051002020D02" pitchFamily="82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45" y="1006597"/>
            <a:ext cx="7211066" cy="3304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4AF99CC7-BE42-4A94-9B3B-4C5FB0B6F0F2}"/>
              </a:ext>
            </a:extLst>
          </p:cNvPr>
          <p:cNvSpPr/>
          <p:nvPr/>
        </p:nvSpPr>
        <p:spPr>
          <a:xfrm>
            <a:off x="539878" y="4660015"/>
            <a:ext cx="77045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s-ES_tradnl" sz="2400" b="1" dirty="0">
                <a:solidFill>
                  <a:prstClr val="black"/>
                </a:solidFill>
                <a:latin typeface="Gabriola" panose="04040605051002020D02" pitchFamily="82" charset="0"/>
                <a:cs typeface="Arial" panose="020B0604020202020204" pitchFamily="34" charset="0"/>
              </a:rPr>
              <a:t>Los puntos 1, 5 y 39 se salen de los límites. Por lo que ahí se hizo presente una causa especial que no siempre está en el proceso.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C2CBDAD-C88D-4124-979D-C6AEAEC93327}"/>
              </a:ext>
            </a:extLst>
          </p:cNvPr>
          <p:cNvSpPr/>
          <p:nvPr/>
        </p:nvSpPr>
        <p:spPr>
          <a:xfrm>
            <a:off x="516550" y="5624624"/>
            <a:ext cx="77278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s-ES_tradnl" sz="2800" b="1" dirty="0">
                <a:solidFill>
                  <a:prstClr val="black"/>
                </a:solidFill>
                <a:latin typeface="Gabriola" panose="04040605051002020D02" pitchFamily="82" charset="0"/>
                <a:cs typeface="Arial" panose="020B0604020202020204" pitchFamily="34" charset="0"/>
              </a:rPr>
              <a:t>El </a:t>
            </a:r>
            <a:r>
              <a:rPr lang="es-ES_tradnl" sz="2400" b="1" dirty="0">
                <a:solidFill>
                  <a:prstClr val="black"/>
                </a:solidFill>
                <a:latin typeface="Gabriola" panose="04040605051002020D02" pitchFamily="82" charset="0"/>
                <a:cs typeface="Arial" panose="020B0604020202020204" pitchFamily="34" charset="0"/>
              </a:rPr>
              <a:t>proceso</a:t>
            </a:r>
            <a:r>
              <a:rPr lang="es-ES_tradnl" sz="2800" b="1" dirty="0">
                <a:solidFill>
                  <a:prstClr val="black"/>
                </a:solidFill>
                <a:latin typeface="Gabriola" panose="04040605051002020D02" pitchFamily="82" charset="0"/>
                <a:cs typeface="Arial" panose="020B0604020202020204" pitchFamily="34" charset="0"/>
              </a:rPr>
              <a:t> no esta en control estadístico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A34FA3C2-19D5-41D6-9CFF-C25726563CA3}"/>
              </a:ext>
            </a:extLst>
          </p:cNvPr>
          <p:cNvSpPr/>
          <p:nvPr/>
        </p:nvSpPr>
        <p:spPr>
          <a:xfrm>
            <a:off x="2339753" y="1700808"/>
            <a:ext cx="360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>
                <a:solidFill>
                  <a:srgbClr val="FF0000"/>
                </a:solidFill>
                <a:latin typeface="Gabriola" panose="04040605051002020D02" pitchFamily="82" charset="0"/>
              </a:rPr>
              <a:t>15</a:t>
            </a:r>
            <a:r>
              <a:rPr lang="es-MX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D8D40E06-50C1-4F75-B9D8-06B92B5B273A}"/>
              </a:ext>
            </a:extLst>
          </p:cNvPr>
          <p:cNvSpPr/>
          <p:nvPr/>
        </p:nvSpPr>
        <p:spPr>
          <a:xfrm>
            <a:off x="2519448" y="2956238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>
                <a:solidFill>
                  <a:srgbClr val="FF0000"/>
                </a:solidFill>
                <a:latin typeface="Gabriola" panose="04040605051002020D02" pitchFamily="82" charset="0"/>
              </a:rPr>
              <a:t>5</a:t>
            </a:r>
            <a:r>
              <a:rPr lang="es-MX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812356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6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95536" y="980728"/>
            <a:ext cx="8352928" cy="230425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s-ES_tradnl" b="1" dirty="0">
                <a:latin typeface="Gabriola" panose="04040605051002020D02" pitchFamily="82" charset="0"/>
                <a:cs typeface="Arial" panose="020B0604020202020204" pitchFamily="34" charset="0"/>
              </a:rPr>
              <a:t>Se analizó qué pasó en tales puntos y se encontró que en esas horas se cambió de película (rollo) de empaque.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_tradnl" b="1" dirty="0">
                <a:latin typeface="Gabriola" panose="04040605051002020D02" pitchFamily="82" charset="0"/>
                <a:cs typeface="Arial" panose="020B0604020202020204" pitchFamily="34" charset="0"/>
              </a:rPr>
              <a:t>No existía un método adecuado y estandarizado para cambiar la película.</a:t>
            </a:r>
          </a:p>
          <a:p>
            <a:endParaRPr lang="es-MX" sz="2400" b="1" dirty="0">
              <a:solidFill>
                <a:srgbClr val="002060"/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76329C7E-8259-46C1-976D-2A9713A92F67}"/>
              </a:ext>
            </a:extLst>
          </p:cNvPr>
          <p:cNvSpPr txBox="1"/>
          <p:nvPr/>
        </p:nvSpPr>
        <p:spPr>
          <a:xfrm>
            <a:off x="1619672" y="317847"/>
            <a:ext cx="496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Gabriola" panose="04040605051002020D02" pitchFamily="82" charset="0"/>
              </a:rPr>
              <a:t>Solución</a:t>
            </a:r>
          </a:p>
        </p:txBody>
      </p:sp>
    </p:spTree>
    <p:extLst>
      <p:ext uri="{BB962C8B-B14F-4D97-AF65-F5344CB8AC3E}">
        <p14:creationId xmlns:p14="http://schemas.microsoft.com/office/powerpoint/2010/main" val="1987841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14348" y="332656"/>
            <a:ext cx="7286676" cy="864096"/>
          </a:xfrm>
          <a:noFill/>
          <a:effectLst/>
        </p:spPr>
        <p:txBody>
          <a:bodyPr>
            <a:normAutofit/>
          </a:bodyPr>
          <a:lstStyle/>
          <a:p>
            <a:pPr algn="l">
              <a:defRPr/>
            </a:pPr>
            <a:r>
              <a:rPr lang="es-MX" b="1" dirty="0">
                <a:solidFill>
                  <a:schemeClr val="accent2">
                    <a:lumMod val="75000"/>
                  </a:schemeClr>
                </a:solidFill>
                <a:latin typeface="Gabriola" panose="04040605051002020D02" pitchFamily="82" charset="0"/>
                <a:ea typeface="Tahoma" pitchFamily="34" charset="0"/>
                <a:cs typeface="Tahoma" pitchFamily="34" charset="0"/>
              </a:rPr>
              <a:t>Cartas de control para atributos</a:t>
            </a:r>
          </a:p>
        </p:txBody>
      </p:sp>
      <p:sp>
        <p:nvSpPr>
          <p:cNvPr id="6871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14348" y="1071546"/>
            <a:ext cx="8106124" cy="5237774"/>
          </a:xfrm>
        </p:spPr>
        <p:txBody>
          <a:bodyPr>
            <a:noAutofit/>
          </a:bodyPr>
          <a:lstStyle/>
          <a:p>
            <a:pPr marL="1588" indent="12700" algn="just">
              <a:lnSpc>
                <a:spcPct val="150000"/>
              </a:lnSpc>
              <a:buNone/>
            </a:pPr>
            <a:r>
              <a:rPr kumimoji="0" lang="es-ES_tradnl" sz="2800" b="1" dirty="0">
                <a:latin typeface="Gabriola" panose="04040605051002020D02" pitchFamily="82" charset="0"/>
                <a:cs typeface="Arial" panose="020B0604020202020204" pitchFamily="34" charset="0"/>
              </a:rPr>
              <a:t>Existen muchas características de calidad que no son medidas con un instrumento de medición en una escala continua o al menos en una escala numérica. </a:t>
            </a:r>
          </a:p>
          <a:p>
            <a:pPr marL="1588" indent="12700" algn="just">
              <a:lnSpc>
                <a:spcPct val="150000"/>
              </a:lnSpc>
              <a:buNone/>
            </a:pPr>
            <a:r>
              <a:rPr kumimoji="0" lang="es-ES_tradnl" sz="2800" b="1" dirty="0">
                <a:latin typeface="Gabriola" panose="04040605051002020D02" pitchFamily="82" charset="0"/>
                <a:cs typeface="Arial" panose="020B0604020202020204" pitchFamily="34" charset="0"/>
              </a:rPr>
              <a:t>En estos casos, el producto o proceso se juzga como conforme o no conforme, dependiendo de si posee ciertos atributos;  también  al producto o proceso se le podrá contar el número de defectos o no conformidades que tiene. </a:t>
            </a:r>
            <a:endParaRPr kumimoji="0" lang="es-MX" sz="2800" b="1" dirty="0">
              <a:latin typeface="Gabriola" panose="04040605051002020D02" pitchFamily="82" charset="0"/>
              <a:cs typeface="Arial" panose="020B0604020202020204" pitchFamily="34" charset="0"/>
            </a:endParaRPr>
          </a:p>
        </p:txBody>
      </p:sp>
      <p:sp>
        <p:nvSpPr>
          <p:cNvPr id="137218" name="AutoShape 2" descr="data:image/jpeg;base64,/9j/4AAQSkZJRgABAQAAAQABAAD/2wCEAAkGBhQSERUUExQWFRUVGBYVFRYVGBcXGBUcFxsZGBUVGBoXHCYfGBwkHBQVHy8hJScpLCwsGh4xNTAqNSYsLCkBCQoKDgwOGg8PGiwkHCUsLC4sLCwvLCwpLCkpLCwsKSksLCwsLCksKSksLCksLCwpLCwsKSwsLCwsKSwpLCkpKf/AABEIALkBEQMBIgACEQEDEQH/xAAbAAACAgMBAAAAAAAAAAAAAAAABQQGAgMHAf/EAFIQAAECAwMHAw4KCQIHAQEAAAECEQADIQQSMQUGEyJBUWEycZEHFBYjM0JSU3OBkrHR0hU0VGJyoaOys9MXJENjgpOiwfA14kRklMPh4/GkJf/EABkBAQADAQEAAAAAAAAAAAAAAAABAgMEBf/EAC8RAAIBAgMIAQMEAwEAAAAAAAABAgMRBBKRExQhMVFSYaFBInHwBRUy4UJTwYH/2gAMAwEAAhEDEQA/AO4ExVc5+qNZrDNRKmiaVzEhSdGgKFVFAB1gxceqLFbVskxyTPDKkoT+2yDOIQ7pkS511CSq8+kOqHWk+aLRSb4kpXdi2SeqzZlJvJlWkitdGjZec90w1FV4GPFdVyygkaK0uNmjQ9Q/jI5tNzisQSf1JQUSNY2ORTeGCqu4gTnNYUl12NRSHcGx2cDncK5uiOi1Ho9UW2VTodL/AEr2fxFrxu9xFSTdAGvUvuj1XVVkD/h7ZTaJDjpCmjmaM98mAVsbnadBZ6/1RkM+cl/IvsJHvRbJT7WRsavQ6Z+lKR4i17QxlB6bhfc+aPU9VCQXPW9rpj2mo4tfdo5l2dZL+RfYWf3uEejPvJfyL7Cz+9EZKfayNjV6HSz1UpAAOgtbFRQDoQdZLumi8aGMEdVizElIk2q8GdOiD6wKhS/4IJ5o5uM/MmfIz/Jke9DLN7OCwWy0JkSrIAtbsVyZITStSCT9US4UkuMX6IdKsuJej1UZHiLXyinuPfAXm5W6sZq6pckYyLWHoO040JZr+5JjUMxEfJ7P6CPdgGYifk9n9FHuxnej0foytU6o2S+qXJUWTItZYse0ihe63L3gjzHcY9/SXIvFOhtV4C8RogCwIBPLqHIjWMxU/J5Hoo92AZjp8RI9FHu8BC9HoyLVOqN/6RZXiLV/KA2t4cRT1WrICRdnuKHUTsx7+NhzLT4mR6KPdg7CU+Ikeij3YlOh8p+irVb4a0MB1WbJ4M70E+/Hv6WLJ4M70E+/GfYSPESfRR7sHYUPEyPRR7sWvh+ktUUy4jrHRntl6p1mmLCEInFRdtVAwBJqZgAoDEmZn/JTeeXN1ASqkqjN+8qdZOG+IvYUPESPRR7sarRmalKFEyZLBKiWSjYPoxjN07/QnbyawVS31NX8FzkTQpKVDBQBHMaiNkR8n9yl/QT6hG1a2jI2M4IqOU+qVZbPOMmYVhbsBqG9UpF0X3qUqGANIjq6rdiGJmDDFKduHfRdQk+SY5F2gilfpYsbhPbHOAupc8wvVxg/SxY/3mBPJTgA5PK3VidlPtehGZF1gikDqu2HwlfZ+/Ho6rVi8JX2fvxOxqdr0K549S7QRSx1VrHvV9n+ZGX6U7JvV9n+ZDY1O16EbWHVFyginjqn2X53TK/MjJPVKsxwv9Mr8yGxqdr0I21PuWpboIrc3PaWlV1UuYFbiZIPRpYZ5Fy2i0pWUBQuLuG9dxupVS4pQ75scQYzs0aJpjGCCCIJIuUOQY4hn4U6aZeKK2eYE35k1DnSS6JEruisdRWriThHb8ocgxyTLJCbcFrQlaBKWi6q615SklCmXQsEL6aRKaXFmlJNy4HNVpBFDLFdkyePqUMP82xigAhtQBg6TMmgbfMdrj53GOjy7SlRATJkknAaKyuaUPKHEtxjdZVgrP6rLISdZOjswYXjR3xYNFFKC+T0EqvYzkylpB7iCBSipjHeRGi0TElmRcbGqi+7lYRd5+a9oTLLyxeM0qv9cKACFXgJd1NKFSS/zeiDPzFtM0BSUID1vGcpbjZyhHRGtTT5+zWNOp8xZUHgeLGrMG0hQSdGFHAX8ceHzTG39G9r3S/5g9kb7xT7i+zl0ZV3i39Sb/VZH8XqiHIzAtK3u6MtQ67esRZ8wM0J9lyjZ5k3RsVFICV3lVCmLNhqHbFZVoSTSZjWi4wd0d/iFlXKWhlld28xSGdsSBix3xDtSpV5RUuZjVrzA3gWoN/1PEe0Kk9bHWUqXfTeKiQRg1SxGwxxz+mLkeUnFO8uXyaezU+J+0/2R52bHxP9f+yFcufZrzlPazeurE1bsACCRhXXqDsG+BNrsdL0qck7Rrqajs6SQfbSODel19HTvOAfw9TK2ZQkTVqWuygqWLqjpVhwU3SCwA5Jbo3CJFizkRJKrkgi9UvNUp3Kj3yS1VKw3xDE6QEgaMrmOoECYpKQwdJJJJZigHGp3QTjZVEXQsFIvEX1gkpvAJLnAk44Uid7+L+id5wHR6jfs1PiftP9keDPY+J/r/2cYX2eZZCDpElBcAAzSXfk1cBzUMHqDUxm9iDu4rR5ihsHzq1MRvS6+iN6wHR6k7s0Pif6/wDZGJzr0oVL0V2+mYHvuzIWrC6PB+uNFyx7lemr2xrCbPTRhV7tuKlH9lO3mLQxKlJK/orLE4KStC9/jiW3J/ckfRT6hETLM0pQWiXk/uSPop9QiBl7kHmjuOcqVjzTs1ql9cTpBmzhOWkKEycggIWtSSNGsMQSa41iSnM6zj/h53/U2382HOYvxY+WnffMNcqWkoSClUtNf2hIBoSzjbSLqpNcE2Hx5lRGZtnBfrea7M/XFswoW7rhQdAjC05oyAgjrWcscko64tVQpQCwyprMxJY4s0XCwWwqcKXKJ2aMu+8kHg3TEaVlUIWrSTZd3AAOC4Jd34D6nq9J2tTuepFkUFGaFmZzkeeCxJGmUWo4HxgVq3O+ysbUZoWbW/8A5M2mHbV61Uhg88MdYmvgK4P0iy29Ex7igpmBbY9R9USItt6vc9WV2cOiOWjNmRRsjzq49uVR2/fl8WPNS9E+yZn2VQc5PXLbYuZOc0BpdmHe3mMWrK3KAe0VS3aWA7/fS9j0Jifk/uY5eKu6Blco48N3Bober3PVkbKn2rQpwzKsvyM+naPejMZn2YYWMj+Of70PcqcpRuTlPdHayAzpWLyTsIffju268jymm8meNU1mEXOZgAx2/wCUjb1e56srsKXatERLFmnZ1k35K0tUPOtFSXehX85XpHeYm5t2FEldqlywyEzUsHJxkyiaqJOJMPIV5J7va/Ko/Akxnds1SSGsEEEQSRcocgxS8m5NRNnzrxZtCA5IBClTXSGIqWpF0yhyDFUyCDp57SxM7g7lIuh52vXFm2b+ELXJjJxd0ORmtZ9y/SXEezZqyrysblLoCl3gcTeL8fVjFgB4j/PPGmzoYqLJDkV2qoA55sPNFcq6Gu3qdz1FU7NWztgvfVa2DYEx5Z81pN0XrxO0pUsA8QHLQ4tAdJFFU5PhcMduEZSgwAoMKDAcBwhkj0G3q9z1EM/NaVfTdcORevKW6gHLJrQ4nbEjsWkbl+kuGE9SgpJCQqoBLgXQaEjfzU/sd78R/nnhkj0G3q9z1K9Y82JLqBqBdCUpUu8mmCq4s27bGNsyaiVMkhCf20suaqqFbTVuEOLIDeWbiU8kBTgmYK1LYNx3wpy7JJtEhd+iZsvVCTXVWMXrjg26JUUuSKyqzkrNscTROdV0S2717zmu3zRCynaFy5JVMSgkLSwSSAQSBV3Y1hn14Ny/QX7IiZRSmai4UqIvJJdEwUBBLFLEGkJLMrFI2us3Irs3L6VBlWdBAKSBeLOkhSe92ECMlZz1HaU7e/O4/Nht8B2bxUz7f2xgrIVncdqWwd+71owGP+NHJuy6I7s+E7GKRl9IWViQm8oJSddWCXal1hyjGQzm1j2lOA787z83jDf4Ds3ipn2/tjT8AyL76NV1mZrRefYXvM2Ozduid2XRDPhP9bFM/LSVG8ZCbwSUg31UcguBdZ3ArjjvaNUjK4qZklC1nElRYOlIUJYIJQk3RR/OYsHwHZvFTPt/bGqTkKQ6r0pTE6radwGarnh/9hu/hEZsJ/rYpseXSgF0GYSzla9wagSgJTxYB42DLekIRo0pfSlwp/2U75ohuch2bxUz7f2xGRkiXLlrUZZvgTSCBOYBSVAcsmrKIeJjh0pXsis54bK8sGmP8n9yR9FPqEQMvcg80T8n9yR9FPqEQMvcg80dRxkTMX4sfLTvvmGOWFska0oOpu2h0mhpwPHc8Lsxj+rK8tO++YcTpiS4Ukn+AqHqrAEGwJJUG62LAvoxrJfcXo5bZC63r1uXZRVdFoc8okl24h+l4eSjLSSUyykqqSJag/Oya4CPFIlGplueMonGp72AIub6nC9aSqo7im61O+oHP9ocRElLQnkoKeaWoepMbOvBuX6C/ZAEDKj3qdcPd/ZcnbWtL1D9XCJGT5tLpEzVHKmiqnJ27cPVGq1yRMIN6elqEI0iQcdwxrjwEeS7OkEG/aC2w3yDysQ1eW38Kd0AR8poJWdScaoqgsMFVDA0rXjuo/mSJXbHuT0uk91USka1AxoDzE7MYkWqyS5hJVpas4AWBQKGwOOUY8sljRLVeBnEsRrBZFS/g4v/AI0ANRhCvJPd7X5VH4EmGicIV5J7va/Ko/AkwA1ggggCLlDkGKrm/LCrROBvVMlrpIYjTmrbGDV4RasocgxVs3vjE4BdwnQMzazadRRXeEnCtDAFvu/NH+eaIdnSNKtkqdg5PIP0eO/+8S24Hp/8xos+Kqk1GrhcoKY1fHzwBnaU6po1Dga+amMa8np7Wlkqb5/Kx24+uNlpLIJcpYHWOCfnFzsx80eWROoHJWW5VBe3FgWwgCPbgL8twt7wa47PXlsOTzxNb5o/zzRFtiwFI1yh1ANQ38dSu/gxw5jKbgen/wAwBosiOVQ1U+saYDk7k/3eFmWe6ydnbZfqVDKzTUkqTeKlJZ0+A4DD6iemFuWe6yfKy/UqAHxiNbremSgrW7BhQOalhQc8aZ6Jz6sxIDlhdBpRh6683niZTsqlyLkyYHK06wSGABcOHG7ftiJcFctG11m5HnZdI/eegqPDnfI/eegqFKc3UHC0JPMge/GlGRZSlEC0pJSWVqUDhxW+xoY495XVHdbBd7JdqyxKUsqTPtKHxSlDpozMFJLYfWY3ZPzilS3Cps+aSBy5eDXnIYDF+OAhXPyGkENaQw1lshLMdUPr0qb1PAMbfgFGkKOuBeCQprmwkjw94id64c0LYLvY77LpH7z0FR52XyP3noKhUc3Ej/iE+gPzI0SMiJUtadMxSWcoTraqS6e2YB254jel1Qtgu9j3sukfvPQVGudnNJmIWhN91ImAOggUQpRrzJMLexpPygegPfjAZGTLZQmhTaal1v2U7bePqi0cQpO10UmsJleSTuW3J/ckfRT6hEDL3IPNE/J/ckfRT6hEDL3IPNHWcREzG+LHy0775iVPkLM00nMSQ4mJCWUlnAZwxHSXG1ouYvxY+WnffMWBRAxgCtWmxzqkJtBO4WhI2D5rdO4+efb0TDdupm1Sl9HMQltYE8rE41GOG2PTbZt9SAZLjWS5XyWYXizPeag2HbGyzzJ94aQyLtXuFV7hjTGAIdqskwqoJzFySJwDVvMBd4tzACNyJMzQJF2aFOXGlTeAIVivAircGBDsInzbQMAU3iCQCaUZ6jDERFK593GRertWzOluOF7ztAEWbY5hQH07sHaakKpeBq1cQePmjbZJEzRzLyZgUbrAzQSWFbqm1P8AMIzkW9aVhM4ytZgnR3yX43gzR5l+3KlywqWpIN5tY0OqosSxu4Ak7ADhAGhNnmFBcTxrKbtqHY1oQDR0gNsctSsZ5Js0wLdYmgF6TJoWODAJ5oWWrLcwJBTNAfAlIUDqkhrqTuB83GsNOc8zU/WUaxrqFyGS7alKqFSNo4iALyIV5J7va/Ko/Akw0GEK8k93tflUfgSYAawQQQBFyhyDFVzfK+uJ9y7+we+cEvOcppyvaYtWUOQYq+bQ/WZ2qSxksfBpaBeNahnH8QgC2BXzvu+yNMhRdTkAPqsQ5oHKqYu/maJNeH1xGs6jfULjYG+9FbG4MwgDOerVLEE7AWYnYDTCMbKo3BfKQraENd8zh2jO1B0KBDggggPXh58Iykk3RRqChxHAwBGtKlXk3bhDi/eZwMXSwxptiTeHhfd9kapw7YglLkOynomhx3vhEivCAIkh7xcpCdW6Q144vefj64XZZPbZNX7bL9SoYWKQAVqCLpJqS+uwooVwqR5jC/LXdZPlZfqVAGy2oQ5BkTFOXJALEg448fXGi0olizm9LXLl303goEk4YCpOwRYLwhdlyy6WVcBxUioF5tYVIcU88RL6otEpRbtLl8lVMixuLqpiE98lCFpvENdLgOKBiBiIyXKsJujXuhxduLutiAU3WIBq2+GHYafHp/l/+yMFZnlx24HFzo6CnlI8/dfy51br+n9Xp/RFEqwAEBKgFBiBLWHFaFk1xPSYjyE2YvfVNSQdUo0oN0Xkoc3RUpYkYOeAhr2Gnx6f5f8A7I0jNJV+7pKXXvaLVocO6413bDDdfHsbr+n9Xp/REVJsbcuerdf0qgCGKVAEUIIodjnfGEhNlKQVmYJmJKBMdJUElYSq6CxIbiAIaHM0+OT/AC//AGRpk5pKKlDSsxDEymBoMO2cPVE7r49jdf0/q9P6I1lVZw9+bMXgzSlobfhvjYJtnLCWV3u3M4WB3Kd4QaJZzOPjx/LP5kaLLm6UpVNKzqCdqql3SXQtIL3zRlvhsi0MNlkn/wBKSw2Birwvf44Fqyf3JH0U+oRAy9yDzRPyf3JH0U+oRAy9yDzR3HORMxfix8tO++YY2ywI0iVkOVKSC5JDBKm1cIXZi/Fj5ad98wztUxWlQCnVvAhTipuqo0AeiyI0ihcTgjvRtKuELs4khIlCWEpUqahyEp5ILkFxgTdB2sSzYw1HdFcyPWqK7lC0qVaJgJF1E2zJQGqHdS6vVyQP4YrJ2RvQhnn4NqMooVPlXZSBL7ciZeSxCklIBSCA6XSReOIU4pD9Njl+Aj0R7IqCC3/6/UYe5Byi4TJN4qTKlLvKreCg1VEkqUCKk7wdpiIyuXrUciuvziyVNsqL0rVTUl9UV1FY0hRnJLCULSBdBKKJSku6Zve0BwHOWFcIdzTrSuc/cVCfOYFlEX3Bll0YhkTdZu/bwdpYRc5RKtxLGsrEtqJvAMrVIcANvww2F4hptCiUjSTqEu8lNahLkO6eSThgomgaGdoJKUkCZvYOlQ1VcoNzU3tELRLFLs5grZMJxOIN2qRderdJMAdDThCvJPd7X5VH4EmGgwhXknu9r8qj8CTADWCCCAIuUOQYqmb8u9aJwvKTWQdWjtpzdVTk0rzCLXlDkGKrm9e64nXVBPcHvAm8HnulLHGn1GALe3zfVEazo11EXjgCknVG10g7WNWiTT539UapJqp1E1oA7im3iceZoA9tA1TRqYhnHEcY15PIMtN28oNyl8o175wC+yojZaOSWJB2E3mHE8I8swNwX1XlNUpCgDxAgDRbWCpblSdYABGCidi2B1cBVhWJjfN9UR7SsgpZYS5AIU+ti6U8Wc+bnjfT539UAarM1WBNavhgKJfZzbX2vFQ6qNpVLscxaFFCk3SFJ5SaEOOLExbrKt7wKnINAm86QQGCuOMUvqtqawTiHcBJD8ATt5olcy0eaKNmDlNVpVN08+1zAnQ3bmnJBUV3x2gbWSBe2+eL4cn2bZ8KPscW1vPqwlzczGm2ZImSbROvT0SVqPWsiaKJF0JKlarXzsDtwixKsNuatumVALKstmGOINcRXoiz5mk2nLgccs8zLK0JUldoKVJCgQtNQQCDjuIPnibmhbbXPt/W1qtNqQAmYViWsXwUJvACigatSLzk/qfTFhKBa5iUpQEi9Z7OpkhgE7X5I5yIQZr5I61zmMkzNIUoUSspSh70gK5KaBrzeaNFO6a8F1O6a4ci4zMydQqRa8omrAqmyQKG6cUXsX2RuGYP/N5S/nWf3YtP7FXlF/imN9stAQlyQCTdS5AdSiyRXiRGOZmF2UdOaCFS78u25QWmoBE+QQWVdOCDgQRziJIzB/5rKX86z+7GtT9bCU/a1SVlSRQqImhIN53Gq4O+laVt2TreJl5L60shC3BDlgQoPiCDiKO42RCnc2q05QKfacxVBLptWUHcDWnSWrhgh8SIrXVIyTMsFiM6Va7bfvoQRNmy1JZYW7XEu+rvjrdq5P8AEj7yY551eP8ATT5WT/3YvFttGcG8yOhZMPaZf0EfdEQsvcg80Tcl9xl/QR90RCy9yDzRQoyJmL8WPlp33zDi1qF6WNt8FtvJVWE+YvxY+WnffMMMrZJ021ILYqlpmVxSWVShc+eBBnarWmWVrWbqUoSomuAKnYYk8BXCK2qsxRxvTLMp64qF47OMObTm5LUEsiUlQxVoZZJpxFA4B4s0ez83pZQAESkqDOrQyy7BjRg2+Kyjc3o1VTdxEhPD5XG+xWpMpYmLN1IlSEkscFskYDwik+bZWG3Y/L0YTclX6OvQy611tXAOHGO2Mk5AliXduSytiAsypbjcWCQC31tFVCxrPEqSat+XJS1OqVtqcPoKhLnXLBSp0yyAUHtpKUjUmh331+t9kT5Wb0pKCkS5V43mVopYZ3YszEgMK4tWI1syAvRFEvR1XerLAAF1SWZJF41Ac7H3xocYiXZwJaWQjEqa8yapVVJpRvqJ54haNF6qJIJUCwmJdwVYawZqYB32MkRZVZEm3QGQ4xqwwOGLV56PECVmvaAQ6bO1cEkYu7dIJ3sd8AXROEK8k93tflUfgSYaJwhXknu9r8qj8CTADWCCCAIuUOQYq2boPXE+6kKI0B1tlZwKhxY/XFpyhyDFPyTPlpnztJtVZ7rEAu85jjUDaA9NkAXYK4j6vbGiz0KiyQ5GtR10FTzYeaPRbU709J9kapNqSCrCpxehpRoA32iqSKF6NSvDGPLKo3BeCUnApBcBqUNKeaNVotaSkh3oaJJc8BTHdHlknIQgJBDAUdRJ85IeAM5yXUmiVAVKi2q1UkDbX1RvCuI+r2xFmWlJUk0o7F6Chcn1bf7xmvKKEhypIAxJJ9kAarIGUs3EJBbWBDr4n/PVFP6r3+nz/oj1GLhZLSkXm2qfWJrQB07k04bYoHVYyqJljnJQApN3WmJJKQQlRu4Me927eESuZaPMsmTZCDLklQldxlNeWUknRoctXBKSfN543LShmUizuE8krV3gO3cCF14bY9yMUaKSrSyR2mUClQQTRCXcuDv6eESJiU7J8kFmJuyqnvvMS5bjBkPmTMmWeVy0XSWukpJI3tU+eOXCUFZ2zAXYy9hIPxZG0VEdIRleVJCUFYL4qlhN0OdoSadHGObWabezsWpBCnl6peh/VU7Rxi8U1f7F6fz9jqCENIIrRahUknup2mIucdTIGLT0K6CQPrU/mjGz2ibMQpCUofl1M1I11FYxlc4IqREVMifPWVEy6LlKCWmJu3bzgKMt1OVE8IyfImnZSuxY/ak+RX+NE4T1InOFEDrhls2sm5VJcYYKo1U+Y6rNkuZMTcSUasu7XSjlqvg60oczRIkWCbMWVAIpM0ldIAQU3Wcyw8ZKLTO+dWnJNX6litPJ/iR95Mc86vP+mnysn/uxbMnTLQpOjVo1qRcvL7Yi8UqYltFdxlnDoYh6R1abUpeTV3gA02Rhf2iaX10J/vHRH+SPOgvqR03JfcZf0EfdEQsvcg80TMldwlfQR90RDy9yDzRVlWRMxh+rHy0775hjlJAQm8JaFFxecJwJ1i521hdmL8WV5ad98w+nS0qBCgCDiCHHneBAlmWsXArRSUk3wAooIJCglAvJ3k4NwjVZLbfmJRcs7YKYgqDuRRqFgPrrSrtNklgMEIAqGCQBUuQzbTXnjJNnQCCEpBGBAFObpPTAHgsUvwE+in2RByklMu6yJFSXEy6h+CaY4nzQ0ChETKE1Iu3papjltVF9ufcHYf8AwwApGUEt3OzOzgaSXgGvEkCjPxjYicVFkyrOpQd0had4YvdoOXsxAG9tyrWi44s6jiCky271zRqg4dPNGuzZYBUALPNS5CXuAM5TU8K/0mAJNnkErZciUlLYggl3NGu4MxiZ1jL8BPop9kbkx7AHgEK8k93tflUfgSYawqyT3e1+VR+BJgBrBBBAEW3jVMc4tqAmctSgt9QoKFKDFJWXUAoOxKd+3fHT1IeIc3I8tRcpEAc9OV101p23avzftNlIwmZWmvqrmgcSvh+85+kc0dC+ApXgiD4CleCIAoUnLBHLVPPMpQ346+5vriDMznWkgFcxyWxmcTsXuHCOkTchSm5IilZTyWjrqSGpfP3FwBqk5YU2uZz/ADVLZtmK+eC0ZQSsXVdcEbr6hsbZM54vvwHK8EQfAUrwRAFF+GONo9NXvxCnIkLlmWuXOUhXKSpSiC4bbMfAR0f4DleCIPgOV4IgDkvYrk75Gr+r8yNU3N3Jibz2RWqkrLXsA/7zgY6/8ByvBEK7dkNBXNSnVJkpAVQMSqZVyCBs2Hmg5NFszOYfA2S/kqqG7W+K+eZuIL7iDGCbLkpNRZpg4i+MabJnNTiN4joZzaniqdAoKILFNEnat7rqe8eODYqjGbmdMNRoUkpD3QAH4AyiQGDY4rJ71Iiu0ZOZ9Sj2SxZOm8iRNO3lTPzYk/Adh+TzfTmfmxcZGak5ISCpBPfqSQh24CWcdzaoUWJIeNqs2Z19Bvougy76cSpiNIoEpASCL1KvvERtGRmZRLPkzJ8wEpkTSApSDrzKKSWUO67PZG34BsPyeb6cz82G2QsgT5qbUJK0ISLbOFeUAmYb7EIJD6lHqxqnbYLDm5aRMTpFyVSwrWCQxu3SGrLcl7p5T412Rt/6HJrgUn4CsPyeb6cz82N8jM2xzxdFmWfpTFt9c2Om/AkrwRG2Tk1CMBFbsZmK7Jk+1hCRpkBgA1wUYYYRBy3Y7VcLzkH+AeyLYIV5dDoMQVIHU/SRZNYudLOcij65h9a7CiaGWHAIOJFRgaERS8384rPZ5Spc4TLwmTTSTNWGUolJCkpINIZ9m1j3Tf8Ap5/uQA7RkeWCKK1QlIF5TAJUFJ27wKnZTaX1fAMuvLqUnukyl3AAXsKVGB2wnRnzYi7CbQsf1efQjZyIj27PKQQNFfBq9+zWhjSmEvf9UErgtVnsKEFRSGKzeVU1O9iaYxDy5Y1zAnRpQspLsta5ewsQpFRVtho42xXbNnjKvdsJKWqE2a0O7Y1RvjXNzwl3jdJuvS9Z7QS26kun+Y4RfJx5gboyRNMu6uWjGYG0kxeqQlKSVEguQC42U4k+SsjzBMSdFLZNQQuYS4LihUwGO/mApCcZ3pYa1auetrR5qaOMZmd42KHns1prj+6ps6OLhk8oFrK7S6WTKusLxN5weABqG+vfGyUufq3hLNddrwbBiKl+++rHbUVZ3Jblefra07h8zn6YYoz0slHE3CrWeexNKjU4Hpirjb5Ba3hVknu9r8qj8CTFdXnWgrOjJY8kGzWgkdEvdsh5m0oqM9ZSpIWtBTeQpDtJlJUQlQBa8lXRBqwHkEEEQAggggAggggDCbhFFyp8bk/TP3FxepuEUXKvxuT9M/cXBBF8JgvQtykieVp0RF27MBFOUQyCXGANacYXCy226kGZViFF0OHlSwDydkwTFf4GmwLFeilZdynOFpmJTNWlKRLYJIAqlzs3w9ydKtInHSKCpevdql+ULrsBseFNvyIufap5StCW0QN4E94MGIjOrwXBnThZU41E6nIV/Ck/x83pHsjORnFoROXPm8qWlKFzapBBWSklmTyg15g+2JYzYWVFItEi8lrwZTpfkuL9HjPsQm+Oleiv345k5J8X7PSq1MHUi4rh5SFc7qmoFJc+yXQUhN6YLyki67hKgkHlCmGx6PsmdUyX2trRZOWrSPMfUpdaoq5OGIALJe5E6bmnNA7tLxGCV7SB4fGNFtyGZRQJlolJMxQQjUmFydlFU2VNI0zx/Gjh2eH73oaT1T5d9hOsly814ze9dVQxclm2DZ4REvyzdU6UVpvz7IlB5TTHKWKnIZRvEi7RqF8WqwGaM3x0r0V+9B2IzfHSvRX78M8fxonZYfvehW8g5TmFM5cuZMQibaLRNQ2reSpeqpiHD8YZ/Ck/x83pHsjRlDJc2UuW86UJd2YqYSki6E4Yqrgss+CDjQQ3TmnMLdulVqNVfvRm3Ju6fs9CFbBxik16F/wpP8fN6R7I8+FZ793mYHaOHCGfYhN8bK9FfvxrOac28BpZVQo8hewp+dxEReXX2S6+D6LQg/Ck/wAfN6R7I1zcoTlBjPm9I9kNuxCb42V6K/fg7EJvjZXor9+IzS6+ydvgui0KvOkzKnSL6R7Iyk2Zd9HbFF1ywQWIIK0gjDcYsc7NKaEkmbK8yVb/AKUC82ZkspWqZLISuWSEpUCWWmgdRi0XK/P2ZTq4Rxdlx+xIyXm6gqnUFJyx9SYYdjSNwiVkbGf5aZ6kwzjsPEEXY0jcIOxpG4Q9ggBF2No3CDsaRuEPYIARdjaNwg7GkbhD2CAEkrN5IOAhvIlXQwjZBABBBBABBBBABBBBAGE3CKLlT43J+mfuLi9TcIouVfjcn6Z+4uCCLZbratMxCUpJSoLKlXVKYgao1f747IWT8r2lIDyXLKcpQtQBEuWoUBNLy5goS9xhWsMco5XElYSUkuiYtxjqByANpOHREFWdKQi/doaB1pAPakzQRR21rrs7tSoiV9gbsm5TnLm3VyihLLrdWOSQwc0OJHFnFITZYyybPaLQq6sp7S5RcLOkAPeUDt2Q7sGX0zJujuKSp5juzdrKNoxJ0gwdmNagmFMypJlWmeJhUCdERdQtfeDwElvPHNioOcLJFZU5VFli7PwV2fZdMlZmSFlc1lKUDJDM1wd1GDJfB2rsbbacqzZyRKAmoUCDMMtUoFN3YDpAaqZnZxWoiw9kdl8Jf8id+XEez5TsSFLUm8DMN5Z0M+pG2sumJNN5jzNhU+YrxxMFgayf8noxNOyrbmVqp5aSkkShqvtabi93ftqHDZzbZPmPpJagUntV0yVBKndMwusOQQMBheG2Hc7OGykUUvEfsZwwIJ/Z7oz7I7L4S/5E78uI2FTtWpZ4Ou/8noyvzsqTZypbCci5rqCFyk1wCD2yuC8cGwq49sE6bZ2RJlKEsqJUFKlEpfEpOkL7Mdw3khpk+32KTfuKma61TFPKnmqscZfCJnZHZfCX/InflwdCfJRVvuiNyr88z0ZXJNqVOQsrkzCJlKiUkpSHAAvrCgQSs4AOo44nTKlqk6OZcnrVJBF5a5SjcIIUANKcAXG9uZrLIzhsoTVS9v7GdvP7uPZuX7IoEFS2IIPaZ4oaGol0idjU5WVvuHgazd8z0YsOc69IJdyZfIvAdowqXfSNs+sbxHs7L0xJvKRMASlRJeRg6XPdI9FuskmQESTMeVroBlTXUQ7gkoA1gVJqQADsYRqRlORNmibNVMSgyynQGXNUnEF13UFKiXNA41RXZDdHf+K1I3Ov3S9hZ87DMVdQmYo3b1NCzUDuZjYludxiIlfDU3xczps/5sGU8syTKaSoiYgDRPJnhIajUlYXXDYYbowyflOUlZmTZ8xSlpSDLTJniWggVuAy3x241PAJruku1ah4KvfhKXsJ2WZpSe1zOmRv8pBMyrMVdSULAK5YJOhYa6cbqyegROn5w2YpICl/yZw2+TjG1Zcs6wEoUq8VSwHlTUh76dqkADpi0MNNSX0rn1LLB1k7uT9jTI2M/wAuv1JhnCzI2M/y0z1JhnHtm4QQQQAQQQQAQQQQAQQQQAQQQQAQQQQAQQQQBhNwii5U+Nyfpn7i4vU3CKNlQfrcn6Z+4uAReigQXBHrwPAHlyOf5xzUi2TnUkUlYkDvOMdBJhXLsRVaJily0FBQgJUQCos5YvWhUs4NUcYrOOZWN8PW2M89rlD64R4aPST7YOuEeGj0k+2OkdYS/Fo9EeyDrCX4tHoj2Rhu/k9P91fb7OartCG5adnfJ388Zdco8NHpJ9sX7KOTEqQyEIBvIqUJLAKSSWONAYlCwS/Fo9EeyJ2Hkj91fb7Ob9cI8NHpJ9sHXCPDR6SfbHSOsJfi0eiPZGMzJ8tqIQDvuJp9URsPI/dX2+zm6LQhuWnb3yd54xl1wjw0ekn2xeMjZPISROlShUXbiQaXU3iaUN/SU5scYYdYS/Fo9EeyGw8j91fb7ObdcI8NHpJ9sedcIcaycD3w4cY6V1hL8Wj0R7IW/BxNpfRI0YDOUS6uCVMxflJRiNlIbDyH+qN/4+ykdcI8NHpJ9se9co8NHpJ9sdI6wl+LR6I9kHWEvxaPRHshsPJP7q+32c1mWhDctPpJ9sbJE9BmS2UknSSsFDxieMXbLeTyZbSZSCokYpQzMTW81HAFC9QasREuxWMBCCuWgTLqSpkpopheYgb3iVRt8lJ/qbkmsvPyasjYz/LTPUmGcLMjYz/LzPUmGcdB5AQQQQAQQQQAQQQQAQQQQAQQQQAQQQQAQQQQBipLiK5lnNYTjWu2of1xZYIAo3YAOHQIOwAcOgRd4IApHYAOHQIOwAcOiLvBAFI7ABw6BB2ADh0CLvBAFI7ABw6BB2ADh0CLvBAFI7ABw6BB2ADh0CLvBAFI7ABw6BB2ADh0CLvBAFI7ABw6BB2ADh0CLvBAFI7ABw6BB2ADh0CLvBAFI7ABw6BG+yZjpSpyAecAxcI9EAaLFY0y03UgJG5IAHOwiRBBABBBBABBBBABBBBABBBBABBBBA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137220" name="AutoShape 4" descr="data:image/jpeg;base64,/9j/4AAQSkZJRgABAQAAAQABAAD/2wCEAAkGBhQSERUUExQWFRUVGBYVFRYVGBcXGBUcFxsZGBUVGBoXHCYfGBwkHBQVHy8hJScpLCwsGh4xNTAqNSYsLCkBCQoKDgwOGg8PGiwkHCUsLC4sLCwvLCwpLCkpLCwsKSksLCwsLCksKSksLCksLCwpLCwsKSwsLCwsKSwpLCkpKf/AABEIALkBEQMBIgACEQEDEQH/xAAbAAACAgMBAAAAAAAAAAAAAAAABQQGAgMHAf/EAFIQAAECAwMHAw4KCQIHAQEAAAECEQADIQQSMQUGEyJBUWEycZEHFBYjM0JSU3OBkrHR0hU0VGJyoaOys9MXJENjgpOiwfA14kRklMPh4/GkJf/EABkBAQADAQEAAAAAAAAAAAAAAAABAgMEBf/EAC8RAAIBAgMIAQMEAwEAAAAAAAABAgMRBBKRExQhMVFSYaFBInHwBRUy4UJTwYH/2gAMAwEAAhEDEQA/AO4ExVc5+qNZrDNRKmiaVzEhSdGgKFVFAB1gxceqLFbVskxyTPDKkoT+2yDOIQ7pkS511CSq8+kOqHWk+aLRSb4kpXdi2SeqzZlJvJlWkitdGjZec90w1FV4GPFdVyygkaK0uNmjQ9Q/jI5tNzisQSf1JQUSNY2ORTeGCqu4gTnNYUl12NRSHcGx2cDncK5uiOi1Ho9UW2VTodL/AEr2fxFrxu9xFSTdAGvUvuj1XVVkD/h7ZTaJDjpCmjmaM98mAVsbnadBZ6/1RkM+cl/IvsJHvRbJT7WRsavQ6Z+lKR4i17QxlB6bhfc+aPU9VCQXPW9rpj2mo4tfdo5l2dZL+RfYWf3uEejPvJfyL7Cz+9EZKfayNjV6HSz1UpAAOgtbFRQDoQdZLumi8aGMEdVizElIk2q8GdOiD6wKhS/4IJ5o5uM/MmfIz/Jke9DLN7OCwWy0JkSrIAtbsVyZITStSCT9US4UkuMX6IdKsuJej1UZHiLXyinuPfAXm5W6sZq6pckYyLWHoO040JZr+5JjUMxEfJ7P6CPdgGYifk9n9FHuxnej0foytU6o2S+qXJUWTItZYse0ihe63L3gjzHcY9/SXIvFOhtV4C8RogCwIBPLqHIjWMxU/J5Hoo92AZjp8RI9FHu8BC9HoyLVOqN/6RZXiLV/KA2t4cRT1WrICRdnuKHUTsx7+NhzLT4mR6KPdg7CU+Ikeij3YlOh8p+irVb4a0MB1WbJ4M70E+/Hv6WLJ4M70E+/GfYSPESfRR7sHYUPEyPRR7sWvh+ktUUy4jrHRntl6p1mmLCEInFRdtVAwBJqZgAoDEmZn/JTeeXN1ASqkqjN+8qdZOG+IvYUPESPRR7sarRmalKFEyZLBKiWSjYPoxjN07/QnbyawVS31NX8FzkTQpKVDBQBHMaiNkR8n9yl/QT6hG1a2jI2M4IqOU+qVZbPOMmYVhbsBqG9UpF0X3qUqGANIjq6rdiGJmDDFKduHfRdQk+SY5F2gilfpYsbhPbHOAupc8wvVxg/SxY/3mBPJTgA5PK3VidlPtehGZF1gikDqu2HwlfZ+/Ho6rVi8JX2fvxOxqdr0K549S7QRSx1VrHvV9n+ZGX6U7JvV9n+ZDY1O16EbWHVFyginjqn2X53TK/MjJPVKsxwv9Mr8yGxqdr0I21PuWpboIrc3PaWlV1UuYFbiZIPRpYZ5Fy2i0pWUBQuLuG9dxupVS4pQ75scQYzs0aJpjGCCCIJIuUOQY4hn4U6aZeKK2eYE35k1DnSS6JEruisdRWriThHb8ocgxyTLJCbcFrQlaBKWi6q615SklCmXQsEL6aRKaXFmlJNy4HNVpBFDLFdkyePqUMP82xigAhtQBg6TMmgbfMdrj53GOjy7SlRATJkknAaKyuaUPKHEtxjdZVgrP6rLISdZOjswYXjR3xYNFFKC+T0EqvYzkylpB7iCBSipjHeRGi0TElmRcbGqi+7lYRd5+a9oTLLyxeM0qv9cKACFXgJd1NKFSS/zeiDPzFtM0BSUID1vGcpbjZyhHRGtTT5+zWNOp8xZUHgeLGrMG0hQSdGFHAX8ceHzTG39G9r3S/5g9kb7xT7i+zl0ZV3i39Sb/VZH8XqiHIzAtK3u6MtQ67esRZ8wM0J9lyjZ5k3RsVFICV3lVCmLNhqHbFZVoSTSZjWi4wd0d/iFlXKWhlld28xSGdsSBix3xDtSpV5RUuZjVrzA3gWoN/1PEe0Kk9bHWUqXfTeKiQRg1SxGwxxz+mLkeUnFO8uXyaezU+J+0/2R52bHxP9f+yFcufZrzlPazeurE1bsACCRhXXqDsG+BNrsdL0qck7Rrqajs6SQfbSODel19HTvOAfw9TK2ZQkTVqWuygqWLqjpVhwU3SCwA5Jbo3CJFizkRJKrkgi9UvNUp3Kj3yS1VKw3xDE6QEgaMrmOoECYpKQwdJJJJZigHGp3QTjZVEXQsFIvEX1gkpvAJLnAk44Uid7+L+id5wHR6jfs1PiftP9keDPY+J/r/2cYX2eZZCDpElBcAAzSXfk1cBzUMHqDUxm9iDu4rR5ihsHzq1MRvS6+iN6wHR6k7s0Pif6/wDZGJzr0oVL0V2+mYHvuzIWrC6PB+uNFyx7lemr2xrCbPTRhV7tuKlH9lO3mLQxKlJK/orLE4KStC9/jiW3J/ckfRT6hETLM0pQWiXk/uSPop9QiBl7kHmjuOcqVjzTs1ql9cTpBmzhOWkKEycggIWtSSNGsMQSa41iSnM6zj/h53/U2382HOYvxY+WnffMNcqWkoSClUtNf2hIBoSzjbSLqpNcE2Hx5lRGZtnBfrea7M/XFswoW7rhQdAjC05oyAgjrWcscko64tVQpQCwyprMxJY4s0XCwWwqcKXKJ2aMu+8kHg3TEaVlUIWrSTZd3AAOC4Jd34D6nq9J2tTuepFkUFGaFmZzkeeCxJGmUWo4HxgVq3O+ysbUZoWbW/8A5M2mHbV61Uhg88MdYmvgK4P0iy29Ex7igpmBbY9R9USItt6vc9WV2cOiOWjNmRRsjzq49uVR2/fl8WPNS9E+yZn2VQc5PXLbYuZOc0BpdmHe3mMWrK3KAe0VS3aWA7/fS9j0Jifk/uY5eKu6Blco48N3Bober3PVkbKn2rQpwzKsvyM+naPejMZn2YYWMj+Of70PcqcpRuTlPdHayAzpWLyTsIffju268jymm8meNU1mEXOZgAx2/wCUjb1e56srsKXatERLFmnZ1k35K0tUPOtFSXehX85XpHeYm5t2FEldqlywyEzUsHJxkyiaqJOJMPIV5J7va/Ko/Akxnds1SSGsEEEQSRcocgxS8m5NRNnzrxZtCA5IBClTXSGIqWpF0yhyDFUyCDp57SxM7g7lIuh52vXFm2b+ELXJjJxd0ORmtZ9y/SXEezZqyrysblLoCl3gcTeL8fVjFgB4j/PPGmzoYqLJDkV2qoA55sPNFcq6Gu3qdz1FU7NWztgvfVa2DYEx5Z81pN0XrxO0pUsA8QHLQ4tAdJFFU5PhcMduEZSgwAoMKDAcBwhkj0G3q9z1EM/NaVfTdcORevKW6gHLJrQ4nbEjsWkbl+kuGE9SgpJCQqoBLgXQaEjfzU/sd78R/nnhkj0G3q9z1K9Y82JLqBqBdCUpUu8mmCq4s27bGNsyaiVMkhCf20suaqqFbTVuEOLIDeWbiU8kBTgmYK1LYNx3wpy7JJtEhd+iZsvVCTXVWMXrjg26JUUuSKyqzkrNscTROdV0S2717zmu3zRCynaFy5JVMSgkLSwSSAQSBV3Y1hn14Ny/QX7IiZRSmai4UqIvJJdEwUBBLFLEGkJLMrFI2us3Irs3L6VBlWdBAKSBeLOkhSe92ECMlZz1HaU7e/O4/Nht8B2bxUz7f2xgrIVncdqWwd+71owGP+NHJuy6I7s+E7GKRl9IWViQm8oJSddWCXal1hyjGQzm1j2lOA787z83jDf4Ds3ipn2/tjT8AyL76NV1mZrRefYXvM2Ozduid2XRDPhP9bFM/LSVG8ZCbwSUg31UcguBdZ3ArjjvaNUjK4qZklC1nElRYOlIUJYIJQk3RR/OYsHwHZvFTPt/bGqTkKQ6r0pTE6radwGarnh/9hu/hEZsJ/rYpseXSgF0GYSzla9wagSgJTxYB42DLekIRo0pfSlwp/2U75ohuch2bxUz7f2xGRkiXLlrUZZvgTSCBOYBSVAcsmrKIeJjh0pXsis54bK8sGmP8n9yR9FPqEQMvcg80T8n9yR9FPqEQMvcg80dRxkTMX4sfLTvvmGOWFska0oOpu2h0mhpwPHc8Lsxj+rK8tO++YcTpiS4Ukn+AqHqrAEGwJJUG62LAvoxrJfcXo5bZC63r1uXZRVdFoc8okl24h+l4eSjLSSUyykqqSJag/Oya4CPFIlGplueMonGp72AIub6nC9aSqo7im61O+oHP9ocRElLQnkoKeaWoepMbOvBuX6C/ZAEDKj3qdcPd/ZcnbWtL1D9XCJGT5tLpEzVHKmiqnJ27cPVGq1yRMIN6elqEI0iQcdwxrjwEeS7OkEG/aC2w3yDysQ1eW38Kd0AR8poJWdScaoqgsMFVDA0rXjuo/mSJXbHuT0uk91USka1AxoDzE7MYkWqyS5hJVpas4AWBQKGwOOUY8sljRLVeBnEsRrBZFS/g4v/AI0ANRhCvJPd7X5VH4EmGicIV5J7va/Ko/AkwA1ggggCLlDkGKrm/LCrROBvVMlrpIYjTmrbGDV4RasocgxVs3vjE4BdwnQMzazadRRXeEnCtDAFvu/NH+eaIdnSNKtkqdg5PIP0eO/+8S24Hp/8xos+Kqk1GrhcoKY1fHzwBnaU6po1Dga+amMa8np7Wlkqb5/Kx24+uNlpLIJcpYHWOCfnFzsx80eWROoHJWW5VBe3FgWwgCPbgL8twt7wa47PXlsOTzxNb5o/zzRFtiwFI1yh1ANQ38dSu/gxw5jKbgen/wAwBosiOVQ1U+saYDk7k/3eFmWe6ydnbZfqVDKzTUkqTeKlJZ0+A4DD6iemFuWe6yfKy/UqAHxiNbremSgrW7BhQOalhQc8aZ6Jz6sxIDlhdBpRh6683niZTsqlyLkyYHK06wSGABcOHG7ftiJcFctG11m5HnZdI/eegqPDnfI/eegqFKc3UHC0JPMge/GlGRZSlEC0pJSWVqUDhxW+xoY495XVHdbBd7JdqyxKUsqTPtKHxSlDpozMFJLYfWY3ZPzilS3Cps+aSBy5eDXnIYDF+OAhXPyGkENaQw1lshLMdUPr0qb1PAMbfgFGkKOuBeCQprmwkjw94id64c0LYLvY77LpH7z0FR52XyP3noKhUc3Ej/iE+gPzI0SMiJUtadMxSWcoTraqS6e2YB254jel1Qtgu9j3sukfvPQVGudnNJmIWhN91ImAOggUQpRrzJMLexpPygegPfjAZGTLZQmhTaal1v2U7bePqi0cQpO10UmsJleSTuW3J/ckfRT6hEDL3IPNE/J/ckfRT6hEDL3IPNHWcREzG+LHy0775iVPkLM00nMSQ4mJCWUlnAZwxHSXG1ouYvxY+WnffMWBRAxgCtWmxzqkJtBO4WhI2D5rdO4+efb0TDdupm1Sl9HMQltYE8rE41GOG2PTbZt9SAZLjWS5XyWYXizPeag2HbGyzzJ94aQyLtXuFV7hjTGAIdqskwqoJzFySJwDVvMBd4tzACNyJMzQJF2aFOXGlTeAIVivAircGBDsInzbQMAU3iCQCaUZ6jDERFK593GRertWzOluOF7ztAEWbY5hQH07sHaakKpeBq1cQePmjbZJEzRzLyZgUbrAzQSWFbqm1P8AMIzkW9aVhM4ytZgnR3yX43gzR5l+3KlywqWpIN5tY0OqosSxu4Ak7ADhAGhNnmFBcTxrKbtqHY1oQDR0gNsctSsZ5Js0wLdYmgF6TJoWODAJ5oWWrLcwJBTNAfAlIUDqkhrqTuB83GsNOc8zU/WUaxrqFyGS7alKqFSNo4iALyIV5J7va/Ko/Akw0GEK8k93tflUfgSYAawQQQBFyhyDFVzfK+uJ9y7+we+cEvOcppyvaYtWUOQYq+bQ/WZ2qSxksfBpaBeNahnH8QgC2BXzvu+yNMhRdTkAPqsQ5oHKqYu/maJNeH1xGs6jfULjYG+9FbG4MwgDOerVLEE7AWYnYDTCMbKo3BfKQraENd8zh2jO1B0KBDggggPXh58Iykk3RRqChxHAwBGtKlXk3bhDi/eZwMXSwxptiTeHhfd9kapw7YglLkOynomhx3vhEivCAIkh7xcpCdW6Q144vefj64XZZPbZNX7bL9SoYWKQAVqCLpJqS+uwooVwqR5jC/LXdZPlZfqVAGy2oQ5BkTFOXJALEg448fXGi0olizm9LXLl303goEk4YCpOwRYLwhdlyy6WVcBxUioF5tYVIcU88RL6otEpRbtLl8lVMixuLqpiE98lCFpvENdLgOKBiBiIyXKsJujXuhxduLutiAU3WIBq2+GHYafHp/l/+yMFZnlx24HFzo6CnlI8/dfy51br+n9Xp/RFEqwAEBKgFBiBLWHFaFk1xPSYjyE2YvfVNSQdUo0oN0Xkoc3RUpYkYOeAhr2Gnx6f5f8A7I0jNJV+7pKXXvaLVocO6413bDDdfHsbr+n9Xp/REVJsbcuerdf0qgCGKVAEUIIodjnfGEhNlKQVmYJmJKBMdJUElYSq6CxIbiAIaHM0+OT/AC//AGRpk5pKKlDSsxDEymBoMO2cPVE7r49jdf0/q9P6I1lVZw9+bMXgzSlobfhvjYJtnLCWV3u3M4WB3Kd4QaJZzOPjx/LP5kaLLm6UpVNKzqCdqql3SXQtIL3zRlvhsi0MNlkn/wBKSw2Birwvf44Fqyf3JH0U+oRAy9yDzRPyf3JH0U+oRAy9yDzR3HORMxfix8tO++YY2ywI0iVkOVKSC5JDBKm1cIXZi/Fj5ad98wztUxWlQCnVvAhTipuqo0AeiyI0ihcTgjvRtKuELs4khIlCWEpUqahyEp5ILkFxgTdB2sSzYw1HdFcyPWqK7lC0qVaJgJF1E2zJQGqHdS6vVyQP4YrJ2RvQhnn4NqMooVPlXZSBL7ciZeSxCklIBSCA6XSReOIU4pD9Njl+Aj0R7IqCC3/6/UYe5Byi4TJN4qTKlLvKreCg1VEkqUCKk7wdpiIyuXrUciuvziyVNsqL0rVTUl9UV1FY0hRnJLCULSBdBKKJSku6Zve0BwHOWFcIdzTrSuc/cVCfOYFlEX3Bll0YhkTdZu/bwdpYRc5RKtxLGsrEtqJvAMrVIcANvww2F4hptCiUjSTqEu8lNahLkO6eSThgomgaGdoJKUkCZvYOlQ1VcoNzU3tELRLFLs5grZMJxOIN2qRderdJMAdDThCvJPd7X5VH4EmGgwhXknu9r8qj8CTADWCCCAIuUOQYqmb8u9aJwvKTWQdWjtpzdVTk0rzCLXlDkGKrm9e64nXVBPcHvAm8HnulLHGn1GALe3zfVEazo11EXjgCknVG10g7WNWiTT539UapJqp1E1oA7im3iceZoA9tA1TRqYhnHEcY15PIMtN28oNyl8o175wC+yojZaOSWJB2E3mHE8I8swNwX1XlNUpCgDxAgDRbWCpblSdYABGCidi2B1cBVhWJjfN9UR7SsgpZYS5AIU+ti6U8Wc+bnjfT539UAarM1WBNavhgKJfZzbX2vFQ6qNpVLscxaFFCk3SFJ5SaEOOLExbrKt7wKnINAm86QQGCuOMUvqtqawTiHcBJD8ATt5olcy0eaKNmDlNVpVN08+1zAnQ3bmnJBUV3x2gbWSBe2+eL4cn2bZ8KPscW1vPqwlzczGm2ZImSbROvT0SVqPWsiaKJF0JKlarXzsDtwixKsNuatumVALKstmGOINcRXoiz5mk2nLgccs8zLK0JUldoKVJCgQtNQQCDjuIPnibmhbbXPt/W1qtNqQAmYViWsXwUJvACigatSLzk/qfTFhKBa5iUpQEi9Z7OpkhgE7X5I5yIQZr5I61zmMkzNIUoUSspSh70gK5KaBrzeaNFO6a8F1O6a4ci4zMydQqRa8omrAqmyQKG6cUXsX2RuGYP/N5S/nWf3YtP7FXlF/imN9stAQlyQCTdS5AdSiyRXiRGOZmF2UdOaCFS78u25QWmoBE+QQWVdOCDgQRziJIzB/5rKX86z+7GtT9bCU/a1SVlSRQqImhIN53Gq4O+laVt2TreJl5L60shC3BDlgQoPiCDiKO42RCnc2q05QKfacxVBLptWUHcDWnSWrhgh8SIrXVIyTMsFiM6Va7bfvoQRNmy1JZYW7XEu+rvjrdq5P8AEj7yY551eP8ATT5WT/3YvFttGcG8yOhZMPaZf0EfdEQsvcg80Tcl9xl/QR90RCy9yDzRQoyJmL8WPlp33zDi1qF6WNt8FtvJVWE+YvxY+WnffMMMrZJ021ILYqlpmVxSWVShc+eBBnarWmWVrWbqUoSomuAKnYYk8BXCK2qsxRxvTLMp64qF47OMObTm5LUEsiUlQxVoZZJpxFA4B4s0ez83pZQAESkqDOrQyy7BjRg2+Kyjc3o1VTdxEhPD5XG+xWpMpYmLN1IlSEkscFskYDwik+bZWG3Y/L0YTclX6OvQy611tXAOHGO2Mk5AliXduSytiAsypbjcWCQC31tFVCxrPEqSat+XJS1OqVtqcPoKhLnXLBSp0yyAUHtpKUjUmh331+t9kT5Wb0pKCkS5V43mVopYZ3YszEgMK4tWI1syAvRFEvR1XerLAAF1SWZJF41Ac7H3xocYiXZwJaWQjEqa8yapVVJpRvqJ54haNF6qJIJUCwmJdwVYawZqYB32MkRZVZEm3QGQ4xqwwOGLV56PECVmvaAQ6bO1cEkYu7dIJ3sd8AXROEK8k93tflUfgSYaJwhXknu9r8qj8CTADWCCCAIuUOQYq2boPXE+6kKI0B1tlZwKhxY/XFpyhyDFPyTPlpnztJtVZ7rEAu85jjUDaA9NkAXYK4j6vbGiz0KiyQ5GtR10FTzYeaPRbU709J9kapNqSCrCpxehpRoA32iqSKF6NSvDGPLKo3BeCUnApBcBqUNKeaNVotaSkh3oaJJc8BTHdHlknIQgJBDAUdRJ85IeAM5yXUmiVAVKi2q1UkDbX1RvCuI+r2xFmWlJUk0o7F6Chcn1bf7xmvKKEhypIAxJJ9kAarIGUs3EJBbWBDr4n/PVFP6r3+nz/oj1GLhZLSkXm2qfWJrQB07k04bYoHVYyqJljnJQApN3WmJJKQQlRu4Me927eESuZaPMsmTZCDLklQldxlNeWUknRoctXBKSfN543LShmUizuE8krV3gO3cCF14bY9yMUaKSrSyR2mUClQQTRCXcuDv6eESJiU7J8kFmJuyqnvvMS5bjBkPmTMmWeVy0XSWukpJI3tU+eOXCUFZ2zAXYy9hIPxZG0VEdIRleVJCUFYL4qlhN0OdoSadHGObWabezsWpBCnl6peh/VU7Rxi8U1f7F6fz9jqCENIIrRahUknup2mIucdTIGLT0K6CQPrU/mjGz2ibMQpCUofl1M1I11FYxlc4IqREVMifPWVEy6LlKCWmJu3bzgKMt1OVE8IyfImnZSuxY/ak+RX+NE4T1InOFEDrhls2sm5VJcYYKo1U+Y6rNkuZMTcSUasu7XSjlqvg60oczRIkWCbMWVAIpM0ldIAQU3Wcyw8ZKLTO+dWnJNX6litPJ/iR95Mc86vP+mnysn/uxbMnTLQpOjVo1qRcvL7Yi8UqYltFdxlnDoYh6R1abUpeTV3gA02Rhf2iaX10J/vHRH+SPOgvqR03JfcZf0EfdEQsvcg80TMldwlfQR90RDy9yDzRVlWRMxh+rHy0775hjlJAQm8JaFFxecJwJ1i521hdmL8WV5ad98w+nS0qBCgCDiCHHneBAlmWsXArRSUk3wAooIJCglAvJ3k4NwjVZLbfmJRcs7YKYgqDuRRqFgPrrSrtNklgMEIAqGCQBUuQzbTXnjJNnQCCEpBGBAFObpPTAHgsUvwE+in2RByklMu6yJFSXEy6h+CaY4nzQ0ChETKE1Iu3papjltVF9ufcHYf8AwwApGUEt3OzOzgaSXgGvEkCjPxjYicVFkyrOpQd0had4YvdoOXsxAG9tyrWi44s6jiCky271zRqg4dPNGuzZYBUALPNS5CXuAM5TU8K/0mAJNnkErZciUlLYggl3NGu4MxiZ1jL8BPop9kbkx7AHgEK8k93tflUfgSYawqyT3e1+VR+BJgBrBBBAEW3jVMc4tqAmctSgt9QoKFKDFJWXUAoOxKd+3fHT1IeIc3I8tRcpEAc9OV101p23avzftNlIwmZWmvqrmgcSvh+85+kc0dC+ApXgiD4CleCIAoUnLBHLVPPMpQ346+5vriDMznWkgFcxyWxmcTsXuHCOkTchSm5IilZTyWjrqSGpfP3FwBqk5YU2uZz/ADVLZtmK+eC0ZQSsXVdcEbr6hsbZM54vvwHK8EQfAUrwRAFF+GONo9NXvxCnIkLlmWuXOUhXKSpSiC4bbMfAR0f4DleCIPgOV4IgDkvYrk75Gr+r8yNU3N3Jibz2RWqkrLXsA/7zgY6/8ByvBEK7dkNBXNSnVJkpAVQMSqZVyCBs2Hmg5NFszOYfA2S/kqqG7W+K+eZuIL7iDGCbLkpNRZpg4i+MabJnNTiN4joZzaniqdAoKILFNEnat7rqe8eODYqjGbmdMNRoUkpD3QAH4AyiQGDY4rJ71Iiu0ZOZ9Sj2SxZOm8iRNO3lTPzYk/Adh+TzfTmfmxcZGak5ISCpBPfqSQh24CWcdzaoUWJIeNqs2Z19Bvougy76cSpiNIoEpASCL1KvvERtGRmZRLPkzJ8wEpkTSApSDrzKKSWUO67PZG34BsPyeb6cz82G2QsgT5qbUJK0ISLbOFeUAmYb7EIJD6lHqxqnbYLDm5aRMTpFyVSwrWCQxu3SGrLcl7p5T412Rt/6HJrgUn4CsPyeb6cz82N8jM2xzxdFmWfpTFt9c2Om/AkrwRG2Tk1CMBFbsZmK7Jk+1hCRpkBgA1wUYYYRBy3Y7VcLzkH+AeyLYIV5dDoMQVIHU/SRZNYudLOcij65h9a7CiaGWHAIOJFRgaERS8384rPZ5Spc4TLwmTTSTNWGUolJCkpINIZ9m1j3Tf8Ap5/uQA7RkeWCKK1QlIF5TAJUFJ27wKnZTaX1fAMuvLqUnukyl3AAXsKVGB2wnRnzYi7CbQsf1efQjZyIj27PKQQNFfBq9+zWhjSmEvf9UErgtVnsKEFRSGKzeVU1O9iaYxDy5Y1zAnRpQspLsta5ewsQpFRVtho42xXbNnjKvdsJKWqE2a0O7Y1RvjXNzwl3jdJuvS9Z7QS26kun+Y4RfJx5gboyRNMu6uWjGYG0kxeqQlKSVEguQC42U4k+SsjzBMSdFLZNQQuYS4LihUwGO/mApCcZ3pYa1auetrR5qaOMZmd42KHns1prj+6ps6OLhk8oFrK7S6WTKusLxN5weABqG+vfGyUufq3hLNddrwbBiKl+++rHbUVZ3Jblefra07h8zn6YYoz0slHE3CrWeexNKjU4Hpirjb5Ba3hVknu9r8qj8CTFdXnWgrOjJY8kGzWgkdEvdsh5m0oqM9ZSpIWtBTeQpDtJlJUQlQBa8lXRBqwHkEEEQAggggAggggDCbhFFyp8bk/TP3FxepuEUXKvxuT9M/cXBBF8JgvQtykieVp0RF27MBFOUQyCXGANacYXCy226kGZViFF0OHlSwDydkwTFf4GmwLFeilZdynOFpmJTNWlKRLYJIAqlzs3w9ydKtInHSKCpevdql+ULrsBseFNvyIufap5StCW0QN4E94MGIjOrwXBnThZU41E6nIV/Ck/x83pHsjORnFoROXPm8qWlKFzapBBWSklmTyg15g+2JYzYWVFItEi8lrwZTpfkuL9HjPsQm+Oleiv345k5J8X7PSq1MHUi4rh5SFc7qmoFJc+yXQUhN6YLyki67hKgkHlCmGx6PsmdUyX2trRZOWrSPMfUpdaoq5OGIALJe5E6bmnNA7tLxGCV7SB4fGNFtyGZRQJlolJMxQQjUmFydlFU2VNI0zx/Gjh2eH73oaT1T5d9hOsly814ze9dVQxclm2DZ4REvyzdU6UVpvz7IlB5TTHKWKnIZRvEi7RqF8WqwGaM3x0r0V+9B2IzfHSvRX78M8fxonZYfvehW8g5TmFM5cuZMQibaLRNQ2reSpeqpiHD8YZ/Ck/x83pHsjRlDJc2UuW86UJd2YqYSki6E4Yqrgss+CDjQQ3TmnMLdulVqNVfvRm3Ju6fs9CFbBxik16F/wpP8fN6R7I8+FZ793mYHaOHCGfYhN8bK9FfvxrOac28BpZVQo8hewp+dxEReXX2S6+D6LQg/Ck/wAfN6R7I1zcoTlBjPm9I9kNuxCb42V6K/fg7EJvjZXor9+IzS6+ydvgui0KvOkzKnSL6R7Iyk2Zd9HbFF1ywQWIIK0gjDcYsc7NKaEkmbK8yVb/AKUC82ZkspWqZLISuWSEpUCWWmgdRi0XK/P2ZTq4Rxdlx+xIyXm6gqnUFJyx9SYYdjSNwiVkbGf5aZ6kwzjsPEEXY0jcIOxpG4Q9ggBF2No3CDsaRuEPYIARdjaNwg7GkbhD2CAEkrN5IOAhvIlXQwjZBABBBBABBBBABBBBAGE3CKLlT43J+mfuLi9TcIouVfjcn6Z+4uCCLZbratMxCUpJSoLKlXVKYgao1f747IWT8r2lIDyXLKcpQtQBEuWoUBNLy5goS9xhWsMco5XElYSUkuiYtxjqByANpOHREFWdKQi/doaB1pAPakzQRR21rrs7tSoiV9gbsm5TnLm3VyihLLrdWOSQwc0OJHFnFITZYyybPaLQq6sp7S5RcLOkAPeUDt2Q7sGX0zJujuKSp5juzdrKNoxJ0gwdmNagmFMypJlWmeJhUCdERdQtfeDwElvPHNioOcLJFZU5VFli7PwV2fZdMlZmSFlc1lKUDJDM1wd1GDJfB2rsbbacqzZyRKAmoUCDMMtUoFN3YDpAaqZnZxWoiw9kdl8Jf8id+XEez5TsSFLUm8DMN5Z0M+pG2sumJNN5jzNhU+YrxxMFgayf8noxNOyrbmVqp5aSkkShqvtabi93ftqHDZzbZPmPpJagUntV0yVBKndMwusOQQMBheG2Hc7OGykUUvEfsZwwIJ/Z7oz7I7L4S/5E78uI2FTtWpZ4Ou/8noyvzsqTZypbCci5rqCFyk1wCD2yuC8cGwq49sE6bZ2RJlKEsqJUFKlEpfEpOkL7Mdw3khpk+32KTfuKma61TFPKnmqscZfCJnZHZfCX/InflwdCfJRVvuiNyr88z0ZXJNqVOQsrkzCJlKiUkpSHAAvrCgQSs4AOo44nTKlqk6OZcnrVJBF5a5SjcIIUANKcAXG9uZrLIzhsoTVS9v7GdvP7uPZuX7IoEFS2IIPaZ4oaGol0idjU5WVvuHgazd8z0YsOc69IJdyZfIvAdowqXfSNs+sbxHs7L0xJvKRMASlRJeRg6XPdI9FuskmQESTMeVroBlTXUQ7gkoA1gVJqQADsYRqRlORNmibNVMSgyynQGXNUnEF13UFKiXNA41RXZDdHf+K1I3Ov3S9hZ87DMVdQmYo3b1NCzUDuZjYludxiIlfDU3xczps/5sGU8syTKaSoiYgDRPJnhIajUlYXXDYYbowyflOUlZmTZ8xSlpSDLTJniWggVuAy3x241PAJruku1ah4KvfhKXsJ2WZpSe1zOmRv8pBMyrMVdSULAK5YJOhYa6cbqyegROn5w2YpICl/yZw2+TjG1Zcs6wEoUq8VSwHlTUh76dqkADpi0MNNSX0rn1LLB1k7uT9jTI2M/wAuv1JhnCzI2M/y0z1JhnHtm4QQQQAQQQQAQQQQAQQQQAQQQQAQQQQAQQQQBhNwii5U+Nyfpn7i4vU3CKNlQfrcn6Z+4uAReigQXBHrwPAHlyOf5xzUi2TnUkUlYkDvOMdBJhXLsRVaJily0FBQgJUQCos5YvWhUs4NUcYrOOZWN8PW2M89rlD64R4aPST7YOuEeGj0k+2OkdYS/Fo9EeyDrCX4tHoj2Rhu/k9P91fb7OartCG5adnfJ388Zdco8NHpJ9sX7KOTEqQyEIBvIqUJLAKSSWONAYlCwS/Fo9EeyJ2Hkj91fb7Ob9cI8NHpJ9sHXCPDR6SfbHSOsJfi0eiPZGMzJ8tqIQDvuJp9URsPI/dX2+zm6LQhuWnb3yd54xl1wjw0ekn2xeMjZPISROlShUXbiQaXU3iaUN/SU5scYYdYS/Fo9EeyGw8j91fb7ObdcI8NHpJ9sedcIcaycD3w4cY6V1hL8Wj0R7IW/BxNpfRI0YDOUS6uCVMxflJRiNlIbDyH+qN/4+ykdcI8NHpJ9se9co8NHpJ9sdI6wl+LR6I9kHWEvxaPRHshsPJP7q+32c1mWhDctPpJ9sbJE9BmS2UknSSsFDxieMXbLeTyZbSZSCokYpQzMTW81HAFC9QasREuxWMBCCuWgTLqSpkpopheYgb3iVRt8lJ/qbkmsvPyasjYz/LTPUmGcLMjYz/LzPUmGcdB5AQQQQAQQQQAQQQQAQQQQAQQQQAQQQQAQQQQBipLiK5lnNYTjWu2of1xZYIAo3YAOHQIOwAcOgRd4IApHYAOHQIOwAcOiLvBAFI7ABw6BB2ADh0CLvBAFI7ABw6BB2ADh0CLvBAFI7ABw6BB2ADh0CLvBAFI7ABw6BB2ADh0CLvBAFI7ABw6BB2ADh0CLvBAFI7ABw6BB2ADh0CLvBAFI7ABw6BG+yZjpSpyAecAxcI9EAaLFY0y03UgJG5IAHOwiRBBABBBBABBBBABBBBABBBBABBBBA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137222" name="AutoShape 6" descr="data:image/jpeg;base64,/9j/4AAQSkZJRgABAQAAAQABAAD/2wCEAAkGBhQSERUUExQWFRUVGBYVFRYVGBcXGBUcFxsZGBUVGBoXHCYfGBwkHBQVHy8hJScpLCwsGh4xNTAqNSYsLCkBCQoKDgwOGg8PGiwkHCUsLC4sLCwvLCwpLCkpLCwsKSksLCwsLCksKSksLCksLCwpLCwsKSwsLCwsKSwpLCkpKf/AABEIALkBEQMBIgACEQEDEQH/xAAbAAACAgMBAAAAAAAAAAAAAAAABQQGAgMHAf/EAFIQAAECAwMHAw4KCQIHAQEAAAECEQADIQQSMQUGEyJBUWEycZEHFBYjM0JSU3OBkrHR0hU0VGJyoaOys9MXJENjgpOiwfA14kRklMPh4/GkJf/EABkBAQADAQEAAAAAAAAAAAAAAAABAgMEBf/EAC8RAAIBAgMIAQMEAwEAAAAAAAABAgMRBBKRExQhMVFSYaFBInHwBRUy4UJTwYH/2gAMAwEAAhEDEQA/AO4ExVc5+qNZrDNRKmiaVzEhSdGgKFVFAB1gxceqLFbVskxyTPDKkoT+2yDOIQ7pkS511CSq8+kOqHWk+aLRSb4kpXdi2SeqzZlJvJlWkitdGjZec90w1FV4GPFdVyygkaK0uNmjQ9Q/jI5tNzisQSf1JQUSNY2ORTeGCqu4gTnNYUl12NRSHcGx2cDncK5uiOi1Ho9UW2VTodL/AEr2fxFrxu9xFSTdAGvUvuj1XVVkD/h7ZTaJDjpCmjmaM98mAVsbnadBZ6/1RkM+cl/IvsJHvRbJT7WRsavQ6Z+lKR4i17QxlB6bhfc+aPU9VCQXPW9rpj2mo4tfdo5l2dZL+RfYWf3uEejPvJfyL7Cz+9EZKfayNjV6HSz1UpAAOgtbFRQDoQdZLumi8aGMEdVizElIk2q8GdOiD6wKhS/4IJ5o5uM/MmfIz/Jke9DLN7OCwWy0JkSrIAtbsVyZITStSCT9US4UkuMX6IdKsuJej1UZHiLXyinuPfAXm5W6sZq6pckYyLWHoO040JZr+5JjUMxEfJ7P6CPdgGYifk9n9FHuxnej0foytU6o2S+qXJUWTItZYse0ihe63L3gjzHcY9/SXIvFOhtV4C8RogCwIBPLqHIjWMxU/J5Hoo92AZjp8RI9FHu8BC9HoyLVOqN/6RZXiLV/KA2t4cRT1WrICRdnuKHUTsx7+NhzLT4mR6KPdg7CU+Ikeij3YlOh8p+irVb4a0MB1WbJ4M70E+/Hv6WLJ4M70E+/GfYSPESfRR7sHYUPEyPRR7sWvh+ktUUy4jrHRntl6p1mmLCEInFRdtVAwBJqZgAoDEmZn/JTeeXN1ASqkqjN+8qdZOG+IvYUPESPRR7sarRmalKFEyZLBKiWSjYPoxjN07/QnbyawVS31NX8FzkTQpKVDBQBHMaiNkR8n9yl/QT6hG1a2jI2M4IqOU+qVZbPOMmYVhbsBqG9UpF0X3qUqGANIjq6rdiGJmDDFKduHfRdQk+SY5F2gilfpYsbhPbHOAupc8wvVxg/SxY/3mBPJTgA5PK3VidlPtehGZF1gikDqu2HwlfZ+/Ho6rVi8JX2fvxOxqdr0K549S7QRSx1VrHvV9n+ZGX6U7JvV9n+ZDY1O16EbWHVFyginjqn2X53TK/MjJPVKsxwv9Mr8yGxqdr0I21PuWpboIrc3PaWlV1UuYFbiZIPRpYZ5Fy2i0pWUBQuLuG9dxupVS4pQ75scQYzs0aJpjGCCCIJIuUOQY4hn4U6aZeKK2eYE35k1DnSS6JEruisdRWriThHb8ocgxyTLJCbcFrQlaBKWi6q615SklCmXQsEL6aRKaXFmlJNy4HNVpBFDLFdkyePqUMP82xigAhtQBg6TMmgbfMdrj53GOjy7SlRATJkknAaKyuaUPKHEtxjdZVgrP6rLISdZOjswYXjR3xYNFFKC+T0EqvYzkylpB7iCBSipjHeRGi0TElmRcbGqi+7lYRd5+a9oTLLyxeM0qv9cKACFXgJd1NKFSS/zeiDPzFtM0BSUID1vGcpbjZyhHRGtTT5+zWNOp8xZUHgeLGrMG0hQSdGFHAX8ceHzTG39G9r3S/5g9kb7xT7i+zl0ZV3i39Sb/VZH8XqiHIzAtK3u6MtQ67esRZ8wM0J9lyjZ5k3RsVFICV3lVCmLNhqHbFZVoSTSZjWi4wd0d/iFlXKWhlld28xSGdsSBix3xDtSpV5RUuZjVrzA3gWoN/1PEe0Kk9bHWUqXfTeKiQRg1SxGwxxz+mLkeUnFO8uXyaezU+J+0/2R52bHxP9f+yFcufZrzlPazeurE1bsACCRhXXqDsG+BNrsdL0qck7Rrqajs6SQfbSODel19HTvOAfw9TK2ZQkTVqWuygqWLqjpVhwU3SCwA5Jbo3CJFizkRJKrkgi9UvNUp3Kj3yS1VKw3xDE6QEgaMrmOoECYpKQwdJJJJZigHGp3QTjZVEXQsFIvEX1gkpvAJLnAk44Uid7+L+id5wHR6jfs1PiftP9keDPY+J/r/2cYX2eZZCDpElBcAAzSXfk1cBzUMHqDUxm9iDu4rR5ihsHzq1MRvS6+iN6wHR6k7s0Pif6/wDZGJzr0oVL0V2+mYHvuzIWrC6PB+uNFyx7lemr2xrCbPTRhV7tuKlH9lO3mLQxKlJK/orLE4KStC9/jiW3J/ckfRT6hETLM0pQWiXk/uSPop9QiBl7kHmjuOcqVjzTs1ql9cTpBmzhOWkKEycggIWtSSNGsMQSa41iSnM6zj/h53/U2382HOYvxY+WnffMNcqWkoSClUtNf2hIBoSzjbSLqpNcE2Hx5lRGZtnBfrea7M/XFswoW7rhQdAjC05oyAgjrWcscko64tVQpQCwyprMxJY4s0XCwWwqcKXKJ2aMu+8kHg3TEaVlUIWrSTZd3AAOC4Jd34D6nq9J2tTuepFkUFGaFmZzkeeCxJGmUWo4HxgVq3O+ysbUZoWbW/8A5M2mHbV61Uhg88MdYmvgK4P0iy29Ex7igpmBbY9R9USItt6vc9WV2cOiOWjNmRRsjzq49uVR2/fl8WPNS9E+yZn2VQc5PXLbYuZOc0BpdmHe3mMWrK3KAe0VS3aWA7/fS9j0Jifk/uY5eKu6Blco48N3Bober3PVkbKn2rQpwzKsvyM+naPejMZn2YYWMj+Of70PcqcpRuTlPdHayAzpWLyTsIffju268jymm8meNU1mEXOZgAx2/wCUjb1e56srsKXatERLFmnZ1k35K0tUPOtFSXehX85XpHeYm5t2FEldqlywyEzUsHJxkyiaqJOJMPIV5J7va/Ko/Akxnds1SSGsEEEQSRcocgxS8m5NRNnzrxZtCA5IBClTXSGIqWpF0yhyDFUyCDp57SxM7g7lIuh52vXFm2b+ELXJjJxd0ORmtZ9y/SXEezZqyrysblLoCl3gcTeL8fVjFgB4j/PPGmzoYqLJDkV2qoA55sPNFcq6Gu3qdz1FU7NWztgvfVa2DYEx5Z81pN0XrxO0pUsA8QHLQ4tAdJFFU5PhcMduEZSgwAoMKDAcBwhkj0G3q9z1EM/NaVfTdcORevKW6gHLJrQ4nbEjsWkbl+kuGE9SgpJCQqoBLgXQaEjfzU/sd78R/nnhkj0G3q9z1K9Y82JLqBqBdCUpUu8mmCq4s27bGNsyaiVMkhCf20suaqqFbTVuEOLIDeWbiU8kBTgmYK1LYNx3wpy7JJtEhd+iZsvVCTXVWMXrjg26JUUuSKyqzkrNscTROdV0S2717zmu3zRCynaFy5JVMSgkLSwSSAQSBV3Y1hn14Ny/QX7IiZRSmai4UqIvJJdEwUBBLFLEGkJLMrFI2us3Irs3L6VBlWdBAKSBeLOkhSe92ECMlZz1HaU7e/O4/Nht8B2bxUz7f2xgrIVncdqWwd+71owGP+NHJuy6I7s+E7GKRl9IWViQm8oJSddWCXal1hyjGQzm1j2lOA787z83jDf4Ds3ipn2/tjT8AyL76NV1mZrRefYXvM2Ozduid2XRDPhP9bFM/LSVG8ZCbwSUg31UcguBdZ3ArjjvaNUjK4qZklC1nElRYOlIUJYIJQk3RR/OYsHwHZvFTPt/bGqTkKQ6r0pTE6radwGarnh/9hu/hEZsJ/rYpseXSgF0GYSzla9wagSgJTxYB42DLekIRo0pfSlwp/2U75ohuch2bxUz7f2xGRkiXLlrUZZvgTSCBOYBSVAcsmrKIeJjh0pXsis54bK8sGmP8n9yR9FPqEQMvcg80T8n9yR9FPqEQMvcg80dRxkTMX4sfLTvvmGOWFska0oOpu2h0mhpwPHc8Lsxj+rK8tO++YcTpiS4Ukn+AqHqrAEGwJJUG62LAvoxrJfcXo5bZC63r1uXZRVdFoc8okl24h+l4eSjLSSUyykqqSJag/Oya4CPFIlGplueMonGp72AIub6nC9aSqo7im61O+oHP9ocRElLQnkoKeaWoepMbOvBuX6C/ZAEDKj3qdcPd/ZcnbWtL1D9XCJGT5tLpEzVHKmiqnJ27cPVGq1yRMIN6elqEI0iQcdwxrjwEeS7OkEG/aC2w3yDysQ1eW38Kd0AR8poJWdScaoqgsMFVDA0rXjuo/mSJXbHuT0uk91USka1AxoDzE7MYkWqyS5hJVpas4AWBQKGwOOUY8sljRLVeBnEsRrBZFS/g4v/AI0ANRhCvJPd7X5VH4EmGicIV5J7va/Ko/AkwA1ggggCLlDkGKrm/LCrROBvVMlrpIYjTmrbGDV4RasocgxVs3vjE4BdwnQMzazadRRXeEnCtDAFvu/NH+eaIdnSNKtkqdg5PIP0eO/+8S24Hp/8xos+Kqk1GrhcoKY1fHzwBnaU6po1Dga+amMa8np7Wlkqb5/Kx24+uNlpLIJcpYHWOCfnFzsx80eWROoHJWW5VBe3FgWwgCPbgL8twt7wa47PXlsOTzxNb5o/zzRFtiwFI1yh1ANQ38dSu/gxw5jKbgen/wAwBosiOVQ1U+saYDk7k/3eFmWe6ydnbZfqVDKzTUkqTeKlJZ0+A4DD6iemFuWe6yfKy/UqAHxiNbremSgrW7BhQOalhQc8aZ6Jz6sxIDlhdBpRh6683niZTsqlyLkyYHK06wSGABcOHG7ftiJcFctG11m5HnZdI/eegqPDnfI/eegqFKc3UHC0JPMge/GlGRZSlEC0pJSWVqUDhxW+xoY495XVHdbBd7JdqyxKUsqTPtKHxSlDpozMFJLYfWY3ZPzilS3Cps+aSBy5eDXnIYDF+OAhXPyGkENaQw1lshLMdUPr0qb1PAMbfgFGkKOuBeCQprmwkjw94id64c0LYLvY77LpH7z0FR52XyP3noKhUc3Ej/iE+gPzI0SMiJUtadMxSWcoTraqS6e2YB254jel1Qtgu9j3sukfvPQVGudnNJmIWhN91ImAOggUQpRrzJMLexpPygegPfjAZGTLZQmhTaal1v2U7bePqi0cQpO10UmsJleSTuW3J/ckfRT6hEDL3IPNE/J/ckfRT6hEDL3IPNHWcREzG+LHy0775iVPkLM00nMSQ4mJCWUlnAZwxHSXG1ouYvxY+WnffMWBRAxgCtWmxzqkJtBO4WhI2D5rdO4+efb0TDdupm1Sl9HMQltYE8rE41GOG2PTbZt9SAZLjWS5XyWYXizPeag2HbGyzzJ94aQyLtXuFV7hjTGAIdqskwqoJzFySJwDVvMBd4tzACNyJMzQJF2aFOXGlTeAIVivAircGBDsInzbQMAU3iCQCaUZ6jDERFK593GRertWzOluOF7ztAEWbY5hQH07sHaakKpeBq1cQePmjbZJEzRzLyZgUbrAzQSWFbqm1P8AMIzkW9aVhM4ytZgnR3yX43gzR5l+3KlywqWpIN5tY0OqosSxu4Ak7ADhAGhNnmFBcTxrKbtqHY1oQDR0gNsctSsZ5Js0wLdYmgF6TJoWODAJ5oWWrLcwJBTNAfAlIUDqkhrqTuB83GsNOc8zU/WUaxrqFyGS7alKqFSNo4iALyIV5J7va/Ko/Akw0GEK8k93tflUfgSYAawQQQBFyhyDFVzfK+uJ9y7+we+cEvOcppyvaYtWUOQYq+bQ/WZ2qSxksfBpaBeNahnH8QgC2BXzvu+yNMhRdTkAPqsQ5oHKqYu/maJNeH1xGs6jfULjYG+9FbG4MwgDOerVLEE7AWYnYDTCMbKo3BfKQraENd8zh2jO1B0KBDggggPXh58Iykk3RRqChxHAwBGtKlXk3bhDi/eZwMXSwxptiTeHhfd9kapw7YglLkOynomhx3vhEivCAIkh7xcpCdW6Q144vefj64XZZPbZNX7bL9SoYWKQAVqCLpJqS+uwooVwqR5jC/LXdZPlZfqVAGy2oQ5BkTFOXJALEg448fXGi0olizm9LXLl303goEk4YCpOwRYLwhdlyy6WVcBxUioF5tYVIcU88RL6otEpRbtLl8lVMixuLqpiE98lCFpvENdLgOKBiBiIyXKsJujXuhxduLutiAU3WIBq2+GHYafHp/l/+yMFZnlx24HFzo6CnlI8/dfy51br+n9Xp/RFEqwAEBKgFBiBLWHFaFk1xPSYjyE2YvfVNSQdUo0oN0Xkoc3RUpYkYOeAhr2Gnx6f5f8A7I0jNJV+7pKXXvaLVocO6413bDDdfHsbr+n9Xp/REVJsbcuerdf0qgCGKVAEUIIodjnfGEhNlKQVmYJmJKBMdJUElYSq6CxIbiAIaHM0+OT/AC//AGRpk5pKKlDSsxDEymBoMO2cPVE7r49jdf0/q9P6I1lVZw9+bMXgzSlobfhvjYJtnLCWV3u3M4WB3Kd4QaJZzOPjx/LP5kaLLm6UpVNKzqCdqql3SXQtIL3zRlvhsi0MNlkn/wBKSw2Birwvf44Fqyf3JH0U+oRAy9yDzRPyf3JH0U+oRAy9yDzR3HORMxfix8tO++YY2ywI0iVkOVKSC5JDBKm1cIXZi/Fj5ad98wztUxWlQCnVvAhTipuqo0AeiyI0ihcTgjvRtKuELs4khIlCWEpUqahyEp5ILkFxgTdB2sSzYw1HdFcyPWqK7lC0qVaJgJF1E2zJQGqHdS6vVyQP4YrJ2RvQhnn4NqMooVPlXZSBL7ciZeSxCklIBSCA6XSReOIU4pD9Njl+Aj0R7IqCC3/6/UYe5Byi4TJN4qTKlLvKreCg1VEkqUCKk7wdpiIyuXrUciuvziyVNsqL0rVTUl9UV1FY0hRnJLCULSBdBKKJSku6Zve0BwHOWFcIdzTrSuc/cVCfOYFlEX3Bll0YhkTdZu/bwdpYRc5RKtxLGsrEtqJvAMrVIcANvww2F4hptCiUjSTqEu8lNahLkO6eSThgomgaGdoJKUkCZvYOlQ1VcoNzU3tELRLFLs5grZMJxOIN2qRderdJMAdDThCvJPd7X5VH4EmGgwhXknu9r8qj8CTADWCCCAIuUOQYqmb8u9aJwvKTWQdWjtpzdVTk0rzCLXlDkGKrm9e64nXVBPcHvAm8HnulLHGn1GALe3zfVEazo11EXjgCknVG10g7WNWiTT539UapJqp1E1oA7im3iceZoA9tA1TRqYhnHEcY15PIMtN28oNyl8o175wC+yojZaOSWJB2E3mHE8I8swNwX1XlNUpCgDxAgDRbWCpblSdYABGCidi2B1cBVhWJjfN9UR7SsgpZYS5AIU+ti6U8Wc+bnjfT539UAarM1WBNavhgKJfZzbX2vFQ6qNpVLscxaFFCk3SFJ5SaEOOLExbrKt7wKnINAm86QQGCuOMUvqtqawTiHcBJD8ATt5olcy0eaKNmDlNVpVN08+1zAnQ3bmnJBUV3x2gbWSBe2+eL4cn2bZ8KPscW1vPqwlzczGm2ZImSbROvT0SVqPWsiaKJF0JKlarXzsDtwixKsNuatumVALKstmGOINcRXoiz5mk2nLgccs8zLK0JUldoKVJCgQtNQQCDjuIPnibmhbbXPt/W1qtNqQAmYViWsXwUJvACigatSLzk/qfTFhKBa5iUpQEi9Z7OpkhgE7X5I5yIQZr5I61zmMkzNIUoUSspSh70gK5KaBrzeaNFO6a8F1O6a4ci4zMydQqRa8omrAqmyQKG6cUXsX2RuGYP/N5S/nWf3YtP7FXlF/imN9stAQlyQCTdS5AdSiyRXiRGOZmF2UdOaCFS78u25QWmoBE+QQWVdOCDgQRziJIzB/5rKX86z+7GtT9bCU/a1SVlSRQqImhIN53Gq4O+laVt2TreJl5L60shC3BDlgQoPiCDiKO42RCnc2q05QKfacxVBLptWUHcDWnSWrhgh8SIrXVIyTMsFiM6Va7bfvoQRNmy1JZYW7XEu+rvjrdq5P8AEj7yY551eP8ATT5WT/3YvFttGcG8yOhZMPaZf0EfdEQsvcg80Tcl9xl/QR90RCy9yDzRQoyJmL8WPlp33zDi1qF6WNt8FtvJVWE+YvxY+WnffMMMrZJ021ILYqlpmVxSWVShc+eBBnarWmWVrWbqUoSomuAKnYYk8BXCK2qsxRxvTLMp64qF47OMObTm5LUEsiUlQxVoZZJpxFA4B4s0ez83pZQAESkqDOrQyy7BjRg2+Kyjc3o1VTdxEhPD5XG+xWpMpYmLN1IlSEkscFskYDwik+bZWG3Y/L0YTclX6OvQy611tXAOHGO2Mk5AliXduSytiAsypbjcWCQC31tFVCxrPEqSat+XJS1OqVtqcPoKhLnXLBSp0yyAUHtpKUjUmh331+t9kT5Wb0pKCkS5V43mVopYZ3YszEgMK4tWI1syAvRFEvR1XerLAAF1SWZJF41Ac7H3xocYiXZwJaWQjEqa8yapVVJpRvqJ54haNF6qJIJUCwmJdwVYawZqYB32MkRZVZEm3QGQ4xqwwOGLV56PECVmvaAQ6bO1cEkYu7dIJ3sd8AXROEK8k93tflUfgSYaJwhXknu9r8qj8CTADWCCCAIuUOQYq2boPXE+6kKI0B1tlZwKhxY/XFpyhyDFPyTPlpnztJtVZ7rEAu85jjUDaA9NkAXYK4j6vbGiz0KiyQ5GtR10FTzYeaPRbU709J9kapNqSCrCpxehpRoA32iqSKF6NSvDGPLKo3BeCUnApBcBqUNKeaNVotaSkh3oaJJc8BTHdHlknIQgJBDAUdRJ85IeAM5yXUmiVAVKi2q1UkDbX1RvCuI+r2xFmWlJUk0o7F6Chcn1bf7xmvKKEhypIAxJJ9kAarIGUs3EJBbWBDr4n/PVFP6r3+nz/oj1GLhZLSkXm2qfWJrQB07k04bYoHVYyqJljnJQApN3WmJJKQQlRu4Me927eESuZaPMsmTZCDLklQldxlNeWUknRoctXBKSfN543LShmUizuE8krV3gO3cCF14bY9yMUaKSrSyR2mUClQQTRCXcuDv6eESJiU7J8kFmJuyqnvvMS5bjBkPmTMmWeVy0XSWukpJI3tU+eOXCUFZ2zAXYy9hIPxZG0VEdIRleVJCUFYL4qlhN0OdoSadHGObWabezsWpBCnl6peh/VU7Rxi8U1f7F6fz9jqCENIIrRahUknup2mIucdTIGLT0K6CQPrU/mjGz2ibMQpCUofl1M1I11FYxlc4IqREVMifPWVEy6LlKCWmJu3bzgKMt1OVE8IyfImnZSuxY/ak+RX+NE4T1InOFEDrhls2sm5VJcYYKo1U+Y6rNkuZMTcSUasu7XSjlqvg60oczRIkWCbMWVAIpM0ldIAQU3Wcyw8ZKLTO+dWnJNX6litPJ/iR95Mc86vP+mnysn/uxbMnTLQpOjVo1qRcvL7Yi8UqYltFdxlnDoYh6R1abUpeTV3gA02Rhf2iaX10J/vHRH+SPOgvqR03JfcZf0EfdEQsvcg80TMldwlfQR90RDy9yDzRVlWRMxh+rHy0775hjlJAQm8JaFFxecJwJ1i521hdmL8WV5ad98w+nS0qBCgCDiCHHneBAlmWsXArRSUk3wAooIJCglAvJ3k4NwjVZLbfmJRcs7YKYgqDuRRqFgPrrSrtNklgMEIAqGCQBUuQzbTXnjJNnQCCEpBGBAFObpPTAHgsUvwE+in2RByklMu6yJFSXEy6h+CaY4nzQ0ChETKE1Iu3papjltVF9ufcHYf8AwwApGUEt3OzOzgaSXgGvEkCjPxjYicVFkyrOpQd0had4YvdoOXsxAG9tyrWi44s6jiCky271zRqg4dPNGuzZYBUALPNS5CXuAM5TU8K/0mAJNnkErZciUlLYggl3NGu4MxiZ1jL8BPop9kbkx7AHgEK8k93tflUfgSYawqyT3e1+VR+BJgBrBBBAEW3jVMc4tqAmctSgt9QoKFKDFJWXUAoOxKd+3fHT1IeIc3I8tRcpEAc9OV101p23avzftNlIwmZWmvqrmgcSvh+85+kc0dC+ApXgiD4CleCIAoUnLBHLVPPMpQ346+5vriDMznWkgFcxyWxmcTsXuHCOkTchSm5IilZTyWjrqSGpfP3FwBqk5YU2uZz/ADVLZtmK+eC0ZQSsXVdcEbr6hsbZM54vvwHK8EQfAUrwRAFF+GONo9NXvxCnIkLlmWuXOUhXKSpSiC4bbMfAR0f4DleCIPgOV4IgDkvYrk75Gr+r8yNU3N3Jibz2RWqkrLXsA/7zgY6/8ByvBEK7dkNBXNSnVJkpAVQMSqZVyCBs2Hmg5NFszOYfA2S/kqqG7W+K+eZuIL7iDGCbLkpNRZpg4i+MabJnNTiN4joZzaniqdAoKILFNEnat7rqe8eODYqjGbmdMNRoUkpD3QAH4AyiQGDY4rJ71Iiu0ZOZ9Sj2SxZOm8iRNO3lTPzYk/Adh+TzfTmfmxcZGak5ISCpBPfqSQh24CWcdzaoUWJIeNqs2Z19Bvougy76cSpiNIoEpASCL1KvvERtGRmZRLPkzJ8wEpkTSApSDrzKKSWUO67PZG34BsPyeb6cz82G2QsgT5qbUJK0ISLbOFeUAmYb7EIJD6lHqxqnbYLDm5aRMTpFyVSwrWCQxu3SGrLcl7p5T412Rt/6HJrgUn4CsPyeb6cz82N8jM2xzxdFmWfpTFt9c2Om/AkrwRG2Tk1CMBFbsZmK7Jk+1hCRpkBgA1wUYYYRBy3Y7VcLzkH+AeyLYIV5dDoMQVIHU/SRZNYudLOcij65h9a7CiaGWHAIOJFRgaERS8384rPZ5Spc4TLwmTTSTNWGUolJCkpINIZ9m1j3Tf8Ap5/uQA7RkeWCKK1QlIF5TAJUFJ27wKnZTaX1fAMuvLqUnukyl3AAXsKVGB2wnRnzYi7CbQsf1efQjZyIj27PKQQNFfBq9+zWhjSmEvf9UErgtVnsKEFRSGKzeVU1O9iaYxDy5Y1zAnRpQspLsta5ewsQpFRVtho42xXbNnjKvdsJKWqE2a0O7Y1RvjXNzwl3jdJuvS9Z7QS26kun+Y4RfJx5gboyRNMu6uWjGYG0kxeqQlKSVEguQC42U4k+SsjzBMSdFLZNQQuYS4LihUwGO/mApCcZ3pYa1auetrR5qaOMZmd42KHns1prj+6ps6OLhk8oFrK7S6WTKusLxN5weABqG+vfGyUufq3hLNddrwbBiKl+++rHbUVZ3Jblefra07h8zn6YYoz0slHE3CrWeexNKjU4Hpirjb5Ba3hVknu9r8qj8CTFdXnWgrOjJY8kGzWgkdEvdsh5m0oqM9ZSpIWtBTeQpDtJlJUQlQBa8lXRBqwHkEEEQAggggAggggDCbhFFyp8bk/TP3FxepuEUXKvxuT9M/cXBBF8JgvQtykieVp0RF27MBFOUQyCXGANacYXCy226kGZViFF0OHlSwDydkwTFf4GmwLFeilZdynOFpmJTNWlKRLYJIAqlzs3w9ydKtInHSKCpevdql+ULrsBseFNvyIufap5StCW0QN4E94MGIjOrwXBnThZU41E6nIV/Ck/x83pHsjORnFoROXPm8qWlKFzapBBWSklmTyg15g+2JYzYWVFItEi8lrwZTpfkuL9HjPsQm+Oleiv345k5J8X7PSq1MHUi4rh5SFc7qmoFJc+yXQUhN6YLyki67hKgkHlCmGx6PsmdUyX2trRZOWrSPMfUpdaoq5OGIALJe5E6bmnNA7tLxGCV7SB4fGNFtyGZRQJlolJMxQQjUmFydlFU2VNI0zx/Gjh2eH73oaT1T5d9hOsly814ze9dVQxclm2DZ4REvyzdU6UVpvz7IlB5TTHKWKnIZRvEi7RqF8WqwGaM3x0r0V+9B2IzfHSvRX78M8fxonZYfvehW8g5TmFM5cuZMQibaLRNQ2reSpeqpiHD8YZ/Ck/x83pHsjRlDJc2UuW86UJd2YqYSki6E4Yqrgss+CDjQQ3TmnMLdulVqNVfvRm3Ju6fs9CFbBxik16F/wpP8fN6R7I8+FZ793mYHaOHCGfYhN8bK9FfvxrOac28BpZVQo8hewp+dxEReXX2S6+D6LQg/Ck/wAfN6R7I1zcoTlBjPm9I9kNuxCb42V6K/fg7EJvjZXor9+IzS6+ydvgui0KvOkzKnSL6R7Iyk2Zd9HbFF1ywQWIIK0gjDcYsc7NKaEkmbK8yVb/AKUC82ZkspWqZLISuWSEpUCWWmgdRi0XK/P2ZTq4Rxdlx+xIyXm6gqnUFJyx9SYYdjSNwiVkbGf5aZ6kwzjsPEEXY0jcIOxpG4Q9ggBF2No3CDsaRuEPYIARdjaNwg7GkbhD2CAEkrN5IOAhvIlXQwjZBABBBBABBBBABBBBAGE3CKLlT43J+mfuLi9TcIouVfjcn6Z+4uCCLZbratMxCUpJSoLKlXVKYgao1f747IWT8r2lIDyXLKcpQtQBEuWoUBNLy5goS9xhWsMco5XElYSUkuiYtxjqByANpOHREFWdKQi/doaB1pAPakzQRR21rrs7tSoiV9gbsm5TnLm3VyihLLrdWOSQwc0OJHFnFITZYyybPaLQq6sp7S5RcLOkAPeUDt2Q7sGX0zJujuKSp5juzdrKNoxJ0gwdmNagmFMypJlWmeJhUCdERdQtfeDwElvPHNioOcLJFZU5VFli7PwV2fZdMlZmSFlc1lKUDJDM1wd1GDJfB2rsbbacqzZyRKAmoUCDMMtUoFN3YDpAaqZnZxWoiw9kdl8Jf8id+XEez5TsSFLUm8DMN5Z0M+pG2sumJNN5jzNhU+YrxxMFgayf8noxNOyrbmVqp5aSkkShqvtabi93ftqHDZzbZPmPpJagUntV0yVBKndMwusOQQMBheG2Hc7OGykUUvEfsZwwIJ/Z7oz7I7L4S/5E78uI2FTtWpZ4Ou/8noyvzsqTZypbCci5rqCFyk1wCD2yuC8cGwq49sE6bZ2RJlKEsqJUFKlEpfEpOkL7Mdw3khpk+32KTfuKma61TFPKnmqscZfCJnZHZfCX/InflwdCfJRVvuiNyr88z0ZXJNqVOQsrkzCJlKiUkpSHAAvrCgQSs4AOo44nTKlqk6OZcnrVJBF5a5SjcIIUANKcAXG9uZrLIzhsoTVS9v7GdvP7uPZuX7IoEFS2IIPaZ4oaGol0idjU5WVvuHgazd8z0YsOc69IJdyZfIvAdowqXfSNs+sbxHs7L0xJvKRMASlRJeRg6XPdI9FuskmQESTMeVroBlTXUQ7gkoA1gVJqQADsYRqRlORNmibNVMSgyynQGXNUnEF13UFKiXNA41RXZDdHf+K1I3Ov3S9hZ87DMVdQmYo3b1NCzUDuZjYludxiIlfDU3xczps/5sGU8syTKaSoiYgDRPJnhIajUlYXXDYYbowyflOUlZmTZ8xSlpSDLTJniWggVuAy3x241PAJruku1ah4KvfhKXsJ2WZpSe1zOmRv8pBMyrMVdSULAK5YJOhYa6cbqyegROn5w2YpICl/yZw2+TjG1Zcs6wEoUq8VSwHlTUh76dqkADpi0MNNSX0rn1LLB1k7uT9jTI2M/wAuv1JhnCzI2M/y0z1JhnHtm4QQQQAQQQQAQQQQAQQQQAQQQQAQQQQAQQQQBhNwii5U+Nyfpn7i4vU3CKNlQfrcn6Z+4uAReigQXBHrwPAHlyOf5xzUi2TnUkUlYkDvOMdBJhXLsRVaJily0FBQgJUQCos5YvWhUs4NUcYrOOZWN8PW2M89rlD64R4aPST7YOuEeGj0k+2OkdYS/Fo9EeyDrCX4tHoj2Rhu/k9P91fb7OartCG5adnfJ388Zdco8NHpJ9sX7KOTEqQyEIBvIqUJLAKSSWONAYlCwS/Fo9EeyJ2Hkj91fb7Ob9cI8NHpJ9sHXCPDR6SfbHSOsJfi0eiPZGMzJ8tqIQDvuJp9URsPI/dX2+zm6LQhuWnb3yd54xl1wjw0ekn2xeMjZPISROlShUXbiQaXU3iaUN/SU5scYYdYS/Fo9EeyGw8j91fb7ObdcI8NHpJ9sedcIcaycD3w4cY6V1hL8Wj0R7IW/BxNpfRI0YDOUS6uCVMxflJRiNlIbDyH+qN/4+ykdcI8NHpJ9se9co8NHpJ9sdI6wl+LR6I9kHWEvxaPRHshsPJP7q+32c1mWhDctPpJ9sbJE9BmS2UknSSsFDxieMXbLeTyZbSZSCokYpQzMTW81HAFC9QasREuxWMBCCuWgTLqSpkpopheYgb3iVRt8lJ/qbkmsvPyasjYz/LTPUmGcLMjYz/LzPUmGcdB5AQQQQAQQQQAQQQQAQQQQAQQQQAQQQQAQQQQBipLiK5lnNYTjWu2of1xZYIAo3YAOHQIOwAcOgRd4IApHYAOHQIOwAcOiLvBAFI7ABw6BB2ADh0CLvBAFI7ABw6BB2ADh0CLvBAFI7ABw6BB2ADh0CLvBAFI7ABw6BB2ADh0CLvBAFI7ABw6BB2ADh0CLvBAFI7ABw6BB2ADh0CLvBAFI7ABw6BG+yZjpSpyAecAxcI9EAaLFY0y03UgJG5IAHOwiRBBABBBBABBBBABBBBABBBBABBBBA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504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15168" y="1214422"/>
            <a:ext cx="7999416" cy="2214578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ES_tradnl" sz="2800" b="1" dirty="0">
                <a:latin typeface="Gabriola" panose="04040605051002020D02" pitchFamily="82" charset="0"/>
                <a:cs typeface="Arial" panose="020B0604020202020204" pitchFamily="34" charset="0"/>
              </a:rPr>
              <a:t>Con la carta p se analizan las variaciones en la fracción o proporción de artículos defectuosos por subgrupo.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ES_tradnl" sz="2800" b="1" dirty="0">
                <a:latin typeface="Gabriola" panose="04040605051002020D02" pitchFamily="82" charset="0"/>
                <a:cs typeface="Arial" panose="020B0604020202020204" pitchFamily="34" charset="0"/>
              </a:rPr>
              <a:t>En la carta </a:t>
            </a:r>
            <a:r>
              <a:rPr lang="es-ES_tradnl" sz="2800" b="1" i="1" dirty="0" err="1">
                <a:latin typeface="Gabriola" panose="04040605051002020D02" pitchFamily="82" charset="0"/>
                <a:cs typeface="Arial" panose="020B0604020202020204" pitchFamily="34" charset="0"/>
              </a:rPr>
              <a:t>np</a:t>
            </a:r>
            <a:r>
              <a:rPr lang="es-ES_tradnl" sz="2800" b="1" dirty="0">
                <a:latin typeface="Gabriola" panose="04040605051002020D02" pitchFamily="82" charset="0"/>
                <a:cs typeface="Arial" panose="020B0604020202020204" pitchFamily="34" charset="0"/>
              </a:rPr>
              <a:t> se analiza la variación del número de artículos defectuosos por subgrupo.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ES_tradnl" sz="2800" b="1" dirty="0">
                <a:latin typeface="Gabriola" panose="04040605051002020D02" pitchFamily="82" charset="0"/>
                <a:cs typeface="Arial" panose="020B0604020202020204" pitchFamily="34" charset="0"/>
              </a:rPr>
              <a:t>La distribución que modela estas variables es la binomial.</a:t>
            </a:r>
            <a:endParaRPr lang="es-MX" sz="2800" b="1" dirty="0">
              <a:latin typeface="Gabriola" panose="04040605051002020D02" pitchFamily="82" charset="0"/>
              <a:cs typeface="Arial" panose="020B0604020202020204" pitchFamily="34" charset="0"/>
            </a:endParaRPr>
          </a:p>
        </p:txBody>
      </p:sp>
      <p:sp>
        <p:nvSpPr>
          <p:cNvPr id="136194" name="AutoShape 2" descr="data:image/jpeg;base64,/9j/4AAQSkZJRgABAQAAAQABAAD/2wCEAAkGBhQSERUUEhQSFRUVFxQWFxQXFxcXFxUXFBYVFRQUFBcXHCYeGBklGRgWIS8hIycpLSwsFR4yNTAqNSctLCkBCQoKDgwOGg8PGDYkHyQwKTUsLyk1MC8sNjAsLCw0LCwrKSw1KTUsNSksLC8sKjQ1LCwsNC4sKik1Myw1LS0pKf/AABEIAKMBNQMBIgACEQEDEQH/xAAcAAEAAgMBAQEAAAAAAAAAAAAABQYBAgcDBAj/xABFEAACAQMCAwMHCQQIBwEAAAABAgMABBESIQUTMQYiQRQVUWFjk+EHIzJCVHGBkdIWsdHwJDM0U5KhwdQXQ1Jic3Txgv/EABgBAQEBAQEAAAAAAAAAAAAAAAABAwIE/8QALxEBAAECBAYBAQcFAAAAAAAAAAECAxESE1EUITFBUpHwgQRCYXGhsdEiMsHh8f/aAAwDAQACEQMRAD8A7jSlKBSlKBSlKBSlKBSlKBSlKBSlKBWDWaw1BWbft3bvOIlE+lpDClxym8neVc5iSXoW7rDOMZGM1K3nFo0jeTUHCLqKoVLHrgAZxqJGBkgZFUrhnZjiEBtbeNtMNtKCZxPtPBzeaY3t+WW5hHdzqx18DXlbdiJ4uGxQLBAZjcPJOMQlmj507oytIrIZArRY1A4AbG9BZr7tpDFOINMskhjjlIjCMEWRwiFjrAzk5wCdhnxGZ2K6XUV1LqAyV1AkD0kdcev7q5XF8mtwIUBih5i2lhDq1ITzLe95sve9HJCjPjgDwr7eJ9hbmY3SLHb6ppLqRL5pDzdEwGi20qNQAA5ZySAq7DPQOkpeoVLB0KjOWBBAx1yRsMVgX8fXmJjOM6hjOM6c5648Kplh2XlCXzCCG2FzbiGO2jcMutY5U5rlVCqW1qu31UBNUy/7HS2scQeGEpJccDURBhoeWKKSO4DgA41OcFsHOc70Ha4pgwBUggjII3BHpBHWt6rnYbhElvA6yhULzTyrCpDLAkshZIVIAGFHoGMk1Y6BSlKBSlKBSlKBSlKBSlKBSlKBSlKBSlKBSlKBSlKBSlKBSlKBSlKBSlKBSlKBSlKDXQKaBW1KDGkVjQK2pQa6BWdNZpQYC1mlKBSlKBSlKBSlKBSlKBSlKBSlKBSlKBSlKBSlKD4eI8ZigaNZGAaV1jjXqWZiAAAPDfc9BkZ615WvaCKSUxKW1d8AlWCuYmCyhGIwxUnBx/oazxmx5oQAgaZYJMnPSKVHI28SB+dQPCIVF4IjKpEDXTooRwzNcNzHVnYaCUEnRCT31yFxuFs51bB6rvamwiDwTcqMyrPABJoUyaQx7itjV4nbPpr6hx/2F17s/wAa4quU0zhLKq7TROFUpnVTVUP5+9hc+7+NZ8/ewufd/GuNejdxxNvdL6qaqiPP3sLn3fxp5+9hc+7+NNejc4m3v89JfVTVUR5+9hc+7+NPP3sLn3fxpr0bnE29/npL6qaqiPP3sLn3fxp5+9hc+7+NNejc4m3ul9VNVRHn72Fz7v408/ewufd/GmvRunE290vqpqqI8/ewufd/Gnn72Fz7v4016N14m3ul9VNVRHn72Fz7v408/ewufd/GmvRucTb3S+qmqojz97C5938aefvYXPu/jTXo3OJt7/PSX1U1VEefvYXPu/jTz97C5938aa9G5xNvf56S+qmqojz97C5938aefvYXPu/jTXo3OJt7pfVTVUR5+9hc+7+NPP3sLn3fxpr0bnE290vqpqqI8/ewufd/Gnn72Fz7v4016N04m3ul9VNVRHn72Fz7v408/ewufd/GmvRucTb3S+qmqojz97C5938aefvYXPu/jTXo3Xibe/z0l9VNVRHn72Fz7v408/ewufd/GmvRucTb3+ektqrINRCcbJP9Rc7kdY9vx3qVU13RXFfRpRcpr/tlvSlK7aMMarcvbSIXYtAspfXoLADQp0qy5JbPeyQMDqrdAM1ZH6VzqbiDjjax/wBFAY5I/o2sgQqY3J1c/m964UDGNJHUEmg6InSqlZcNHnJn50Pc5jiBZdT5mWJWd4iPm9gDkEhtSkBcnVbUO1VCw4FMvEWlZWEWq4cHMej55IRlAPneYSjag3dx9Gg+ztHYrzLeXMmoXFuuOZJowWP/ACtXLzv1059dWNRVc7R2a8y3k1SZFxbrpEknLwWIyYw2gnfrj0VY0G1BtSlKBSlKBSlKBSlKBSlKBSlKBSlKBSlKBSlKBSlKBSlKBSlKBSlKBSlKBSlKBilKUClKUGsnSqTY28vnKdl55jM66ikluIVPk0QxNGfnS2w3HXK+HW6XEgVGZjgAEknwA3J/KucWtzHNxYSxJbuTKBzFiQ5i8nB53lOrVzQSF0ddPh40HSlqvcP4OnnCacxxqVRUQqEDPrAeaVtO5JbQmW6crbqc2BOlU7hfDpl4jK7xDSzzETadxGyQrGok1d7dWGjT3dOdupCQ7TWPzlvJrl/tFuOXq+bPeIyVx139PgKsSiq12jtm5lu/Nl0i4txyu5yydR7xOjXn/wDWNhtVkj6UG1KUoFKUoFKUoFK11CtILpHGUZWAJXKkEZUlWXI8QQQR6RUxHrSsA1mqFKUoFKUoFKUoFKUoFKUoFKUoFKVqzgbnag2pXha3scqB43R0boyMGU4JBwynB3BH4V7UGaUpQKUryl+/FQfNNxaJJUiaSNZJMlIyyh3C9dCE5bHqr7RX5/7S9jbi841L5JNJNokj5k7d3yV92EZZcZCBcroA3wOozXeLGFlRVdmdlVQ0hABcgAFyFwAScnA232re9ai3FPPrCROL6aUpWKtX6Vzuy4csfFyqwwxqHDoI4+HjucoBnbL+UqdZYZVcdPDJPRHO1c7kMXncKWOrykNysRczWLMYnH/N8m093HTUD3sZFB0SPpVU4ZeSecJUZ2kBaTADSgQIqxBA8bKF7x1EOCc52yMmrXH0qqWfEZ24qyuJki5MwjQgcs8uS3HPyCcsxdwM9FA6ZOQ+ntLZtzLd+a+nyi3HKxHoJ1HvE6Neen1sbdKsSdKrHa+5eMwyO8Qt0ngZhobWMN9LWHxjJG2g/fvW3/EKx+0J/hf1/wDb6j+RqYw7iiqrnELPWkkoXc9N9/QB4mq7/wAQ7H7Qv+GT9NUr5WO1C3Vny7O6XdsSRBXVpkOBpDkAAA7lfrDx2w3dERVVFOK6Vzxl1dJQQCNwdwR0I8CPSKyz4rkfyU9slt7QwXswTltiJWVy3LYZxqGcqGyAMDGB1yALzH2+smIUXEeTtvqA6eJYAD8f9RUuU5Kppx/iTRueMp83SggZGWzgZGTgEnHpwBW6yZr83dsuPT3fEhPDM4jSUJbPtHyQNOXCAllXJyXYd4bY20DvFt2ptQoD3doWAAYiWMAsB3iAXJAznYk/ea0u24txTOaJxSLVzvTPp5dtLaWSynWCcW8mgkTHYIF3bLD6AKgjWN1Bz4Vy/wCQqOaK4kSVpY45IhLHA6kLN3gnOQnGNIAXYbhh6Fq3dvuPwzxJaxXEX9JkVJJVlj0wwqQ0zu24BIAUA4yW2+ic6dsbi2aGOa0uLVZ7I64ESaJQ6gLzLfY/QaMaQuwyFB2rW1coi3kn736YdPcpNm5jjll0JG2rV7oL1wNwMkgDJIUdfSSBUJw7tpaSxI/lEC6hnS7qjLn6rK5BBHrFcm+WLj7Xsyw20muCHGvDKqNK7aVZSWHMCjbIGFy2+NxjZt6leWZwdTaueMu7pJmts1Qfk47ZI1hF5XdRmZcq/NZY32PdB1H5zule+PpffnNoPau0+1W3vo/1VnV/RM0zPQ0bnjKWzTNRH7VWn2q299H+qn7V2n2q199H+quc0Lo3PGUvmmaiP2rtPtVr76P9VP2rtPtVt76P9VM0Jo3PGUvmmaiP2rtPtVt76P8AVT9qrT7Vbe+j/VTNBo3PGUvmmaiP2rtPtVr76P8AVT9q7T7Va++j/VTNC6NzxlL5pmoj9qrT7Vbe+j/VT9q7T7Va++j/AFUzQaNzxlLk1QvllRzw1+XOIhkBlOfn1bI5AKgkEnfHQ6cHbJqyntXafarb30f6qprcbt73iWuaaJbaxOIg8iBZ7hs6pgrHvIgwFP8A1bgnw1sTTnzzPKOfb5zSbNzxlEfIdw+4gkuYp2ki0hG8kdCrd8kC4GroO4VwOuRnouewBq55214nAOVe2txbG4tSToEseqeFtpYAc9SMFTg4IOBvVms+2VpIiuLmABgDhpFRhnwZWIKn1H0Gur9yK51Inr+6RZuRyyyns0zUR+1dp9qtvfR/qp+1dp9qtffR/qrDNG66NzxlLO+BVa7a9omt4cW413MrCCCMEE811LBiDthVy+GwMAZIyK2412niaCQW15ZLMVIjZ5Y2UP4ZAb+OOuDjB458lkco4ibq4nhQKX5jzuheVpOoiLnOrOCZBgY23BxXos00TE11VRy7b/gk2rnjPp2zsz2fW0t1iVstkvI/jJK51SOTjfLE+HTA8KmhURH2ptCQPKrYk4AAmjOSdgB3vTUuprHNmnFzNM08pjBtSlKI87iQKpJ6AEnYnYbnYbmqAnFJ34qoEzCHUumMJIA6SQ6yHJhxsQMDXsZGORjTV8v1YxOIzhyrBD6GwdJ/PFUXg3ALpJbZjbtEyMpnlN9JPzV5bhw0TbNlyG9WMigv6dKqsd8TxMIkxcFZuZHryIygj0oYcDQOrCTcsWIO2KtUfSq7b3cpvzGHV0Cs0ihABCuEEAaTqZHOs6emkZwNiwePa8XHzXK5GOdFo16883vcvVp20atOcb4zXIOyPE7+14m8148sUZlEd7JKrNECVyisV7qn6IRhsoZfqnB7L2k5oktxpj5XlFv39bczVqOwTRpI6b6vTtU1PZK6lHCsjAhlZQVYHwKnIIre1eiiJiaccfnJJx7Mq6soZSCCAQwOQQdwwOemN6pnA0PEL43h1eTW+uK1U9Hk3Se5G+cAhoxkfVyMEYrmPyiWF5aXYtoOeLaQuLSJCzIROoSaJAOpJZhoPQNtjVmu69mbQxWsKGNYisUamJWLiMhQCgY/Swc77/fXddumzRmpnHN0/CP5M0zL5e0/ZmO7hKsg5igtDLkq0UmxV1de8veVc4yCBuDXHvk/7LXl1ey+VrI8KSE3ImeRRJMgwg0gjmMM537ukgeKg9/xWqx1nbv1UUTTEdf0/JZxxxxRVx2ct3RkaCIqwIPcUHB67gAg+sYx6vCr9jIEikk4fcxwtNb4MTsiFp7ZieXJvuWX6LbYGB66v5Fcb+X1LkGCRFxAoZWlUnUruwOh8HZDojI23Zfuq2KYrnTq799p3/w6m5VHPFZ+y1hHdXt1dcuM26EW1uNChG5ZzPKFBKtmTuhsZwvh3hVtfgsH9xD7tP4emq58lUM68OhF0gjfvso31sjkuHlySQ7Mzk/eDscirnis72GfCOkdPp8xIrr3fnm/7HXR42YCkarK7TYV3EJty+XOQdSA4K4GCGOFwMGu4WvZu3jRUWCHSoCjKKTgbDJYZPTxJJzUk8Wa9AK6u3puRETHQiuvdRO3fYfmxGWzjjW6j3jIwgcZy8ZXBR8gkDWOrHcA1Sfko4bfm0lMcFnKhkZUa6L6ldRpcqAjakzgYyN1O/o7g6Z/n1VhI8DFWm9lpy5YkmuufvPzhwmS7sOKM16ncEiC7d4g8IjlfCyLhdKg4JUqBuMY6rXfbfhdsyhhDAVIBDCNCCDuCCBgj1jqMV90sAIIYAg5yCM5HoIOx8fzrgvbuyvOGXsUdmZFtnmWa2hRi6mZAoaPQAG8R3Nwyt1JzjXCn7TOGEUzHqf9pnrju7kOCW/9xD7tP4U8yW/9xD7tP4V8vZjjq3VrFMChLoGYISyq2O8mSAdmyMEZ2Por243xuO2gkmkZUCKxyx2JA7owNzk4GBvvtXj0+eXDmupVh1Yn4XbKpYw24AySSiYAGck7eGD+VcB7UcVupOI860RZI0aTycwQEwPHEBzBpK4k2YByc7nAOMVIdkPL7/iEkd4LkwuUe7iJaJAoXVDGVI2U5XCDBZdycb13e0sljVVQKirsqqAqqPQFUYH4V7cKfs084iqZ9f8AU1K57o3hCWdzCk0Udu6OAQwjXr4ggjIIOQQdxjeont5dQWlm7xR24ncFIF5KOXkPgqAd4gb+jpnaqJ8sfCprNmms1khhuQVunjkIR3LDAdNgmRnvj6RdgcdGtPyYdmJinlt/re7kGlGlOWjhCqFwMdxm7xI64Izgls86FqmIu44xt3+pq19MVH+Sa5kjvJYb4Ksb8za4jwTcKQGWN3XAbAbUufqjAyK7Z5mgx/UwZ/8AGnX8q8+OdnIbuFoZ0V423xuCCOjKRupHpH3bjauIcZtuLJxVLRZLpsB4oSJNJe1Ld52l0ldWgKGcqSpRepArqaKPtM5owpnvt9DUrjukvldv+Z8zYKjRQ/2poIxlHL6I43kRdtwe6PHrtiugfJ72eZeHwreW8AmAORy01BcnTzNv6zHX1nffNTvA+Aw2sQit41jQb4Gckn6zE7liAOvgAOgAEmq4rGu5TNEUU08onr3kiuvd8J4LB/cQe7T+Ffn7hT3VhxNmuo1WISqLomPmQLHO5w6Eg4X6WgjfuYOd1r9IEV4T24KkEAg7EHcEegjpj1Us3YtxMTTjErNdc93xwcLtmUMIrcggEEIhBBAOQQNx459devmW3/uIPdp/CuI/KVZ3vDpo1tXuEs9Ykt1VsrHMNTNGBjIUbkI2QQTjODjsXZXjPlNnBMzRs7ousp9EOBiQAHcYbIwenSpc+zxRRFcTjE+/qRdqnuhu3zRW9oRDBDz53S3ixHHkPMdIbBG+Bk4wdwPTkTPCezEEUMcfKjfloia2RCz6FC6mONycbn1moOF/LOLnA+b4ehU51b3FwuMjvY7sakZwf6xvSDV0VKlymKaYpw59Z+vT9P3IuV7vlXg0A3EMOeueWn8K+2gpWWGCTMz1KUpVR4X4+affHdbfVpxt11fVx6fDrXNPk94zKsvk6C2mhLnmXCTsUVgmnRCskac1iVySuQckk5rqLoCCCAQdiDuCD1BqOtuzVrG4eO2t0dejLFGrDbGzBcjbagkV6VWuG24HELnMMCEJBIroDzH5xnR2lbbc8ldgDgKNz0FmqrWPE2N8wKR4dpIAwBEn9FHMUsS2CpMsuAAMZ6nOwevaSaXmW66I+V5Rb5fmHWG1HYR6MEdN9fj02qxIdqrHay+ZDCBBM4E9u2tTCFY6j82Ncqtq/DG/WvuHHJfsV3/itP8Ac0Es1upIJGSDkeo7jI/Akfia3VAKr9p2oeWNJI7S7ZJFV1bNqMq6hlODcA9COtIe07l2jFndlkCFhm12D6tG5uN86T+W/WpgLFSq7N2ndXVGtLsM+rSubXfSAWORc42B/wA62ve07xRvJJZ3apGrOzZtThUBZjgXGTsDsBmqJ815yQKwwwBB8DuPy/npUOOOS/Y7z79Vp/ufurS27UPJqCWd22hijb2owwAJXe43xkdNqgntFbVXW7UOJFjNnd62V3Vc2u6oYw5z5TjYyJ/i26Gs33ad4o2kks7tUQFmbNqcAddhc5/+0FhpUIOOS/Yrs9frWnp/9mvC17UPKivHaXbK24ObUZwcdDcA9R/lVFipVdi7TuZGjFneF1VHK5tdlkLqhybjByY39e2/UUu+07x6ddpdrrZUXe1OWY4UbXPj0/fQWE15SWynqM4zgncjIIyPRsSPxNRXnyX7Dd/4rT/c14WPah5Y0kjs7tkdVdWzajKsoZThrnIyCOu/pqCm/KZwuXh6SXvDtcTS9y6CHKaWDYn0aThw2PnAQQTnfLGvL5MbCXiKpd8SV5uToW1aQ9w6c65hGPpvkLmRs5IGN1zV1btGZGeI2V0WVV1ofJCNMoYLnNxgg6W29W/WsDtEY2jiFlcqWBEaDyUDEajIGLjCgDG23hXp4icmXvv3w2+fkmHNPrbKCSAATuT6T6T6T669VXFV++7TvFG8klndoiKzs2bU4VFLMcLc5OwPSvZeOS/Yrs9frWn+5rzYKlpIFYYIBB6gjIPj0P8AO1bquKr0HaZ5Nem0vDoYowzajDDBYf2jfYitm7UOJFjNnd62V3Vc2u6xmMO2fKMbGRB1+tt0NUWGvLkDOcb+n78ZH3bD8h6Kgr7tQ8UbSSWd2qICWObU4A6nC3Oa+jz5N9hu/wDFaf7mgmFTFbVXrHtQ8qB47O7ZW6HNqM4JHRrnPUUXtQ5kaMWd3rRUdlza7LIZAhz5RjcxOOv1d+ooLDWGFV247TPHp12l4NTKg3tTlmOFH9p8d6+huOS/YrsdPrWnp/8AZoJcxD8unqPprm3yh8Cms0mveGGSOR8+UomChQo2q4WM9JVOk6l9JP8A1E2yx7TvLGkkdndujqrq2bUZVwGU4a5yNiOtYj7Tu0jxizu9aBGZc2uwfVo38pxvpbp6K0t3JtzjHpJjFWPkOuJns5GmQ4eZ5EnY5acvgSM2d2IZcaz1G31d+k1WvP8AyBHGLG5jDNy41XyQDUEeTSoW4wO6jH0bV7vx2Xf+h3Y9eq0/3PozS5XnrmrDDEjknqVX7TtM8saSJZ3ZR1VlbNqMq4DKcG4yNiNiM19vB+L88yAxyRtGwVlk0Z7yLIuOW7qRpYeP4VmqTpSlApSlAr4IeCxrM0wUcxs5OW8QAxCk6QxCrlgATpGScV99KDzmA2z6c/l4014rZhUFw+2KXtzqaRlaO2ZdZ7q5a6BSPAAAwq56nfJJzQTSQ42GMVkLg59P+npr0qL7SFPJ25mvQSoOnX4sMa+X3gmfpY+rmg+8rnfb8RuK2kXII9X3/wCVRPY8P5HFzNQbDZB1dNbadOrvaNONOrfTpzvmpd+lB55reJABtVV4jPIvEEwXZCsIEStOuNTy82Y6RynCjTkOScJ4Erm1x9KDXl4OfRn/AD6/z91YJ1bbfjuK3kGxqC7JWzhZZGaYh5GEaSPI+iOImJccw5y2kuT46x6BQTyjFeKKBsP3Y/y+6veqh25B+aJ7yfOgx5nUFinzb6oEY6lw2lTgMXOCGUUFqi3JP3fzn8f5zSQbjp/Po9dfF2dEgtYOfnm8mHmZ68zlrzM48dWfzr73XNA1eG9I48fuqlLYyCBPnLktHxBep70qG+QZkwoJTSWOFwuANsKMXcUHmyd7OPR/r41hcEg+O/h+ePVUT2nt2PIZWlGm4tyUT6Lgyop5gAyVAJOMgeJzgYjeFnTxFxHzCrLJzNXM2cMrK7FhoK6WKpoIwNXX6oWuUZHwz+YrCOP5/CtmXNVDiUEsb8Q0SzAvBA0btrYREm5DcpY1yAoCk6QW3yck5oLYo9Hic9KaMHP4fu/hUR2WuS8IyG2dwGZ5X1qrYEimbv6T6/RtkYNSl/b642UM6attaEBlzsSpIODjxxt4UGZWB2P3b/u39de3hVL4VayP5uGq4TTbRyynmSgMY44gsUiZ0lmdyzZGoiPHQmrmvT8KDzjwPy9GPGjLk5xv09e2ev5/51Xu1tlIXt2jkmTvTqdALKpazuysjIoy5DhNIJxkjAya+LsHrLznTph0WwUB5nUyhZROQ06q5Yjk526jfJzQXBo84+/NGcGtidvwrnVtEZLO6eCS5Rfm9EWqQyty9QMkxcag0pOplXHdRQ3V1oOhwjb7vRsPwrBUZJ+7/Kt08fvqudtpkWAF1ZyXCogLqrOyuq89oxkRLkuT/wBgxk4BCwuA37/9NvzrOiqbwJMXkQR5pcQMs0jCUamVIRGxDdwIwyw076mb/uq6E0GgIAA/D8vRWIxv4b/z1/npVEvZC1xeGCSaNkimVpH5zGSRzEQ0aKP6uIDSpUZJZsdCWsvZS5Lw5IYYZwGZ5H1gE4dTN39J9B9G2RQTdKUoFKUoFKUoFYxWaUClKUClKUGMVkClKBSlKBTFKUGAtZpSgYrza4UZyyjG53Gw9J9FbmuUduOydzPeXDwxsY544oXO2GjROccH/wAkKpn21B1bIPo/+1kEVzOW74pHGsUMU2UJAOmIIIhZxhUDYJ1iYSY2PewDkYFfbBe8TzaFkkOp2EyaY8lOcoR5H0DDCHcgJGCQSCDhCF/zQVznhcHEYlkGq5YRx3jKpEGZpmuZuUA7p05RRh4ZOMYGmrT2MluTA3lerWJZArMqozR5BjYhQBnB9A6dKCdxWSKUoMYrNKUGMVnFKUCsEVmlApilKBSlKBTFKUClKUClKUClKUClKUClKUClKUClKUClKUClKUClKUGDXjp6evH7qUoBXb7qzj+fzpSg0brj1D95Fe6ClKDalKUClKUClKUClKUClKUClKUClKUClKU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136196" name="AutoShape 4" descr="data:image/jpeg;base64,/9j/4AAQSkZJRgABAQAAAQABAAD/2wCEAAkGBhQSERUUEhQSFRUVFxQWFxQXFxcXFxUXFBYVFRQUFBcXHCYeGBklGRgWIS8hIycpLSwsFR4yNTAqNSctLCkBCQoKDgwOGg8PGDYkHyQwKTUsLyk1MC8sNjAsLCw0LCwrKSw1KTUsNSksLC8sKjQ1LCwsNC4sKik1Myw1LS0pKf/AABEIAKMBNQMBIgACEQEDEQH/xAAcAAEAAgMBAQEAAAAAAAAAAAAABQYBAgcDBAj/xABFEAACAQMCAwMHCQQIBwEAAAABAgMABBESIQUTMQYiQRQVUWFjk+EHIzJCVHGBkdIWsdHwJDM0U5KhwdQXQ1Jic3Txgv/EABgBAQEBAQEAAAAAAAAAAAAAAAABAwIE/8QALxEBAAECBAYBAQcFAAAAAAAAAAECAxESE1EUITFBUpHwgQRCYXGhsdEiMsHh8f/aAAwDAQACEQMRAD8A7jSlKBSlKBSlKBSlKBSlKBSlKBSlKBWDWaw1BWbft3bvOIlE+lpDClxym8neVc5iSXoW7rDOMZGM1K3nFo0jeTUHCLqKoVLHrgAZxqJGBkgZFUrhnZjiEBtbeNtMNtKCZxPtPBzeaY3t+WW5hHdzqx18DXlbdiJ4uGxQLBAZjcPJOMQlmj507oytIrIZArRY1A4AbG9BZr7tpDFOINMskhjjlIjCMEWRwiFjrAzk5wCdhnxGZ2K6XUV1LqAyV1AkD0kdcev7q5XF8mtwIUBih5i2lhDq1ITzLe95sve9HJCjPjgDwr7eJ9hbmY3SLHb6ppLqRL5pDzdEwGi20qNQAA5ZySAq7DPQOkpeoVLB0KjOWBBAx1yRsMVgX8fXmJjOM6hjOM6c5648Kplh2XlCXzCCG2FzbiGO2jcMutY5U5rlVCqW1qu31UBNUy/7HS2scQeGEpJccDURBhoeWKKSO4DgA41OcFsHOc70Ha4pgwBUggjII3BHpBHWt6rnYbhElvA6yhULzTyrCpDLAkshZIVIAGFHoGMk1Y6BSlKBSlKBSlKBSlKBSlKBSlKBSlKBSlKBSlKBSlKBSlKBSlKBSlKBSlKBSlKBSlKDXQKaBW1KDGkVjQK2pQa6BWdNZpQYC1mlKBSlKBSlKBSlKBSlKBSlKBSlKBSlKBSlKBSlKD4eI8ZigaNZGAaV1jjXqWZiAAAPDfc9BkZ615WvaCKSUxKW1d8AlWCuYmCyhGIwxUnBx/oazxmx5oQAgaZYJMnPSKVHI28SB+dQPCIVF4IjKpEDXTooRwzNcNzHVnYaCUEnRCT31yFxuFs51bB6rvamwiDwTcqMyrPABJoUyaQx7itjV4nbPpr6hx/2F17s/wAa4quU0zhLKq7TROFUpnVTVUP5+9hc+7+NZ8/ewufd/GuNejdxxNvdL6qaqiPP3sLn3fxp5+9hc+7+NNejc4m3v89JfVTVUR5+9hc+7+NPP3sLn3fxpr0bnE29/npL6qaqiPP3sLn3fxp5+9hc+7+NNejc4m3ul9VNVRHn72Fz7v408/ewufd/GmvRunE290vqpqqI8/ewufd/Gnn72Fz7v4016N14m3ul9VNVRHn72Fz7v408/ewufd/GmvRucTb3S+qmqojz97C5938aefvYXPu/jTXo3OJt7/PSX1U1VEefvYXPu/jTz97C5938aa9G5xNvf56S+qmqojz97C5938aefvYXPu/jTXo3OJt7pfVTVUR5+9hc+7+NPP3sLn3fxpr0bnE290vqpqqI8/ewufd/Gnn72Fz7v4016N04m3ul9VNVRHn72Fz7v408/ewufd/GmvRucTb3S+qmqojz97C5938aefvYXPu/jTXo3Xibe/z0l9VNVRHn72Fz7v408/ewufd/GmvRucTb3+ektqrINRCcbJP9Rc7kdY9vx3qVU13RXFfRpRcpr/tlvSlK7aMMarcvbSIXYtAspfXoLADQp0qy5JbPeyQMDqrdAM1ZH6VzqbiDjjax/wBFAY5I/o2sgQqY3J1c/m964UDGNJHUEmg6InSqlZcNHnJn50Pc5jiBZdT5mWJWd4iPm9gDkEhtSkBcnVbUO1VCw4FMvEWlZWEWq4cHMej55IRlAPneYSjag3dx9Gg+ztHYrzLeXMmoXFuuOZJowWP/ACtXLzv1059dWNRVc7R2a8y3k1SZFxbrpEknLwWIyYw2gnfrj0VY0G1BtSlKBSlKBSlKBSlKBSlKBSlKBSlKBSlKBSlKBSlKBSlKBSlKBSlKBSlKBSlKBilKUClKUGsnSqTY28vnKdl55jM66ikluIVPk0QxNGfnS2w3HXK+HW6XEgVGZjgAEknwA3J/KucWtzHNxYSxJbuTKBzFiQ5i8nB53lOrVzQSF0ddPh40HSlqvcP4OnnCacxxqVRUQqEDPrAeaVtO5JbQmW6crbqc2BOlU7hfDpl4jK7xDSzzETadxGyQrGok1d7dWGjT3dOdupCQ7TWPzlvJrl/tFuOXq+bPeIyVx139PgKsSiq12jtm5lu/Nl0i4txyu5yydR7xOjXn/wDWNhtVkj6UG1KUoFKUoFKUoFK11CtILpHGUZWAJXKkEZUlWXI8QQQR6RUxHrSsA1mqFKUoFKUoFKUoFKUoFKUoFKUoFKVqzgbnag2pXha3scqB43R0boyMGU4JBwynB3BH4V7UGaUpQKUryl+/FQfNNxaJJUiaSNZJMlIyyh3C9dCE5bHqr7RX5/7S9jbi841L5JNJNokj5k7d3yV92EZZcZCBcroA3wOozXeLGFlRVdmdlVQ0hABcgAFyFwAScnA232re9ai3FPPrCROL6aUpWKtX6Vzuy4csfFyqwwxqHDoI4+HjucoBnbL+UqdZYZVcdPDJPRHO1c7kMXncKWOrykNysRczWLMYnH/N8m093HTUD3sZFB0SPpVU4ZeSecJUZ2kBaTADSgQIqxBA8bKF7x1EOCc52yMmrXH0qqWfEZ24qyuJki5MwjQgcs8uS3HPyCcsxdwM9FA6ZOQ+ntLZtzLd+a+nyi3HKxHoJ1HvE6Neen1sbdKsSdKrHa+5eMwyO8Qt0ngZhobWMN9LWHxjJG2g/fvW3/EKx+0J/hf1/wDb6j+RqYw7iiqrnELPWkkoXc9N9/QB4mq7/wAQ7H7Qv+GT9NUr5WO1C3Vny7O6XdsSRBXVpkOBpDkAAA7lfrDx2w3dERVVFOK6Vzxl1dJQQCNwdwR0I8CPSKyz4rkfyU9slt7QwXswTltiJWVy3LYZxqGcqGyAMDGB1yALzH2+smIUXEeTtvqA6eJYAD8f9RUuU5Kppx/iTRueMp83SggZGWzgZGTgEnHpwBW6yZr83dsuPT3fEhPDM4jSUJbPtHyQNOXCAllXJyXYd4bY20DvFt2ptQoD3doWAAYiWMAsB3iAXJAznYk/ea0u24txTOaJxSLVzvTPp5dtLaWSynWCcW8mgkTHYIF3bLD6AKgjWN1Bz4Vy/wCQqOaK4kSVpY45IhLHA6kLN3gnOQnGNIAXYbhh6Fq3dvuPwzxJaxXEX9JkVJJVlj0wwqQ0zu24BIAUA4yW2+ic6dsbi2aGOa0uLVZ7I64ESaJQ6gLzLfY/QaMaQuwyFB2rW1coi3kn736YdPcpNm5jjll0JG2rV7oL1wNwMkgDJIUdfSSBUJw7tpaSxI/lEC6hnS7qjLn6rK5BBHrFcm+WLj7Xsyw20muCHGvDKqNK7aVZSWHMCjbIGFy2+NxjZt6leWZwdTaueMu7pJmts1Qfk47ZI1hF5XdRmZcq/NZY32PdB1H5zule+PpffnNoPau0+1W3vo/1VnV/RM0zPQ0bnjKWzTNRH7VWn2q299H+qn7V2n2q199H+quc0Lo3PGUvmmaiP2rtPtVr76P9VP2rtPtVt76P9VM0Jo3PGUvmmaiP2rtPtVt76P8AVT9qrT7Vbe+j/VTNBo3PGUvmmaiP2rtPtVr76P8AVT9q7T7Va++j/VTNC6NzxlL5pmoj9qrT7Vbe+j/VT9q7T7Va++j/AFUzQaNzxlLk1QvllRzw1+XOIhkBlOfn1bI5AKgkEnfHQ6cHbJqyntXafarb30f6qprcbt73iWuaaJbaxOIg8iBZ7hs6pgrHvIgwFP8A1bgnw1sTTnzzPKOfb5zSbNzxlEfIdw+4gkuYp2ki0hG8kdCrd8kC4GroO4VwOuRnouewBq55214nAOVe2txbG4tSToEseqeFtpYAc9SMFTg4IOBvVms+2VpIiuLmABgDhpFRhnwZWIKn1H0Gur9yK51Inr+6RZuRyyyns0zUR+1dp9qtvfR/qp+1dp9qtffR/qrDNG66NzxlLO+BVa7a9omt4cW413MrCCCMEE811LBiDthVy+GwMAZIyK2412niaCQW15ZLMVIjZ5Y2UP4ZAb+OOuDjB458lkco4ibq4nhQKX5jzuheVpOoiLnOrOCZBgY23BxXos00TE11VRy7b/gk2rnjPp2zsz2fW0t1iVstkvI/jJK51SOTjfLE+HTA8KmhURH2ptCQPKrYk4AAmjOSdgB3vTUuprHNmnFzNM08pjBtSlKI87iQKpJ6AEnYnYbnYbmqAnFJ34qoEzCHUumMJIA6SQ6yHJhxsQMDXsZGORjTV8v1YxOIzhyrBD6GwdJ/PFUXg3ALpJbZjbtEyMpnlN9JPzV5bhw0TbNlyG9WMigv6dKqsd8TxMIkxcFZuZHryIygj0oYcDQOrCTcsWIO2KtUfSq7b3cpvzGHV0Cs0ihABCuEEAaTqZHOs6emkZwNiwePa8XHzXK5GOdFo16883vcvVp20atOcb4zXIOyPE7+14m8148sUZlEd7JKrNECVyisV7qn6IRhsoZfqnB7L2k5oktxpj5XlFv39bczVqOwTRpI6b6vTtU1PZK6lHCsjAhlZQVYHwKnIIre1eiiJiaccfnJJx7Mq6soZSCCAQwOQQdwwOemN6pnA0PEL43h1eTW+uK1U9Hk3Se5G+cAhoxkfVyMEYrmPyiWF5aXYtoOeLaQuLSJCzIROoSaJAOpJZhoPQNtjVmu69mbQxWsKGNYisUamJWLiMhQCgY/Swc77/fXddumzRmpnHN0/CP5M0zL5e0/ZmO7hKsg5igtDLkq0UmxV1de8veVc4yCBuDXHvk/7LXl1ey+VrI8KSE3ImeRRJMgwg0gjmMM537ukgeKg9/xWqx1nbv1UUTTEdf0/JZxxxxRVx2ct3RkaCIqwIPcUHB67gAg+sYx6vCr9jIEikk4fcxwtNb4MTsiFp7ZieXJvuWX6LbYGB66v5Fcb+X1LkGCRFxAoZWlUnUruwOh8HZDojI23Zfuq2KYrnTq799p3/w6m5VHPFZ+y1hHdXt1dcuM26EW1uNChG5ZzPKFBKtmTuhsZwvh3hVtfgsH9xD7tP4emq58lUM68OhF0gjfvso31sjkuHlySQ7Mzk/eDscirnis72GfCOkdPp8xIrr3fnm/7HXR42YCkarK7TYV3EJty+XOQdSA4K4GCGOFwMGu4WvZu3jRUWCHSoCjKKTgbDJYZPTxJJzUk8Wa9AK6u3puRETHQiuvdRO3fYfmxGWzjjW6j3jIwgcZy8ZXBR8gkDWOrHcA1Sfko4bfm0lMcFnKhkZUa6L6ldRpcqAjakzgYyN1O/o7g6Z/n1VhI8DFWm9lpy5YkmuufvPzhwmS7sOKM16ncEiC7d4g8IjlfCyLhdKg4JUqBuMY6rXfbfhdsyhhDAVIBDCNCCDuCCBgj1jqMV90sAIIYAg5yCM5HoIOx8fzrgvbuyvOGXsUdmZFtnmWa2hRi6mZAoaPQAG8R3Nwyt1JzjXCn7TOGEUzHqf9pnrju7kOCW/9xD7tP4U8yW/9xD7tP4V8vZjjq3VrFMChLoGYISyq2O8mSAdmyMEZ2Por243xuO2gkmkZUCKxyx2JA7owNzk4GBvvtXj0+eXDmupVh1Yn4XbKpYw24AySSiYAGck7eGD+VcB7UcVupOI860RZI0aTycwQEwPHEBzBpK4k2YByc7nAOMVIdkPL7/iEkd4LkwuUe7iJaJAoXVDGVI2U5XCDBZdycb13e0sljVVQKirsqqAqqPQFUYH4V7cKfs084iqZ9f8AU1K57o3hCWdzCk0Udu6OAQwjXr4ggjIIOQQdxjeont5dQWlm7xR24ncFIF5KOXkPgqAd4gb+jpnaqJ8sfCprNmms1khhuQVunjkIR3LDAdNgmRnvj6RdgcdGtPyYdmJinlt/re7kGlGlOWjhCqFwMdxm7xI64Izgls86FqmIu44xt3+pq19MVH+Sa5kjvJYb4Ksb8za4jwTcKQGWN3XAbAbUufqjAyK7Z5mgx/UwZ/8AGnX8q8+OdnIbuFoZ0V423xuCCOjKRupHpH3bjauIcZtuLJxVLRZLpsB4oSJNJe1Ld52l0ldWgKGcqSpRepArqaKPtM5owpnvt9DUrjukvldv+Z8zYKjRQ/2poIxlHL6I43kRdtwe6PHrtiugfJ72eZeHwreW8AmAORy01BcnTzNv6zHX1nffNTvA+Aw2sQit41jQb4Gckn6zE7liAOvgAOgAEmq4rGu5TNEUU08onr3kiuvd8J4LB/cQe7T+Ffn7hT3VhxNmuo1WISqLomPmQLHO5w6Eg4X6WgjfuYOd1r9IEV4T24KkEAg7EHcEegjpj1Us3YtxMTTjErNdc93xwcLtmUMIrcggEEIhBBAOQQNx459devmW3/uIPdp/CuI/KVZ3vDpo1tXuEs9Ykt1VsrHMNTNGBjIUbkI2QQTjODjsXZXjPlNnBMzRs7ousp9EOBiQAHcYbIwenSpc+zxRRFcTjE+/qRdqnuhu3zRW9oRDBDz53S3ixHHkPMdIbBG+Bk4wdwPTkTPCezEEUMcfKjfloia2RCz6FC6mONycbn1moOF/LOLnA+b4ehU51b3FwuMjvY7sakZwf6xvSDV0VKlymKaYpw59Z+vT9P3IuV7vlXg0A3EMOeueWn8K+2gpWWGCTMz1KUpVR4X4+affHdbfVpxt11fVx6fDrXNPk94zKsvk6C2mhLnmXCTsUVgmnRCskac1iVySuQckk5rqLoCCCAQdiDuCD1BqOtuzVrG4eO2t0dejLFGrDbGzBcjbagkV6VWuG24HELnMMCEJBIroDzH5xnR2lbbc8ldgDgKNz0FmqrWPE2N8wKR4dpIAwBEn9FHMUsS2CpMsuAAMZ6nOwevaSaXmW66I+V5Rb5fmHWG1HYR6MEdN9fj02qxIdqrHay+ZDCBBM4E9u2tTCFY6j82Ncqtq/DG/WvuHHJfsV3/itP8Ac0Es1upIJGSDkeo7jI/Akfia3VAKr9p2oeWNJI7S7ZJFV1bNqMq6hlODcA9COtIe07l2jFndlkCFhm12D6tG5uN86T+W/WpgLFSq7N2ndXVGtLsM+rSubXfSAWORc42B/wA62ve07xRvJJZ3apGrOzZtThUBZjgXGTsDsBmqJ815yQKwwwBB8DuPy/npUOOOS/Y7z79Vp/ufurS27UPJqCWd22hijb2owwAJXe43xkdNqgntFbVXW7UOJFjNnd62V3Vc2u6oYw5z5TjYyJ/i26Gs33ad4o2kks7tUQFmbNqcAddhc5/+0FhpUIOOS/Yrs9frWnp/9mvC17UPKivHaXbK24ObUZwcdDcA9R/lVFipVdi7TuZGjFneF1VHK5tdlkLqhybjByY39e2/UUu+07x6ddpdrrZUXe1OWY4UbXPj0/fQWE15SWynqM4zgncjIIyPRsSPxNRXnyX7Dd/4rT/c14WPah5Y0kjs7tkdVdWzajKsoZThrnIyCOu/pqCm/KZwuXh6SXvDtcTS9y6CHKaWDYn0aThw2PnAQQTnfLGvL5MbCXiKpd8SV5uToW1aQ9w6c65hGPpvkLmRs5IGN1zV1btGZGeI2V0WVV1ofJCNMoYLnNxgg6W29W/WsDtEY2jiFlcqWBEaDyUDEajIGLjCgDG23hXp4icmXvv3w2+fkmHNPrbKCSAATuT6T6T6T669VXFV++7TvFG8klndoiKzs2bU4VFLMcLc5OwPSvZeOS/Yrs9frWn+5rzYKlpIFYYIBB6gjIPj0P8AO1bquKr0HaZ5Nem0vDoYowzajDDBYf2jfYitm7UOJFjNnd62V3Vc2u6xmMO2fKMbGRB1+tt0NUWGvLkDOcb+n78ZH3bD8h6Kgr7tQ8UbSSWd2qICWObU4A6nC3Oa+jz5N9hu/wDFaf7mgmFTFbVXrHtQ8qB47O7ZW6HNqM4JHRrnPUUXtQ5kaMWd3rRUdlza7LIZAhz5RjcxOOv1d+ooLDWGFV247TPHp12l4NTKg3tTlmOFH9p8d6+huOS/YrsdPrWnp/8AZoJcxD8unqPprm3yh8Cms0mveGGSOR8+UomChQo2q4WM9JVOk6l9JP8A1E2yx7TvLGkkdndujqrq2bUZVwGU4a5yNiOtYj7Tu0jxizu9aBGZc2uwfVo38pxvpbp6K0t3JtzjHpJjFWPkOuJns5GmQ4eZ5EnY5acvgSM2d2IZcaz1G31d+k1WvP8AyBHGLG5jDNy41XyQDUEeTSoW4wO6jH0bV7vx2Xf+h3Y9eq0/3PozS5XnrmrDDEjknqVX7TtM8saSJZ3ZR1VlbNqMq4DKcG4yNiNiM19vB+L88yAxyRtGwVlk0Z7yLIuOW7qRpYeP4VmqTpSlApSlAr4IeCxrM0wUcxs5OW8QAxCk6QxCrlgATpGScV99KDzmA2z6c/l4014rZhUFw+2KXtzqaRlaO2ZdZ7q5a6BSPAAAwq56nfJJzQTSQ42GMVkLg59P+npr0qL7SFPJ25mvQSoOnX4sMa+X3gmfpY+rmg+8rnfb8RuK2kXII9X3/wCVRPY8P5HFzNQbDZB1dNbadOrvaNONOrfTpzvmpd+lB55reJABtVV4jPIvEEwXZCsIEStOuNTy82Y6RynCjTkOScJ4Erm1x9KDXl4OfRn/AD6/z91YJ1bbfjuK3kGxqC7JWzhZZGaYh5GEaSPI+iOImJccw5y2kuT46x6BQTyjFeKKBsP3Y/y+6veqh25B+aJ7yfOgx5nUFinzb6oEY6lw2lTgMXOCGUUFqi3JP3fzn8f5zSQbjp/Po9dfF2dEgtYOfnm8mHmZ68zlrzM48dWfzr73XNA1eG9I48fuqlLYyCBPnLktHxBep70qG+QZkwoJTSWOFwuANsKMXcUHmyd7OPR/r41hcEg+O/h+ePVUT2nt2PIZWlGm4tyUT6Lgyop5gAyVAJOMgeJzgYjeFnTxFxHzCrLJzNXM2cMrK7FhoK6WKpoIwNXX6oWuUZHwz+YrCOP5/CtmXNVDiUEsb8Q0SzAvBA0btrYREm5DcpY1yAoCk6QW3yck5oLYo9Hic9KaMHP4fu/hUR2WuS8IyG2dwGZ5X1qrYEimbv6T6/RtkYNSl/b642UM6attaEBlzsSpIODjxxt4UGZWB2P3b/u39de3hVL4VayP5uGq4TTbRyynmSgMY44gsUiZ0lmdyzZGoiPHQmrmvT8KDzjwPy9GPGjLk5xv09e2ev5/51Xu1tlIXt2jkmTvTqdALKpazuysjIoy5DhNIJxkjAya+LsHrLznTph0WwUB5nUyhZROQ06q5Yjk526jfJzQXBo84+/NGcGtidvwrnVtEZLO6eCS5Rfm9EWqQyty9QMkxcag0pOplXHdRQ3V1oOhwjb7vRsPwrBUZJ+7/Kt08fvqudtpkWAF1ZyXCogLqrOyuq89oxkRLkuT/wBgxk4BCwuA37/9NvzrOiqbwJMXkQR5pcQMs0jCUamVIRGxDdwIwyw076mb/uq6E0GgIAA/D8vRWIxv4b/z1/npVEvZC1xeGCSaNkimVpH5zGSRzEQ0aKP6uIDSpUZJZsdCWsvZS5Lw5IYYZwGZ5H1gE4dTN39J9B9G2RQTdKUoFKUoFKUoFYxWaUClKUClKUGMVkClKBSlKBTFKUGAtZpSgYrza4UZyyjG53Gw9J9FbmuUduOydzPeXDwxsY544oXO2GjROccH/wAkKpn21B1bIPo/+1kEVzOW74pHGsUMU2UJAOmIIIhZxhUDYJ1iYSY2PewDkYFfbBe8TzaFkkOp2EyaY8lOcoR5H0DDCHcgJGCQSCDhCF/zQVznhcHEYlkGq5YRx3jKpEGZpmuZuUA7p05RRh4ZOMYGmrT2MluTA3lerWJZArMqozR5BjYhQBnB9A6dKCdxWSKUoMYrNKUGMVnFKUCsEVmlApilKBSlKBTFKUClKUClKUClKUClKUClKUClKUClKUClKUClKUClKUGDXjp6evH7qUoBXb7qzj+fzpSg0brj1D95Fe6ClKDalKUClKUClKUClKUClKUClKUClKUClKU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pic>
        <p:nvPicPr>
          <p:cNvPr id="13619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696" y="3761367"/>
            <a:ext cx="5472608" cy="2398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15168" y="376936"/>
            <a:ext cx="7142980" cy="8374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es-MX" sz="4400" b="1" dirty="0">
                <a:solidFill>
                  <a:srgbClr val="C0504D">
                    <a:lumMod val="75000"/>
                  </a:srgbClr>
                </a:solidFill>
                <a:latin typeface="Gabriola" panose="04040605051002020D02" pitchFamily="82" charset="0"/>
                <a:ea typeface="Tahoma" pitchFamily="34" charset="0"/>
                <a:cs typeface="Tahoma" pitchFamily="34" charset="0"/>
              </a:rPr>
              <a:t>Cartas </a:t>
            </a:r>
            <a:r>
              <a:rPr lang="es-MX" sz="4400" b="1" i="1" dirty="0">
                <a:solidFill>
                  <a:srgbClr val="C0504D">
                    <a:lumMod val="75000"/>
                  </a:srgbClr>
                </a:solidFill>
                <a:latin typeface="Gabriola" panose="04040605051002020D02" pitchFamily="82" charset="0"/>
                <a:ea typeface="Tahoma" pitchFamily="34" charset="0"/>
                <a:cs typeface="Tahoma" pitchFamily="34" charset="0"/>
              </a:rPr>
              <a:t>p</a:t>
            </a:r>
            <a:r>
              <a:rPr lang="es-MX" sz="4400" b="1" dirty="0">
                <a:solidFill>
                  <a:srgbClr val="C0504D">
                    <a:lumMod val="75000"/>
                  </a:srgbClr>
                </a:solidFill>
                <a:latin typeface="Gabriola" panose="04040605051002020D02" pitchFamily="82" charset="0"/>
                <a:ea typeface="Tahoma" pitchFamily="34" charset="0"/>
                <a:cs typeface="Tahoma" pitchFamily="34" charset="0"/>
              </a:rPr>
              <a:t> y </a:t>
            </a:r>
            <a:r>
              <a:rPr lang="es-MX" sz="4400" b="1" i="1" dirty="0" err="1">
                <a:solidFill>
                  <a:srgbClr val="C0504D">
                    <a:lumMod val="75000"/>
                  </a:srgbClr>
                </a:solidFill>
                <a:latin typeface="Gabriola" panose="04040605051002020D02" pitchFamily="82" charset="0"/>
                <a:ea typeface="Tahoma" pitchFamily="34" charset="0"/>
                <a:cs typeface="Tahoma" pitchFamily="34" charset="0"/>
              </a:rPr>
              <a:t>np</a:t>
            </a:r>
            <a:endParaRPr lang="es-MX" sz="4400" b="1" i="1" dirty="0">
              <a:solidFill>
                <a:srgbClr val="C0504D">
                  <a:lumMod val="75000"/>
                </a:srgbClr>
              </a:solidFill>
              <a:latin typeface="Gabriola" panose="04040605051002020D02" pitchFamily="82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842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49380" y="190147"/>
            <a:ext cx="4860032" cy="857256"/>
          </a:xfrm>
        </p:spPr>
        <p:txBody>
          <a:bodyPr>
            <a:normAutofit/>
          </a:bodyPr>
          <a:lstStyle/>
          <a:p>
            <a:pPr algn="l" eaLnBrk="0" fontAlgn="base" hangingPunct="0">
              <a:spcAft>
                <a:spcPct val="0"/>
              </a:spcAft>
              <a:defRPr/>
            </a:pPr>
            <a:r>
              <a:rPr lang="es-ES_tradnl" sz="3600" b="1" dirty="0">
                <a:solidFill>
                  <a:srgbClr val="C00000"/>
                </a:solidFill>
                <a:latin typeface="Gabriola" panose="04040605051002020D02" pitchFamily="82" charset="0"/>
              </a:rPr>
              <a:t>  Límites de Control Carta</a:t>
            </a:r>
            <a:r>
              <a:rPr lang="es-ES_tradnl" sz="3600" b="1" i="1" dirty="0">
                <a:solidFill>
                  <a:srgbClr val="C00000"/>
                </a:solidFill>
                <a:latin typeface="Gabriola" panose="04040605051002020D02" pitchFamily="82" charset="0"/>
              </a:rPr>
              <a:t> p</a:t>
            </a:r>
            <a:endParaRPr lang="es-MX" sz="3600" b="1" i="1" dirty="0">
              <a:solidFill>
                <a:srgbClr val="C00000"/>
              </a:solidFill>
              <a:latin typeface="Gabriola" panose="04040605051002020D02" pitchFamily="8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8371" name="Object 3"/>
              <p:cNvSpPr txBox="1">
                <a:spLocks noGrp="1"/>
              </p:cNvSpPr>
              <p:nvPr>
                <p:ph idx="4294967295"/>
              </p:nvPr>
            </p:nvSpPr>
            <p:spPr bwMode="auto">
              <a:xfrm>
                <a:off x="571722" y="1117207"/>
                <a:ext cx="5944269" cy="787400"/>
              </a:xfrm>
              <a:prstGeom prst="rect">
                <a:avLst/>
              </a:prstGeom>
              <a:noFill/>
              <a:extLst/>
            </p:spPr>
            <p:txBody>
              <a:bodyPr>
                <a:normAutofit fontScale="70000" lnSpcReduction="20000"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𝑳𝑪</m:t>
                      </m:r>
                      <m:r>
                        <a:rPr lang="es-MX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bar>
                        <m:barPr>
                          <m:pos m:val="top"/>
                          <m:ctrlPr>
                            <a:rPr lang="es-MX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s-MX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</m:bar>
                      <m:r>
                        <a:rPr lang="es-MX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= </m:t>
                      </m:r>
                      <m:f>
                        <m:fPr>
                          <m:ctrlPr>
                            <a:rPr lang="es-MX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𝑺𝒖𝒎𝒂</m:t>
                          </m:r>
                          <m:r>
                            <a:rPr lang="es-MX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MX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𝒕𝒐𝒕𝒂𝒍</m:t>
                          </m:r>
                          <m:r>
                            <a:rPr lang="es-MX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s-MX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𝒅𝒆</m:t>
                          </m:r>
                          <m:r>
                            <a:rPr lang="es-MX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MX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𝒅𝒆𝒇𝒆𝒄𝒕𝒖𝒐𝒔𝒐𝒔</m:t>
                          </m:r>
                        </m:num>
                        <m:den>
                          <m:r>
                            <a:rPr lang="es-MX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𝑺𝒖𝒎𝒂</m:t>
                          </m:r>
                          <m:r>
                            <a:rPr lang="es-MX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MX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𝒕𝒐𝒕𝒂𝒍</m:t>
                          </m:r>
                          <m:r>
                            <a:rPr lang="es-MX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s-MX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𝒅𝒆</m:t>
                          </m:r>
                          <m:r>
                            <a:rPr lang="es-MX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MX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𝒊𝒏𝒔𝒑𝒆𝒄𝒄𝒊𝒐𝒏𝒂𝒅𝒐𝒔</m:t>
                          </m:r>
                        </m:den>
                      </m:f>
                    </m:oMath>
                  </m:oMathPara>
                </a14:m>
                <a:endParaRPr lang="es-MX" b="1" dirty="0"/>
              </a:p>
            </p:txBody>
          </p:sp>
        </mc:Choice>
        <mc:Fallback xmlns="">
          <p:sp>
            <p:nvSpPr>
              <p:cNvPr id="698371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 bwMode="auto">
              <a:xfrm>
                <a:off x="571722" y="1117207"/>
                <a:ext cx="5944269" cy="7874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x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8372" name="Object 4"/>
              <p:cNvSpPr txBox="1"/>
              <p:nvPr/>
            </p:nvSpPr>
            <p:spPr bwMode="auto">
              <a:xfrm>
                <a:off x="501381" y="3771385"/>
                <a:ext cx="3495997" cy="1137270"/>
              </a:xfrm>
              <a:prstGeom prst="rect">
                <a:avLst/>
              </a:prstGeom>
              <a:noFill/>
              <a:ex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𝑳𝑪𝑺</m:t>
                      </m:r>
                      <m:r>
                        <a:rPr lang="es-MX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bar>
                        <m:barPr>
                          <m:pos m:val="top"/>
                          <m:ctrlPr>
                            <a:rPr lang="es-MX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s-MX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</m:bar>
                      <m:r>
                        <a:rPr lang="es-MX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+ </m:t>
                      </m:r>
                      <m:r>
                        <a:rPr lang="es-MX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ad>
                        <m:radPr>
                          <m:degHide m:val="on"/>
                          <m:ctrlPr>
                            <a:rPr lang="es-MX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s-MX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bar>
                                <m:barPr>
                                  <m:pos m:val="top"/>
                                  <m:ctrlPr>
                                    <a:rPr lang="es-MX" sz="2000" b="1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es-MX" sz="2000" b="1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𝒑</m:t>
                                  </m:r>
                                </m:e>
                              </m:bar>
                              <m:r>
                                <a:rPr lang="es-MX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MX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s-MX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− </m:t>
                              </m:r>
                              <m:bar>
                                <m:barPr>
                                  <m:pos m:val="top"/>
                                  <m:ctrlPr>
                                    <a:rPr lang="es-MX" sz="2000" b="1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es-MX" sz="2000" b="1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𝒑</m:t>
                                  </m:r>
                                </m:e>
                              </m:bar>
                              <m:r>
                                <a:rPr lang="es-MX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acc>
                                <m:accPr>
                                  <m:chr m:val="̅"/>
                                  <m:ctrlPr>
                                    <a:rPr lang="es-MX" sz="2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MX" sz="2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e>
                              </m:acc>
                            </m:den>
                          </m:f>
                        </m:e>
                      </m:rad>
                    </m:oMath>
                  </m:oMathPara>
                </a14:m>
                <a:endParaRPr lang="es-MX" sz="2000" b="1" dirty="0"/>
              </a:p>
            </p:txBody>
          </p:sp>
        </mc:Choice>
        <mc:Fallback xmlns="">
          <p:sp>
            <p:nvSpPr>
              <p:cNvPr id="698372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1381" y="3771385"/>
                <a:ext cx="3495997" cy="11372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x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8373" name="Object 5"/>
              <p:cNvSpPr txBox="1"/>
              <p:nvPr/>
            </p:nvSpPr>
            <p:spPr bwMode="auto">
              <a:xfrm>
                <a:off x="539552" y="2642775"/>
                <a:ext cx="3105835" cy="1137270"/>
              </a:xfrm>
              <a:prstGeom prst="rect">
                <a:avLst/>
              </a:prstGeom>
              <a:noFill/>
              <a:ex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𝑳𝑪𝑰</m:t>
                      </m:r>
                      <m:r>
                        <a:rPr lang="es-MX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bar>
                        <m:barPr>
                          <m:pos m:val="top"/>
                          <m:ctrlPr>
                            <a:rPr lang="es-MX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s-MX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</m:bar>
                      <m:r>
                        <a:rPr lang="es-MX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− </m:t>
                      </m:r>
                      <m:r>
                        <a:rPr lang="es-MX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ad>
                        <m:radPr>
                          <m:degHide m:val="on"/>
                          <m:ctrlPr>
                            <a:rPr lang="es-MX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s-MX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bar>
                                <m:barPr>
                                  <m:pos m:val="top"/>
                                  <m:ctrlPr>
                                    <a:rPr lang="es-MX" sz="2000" b="1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es-MX" sz="2000" b="1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𝒑</m:t>
                                  </m:r>
                                </m:e>
                              </m:bar>
                              <m:r>
                                <a:rPr lang="es-MX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MX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s-MX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− </m:t>
                              </m:r>
                              <m:bar>
                                <m:barPr>
                                  <m:pos m:val="top"/>
                                  <m:ctrlPr>
                                    <a:rPr lang="es-MX" sz="2000" b="1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es-MX" sz="2000" b="1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𝒑</m:t>
                                  </m:r>
                                </m:e>
                              </m:bar>
                              <m:r>
                                <a:rPr lang="es-MX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acc>
                                <m:accPr>
                                  <m:chr m:val="̅"/>
                                  <m:ctrlPr>
                                    <a:rPr lang="es-MX" sz="2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MX" sz="2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e>
                              </m:acc>
                            </m:den>
                          </m:f>
                        </m:e>
                      </m:rad>
                    </m:oMath>
                  </m:oMathPara>
                </a14:m>
                <a:endParaRPr lang="es-MX" sz="2000" b="1" dirty="0"/>
              </a:p>
            </p:txBody>
          </p:sp>
        </mc:Choice>
        <mc:Fallback xmlns="">
          <p:sp>
            <p:nvSpPr>
              <p:cNvPr id="698373" name="Object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9552" y="2642775"/>
                <a:ext cx="3105835" cy="11372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ex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8374" name="Text Box 6"/>
              <p:cNvSpPr txBox="1">
                <a:spLocks noChangeArrowheads="1"/>
              </p:cNvSpPr>
              <p:nvPr/>
            </p:nvSpPr>
            <p:spPr bwMode="auto">
              <a:xfrm>
                <a:off x="4730800" y="2777048"/>
                <a:ext cx="3406275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s-MX" sz="2400" b="1" dirty="0">
                    <a:solidFill>
                      <a:prstClr val="black"/>
                    </a:solidFill>
                    <a:latin typeface="Gabriola" panose="04040605051002020D02" pitchFamily="82" charset="0"/>
                  </a:rPr>
                  <a:t>Con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b>
                        <m:r>
                          <a:rPr lang="es-MX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  <m:r>
                      <a:rPr lang="es-MX" sz="2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MX" sz="2400" b="1" dirty="0">
                    <a:solidFill>
                      <a:prstClr val="black"/>
                    </a:solidFill>
                    <a:latin typeface="Gabriola" panose="04040605051002020D02" pitchFamily="82" charset="0"/>
                  </a:rPr>
                  <a:t>tamaño del subgrupo</a:t>
                </a:r>
              </a:p>
            </p:txBody>
          </p:sp>
        </mc:Choice>
        <mc:Fallback xmlns="">
          <p:sp>
            <p:nvSpPr>
              <p:cNvPr id="698374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30800" y="2777048"/>
                <a:ext cx="3406275" cy="461665"/>
              </a:xfrm>
              <a:prstGeom prst="rect">
                <a:avLst/>
              </a:prstGeom>
              <a:blipFill>
                <a:blip r:embed="rId5"/>
                <a:stretch>
                  <a:fillRect t="-10667" b="-306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D1832883-936B-4575-84FC-0A34443B5354}"/>
                  </a:ext>
                </a:extLst>
              </p:cNvPr>
              <p:cNvSpPr/>
              <p:nvPr/>
            </p:nvSpPr>
            <p:spPr>
              <a:xfrm>
                <a:off x="5220072" y="2004753"/>
                <a:ext cx="1798313" cy="8604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MX" sz="2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sz="2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</m:acc>
                      <m:r>
                        <a:rPr lang="es-MX" sz="2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s-MX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s-MX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  <m:r>
                                <a:rPr lang="es-MX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s-MX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es-MX" sz="2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s-MX" sz="2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MX" sz="2400" b="1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e>
                                <m:sub>
                                  <m:r>
                                    <a:rPr lang="es-MX" sz="2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r>
                            <a:rPr lang="es-MX" sz="2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den>
                      </m:f>
                    </m:oMath>
                  </m:oMathPara>
                </a14:m>
                <a:endParaRPr lang="es-MX" sz="2400" b="1" dirty="0"/>
              </a:p>
            </p:txBody>
          </p:sp>
        </mc:Choice>
        <mc:Fallback xmlns="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D1832883-936B-4575-84FC-0A34443B53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2004753"/>
                <a:ext cx="1798313" cy="86042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ángulo 9">
                <a:extLst>
                  <a:ext uri="{FF2B5EF4-FFF2-40B4-BE49-F238E27FC236}">
                    <a16:creationId xmlns:a16="http://schemas.microsoft.com/office/drawing/2014/main" id="{D8BD4612-14D9-4882-8D4D-0DFAD45D183B}"/>
                  </a:ext>
                </a:extLst>
              </p:cNvPr>
              <p:cNvSpPr/>
              <p:nvPr/>
            </p:nvSpPr>
            <p:spPr>
              <a:xfrm>
                <a:off x="4667269" y="3267005"/>
                <a:ext cx="353334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s-MX" sz="2000" b="1" dirty="0">
                    <a:solidFill>
                      <a:prstClr val="black"/>
                    </a:solidFill>
                    <a:latin typeface="Gabriola" panose="04040605051002020D02" pitchFamily="82" charset="0"/>
                  </a:rPr>
                  <a:t>Con </a:t>
                </a:r>
                <a14:m>
                  <m:oMath xmlns:m="http://schemas.openxmlformats.org/officeDocument/2006/math">
                    <m:r>
                      <a:rPr lang="es-MX" sz="20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𝒌</m:t>
                    </m:r>
                    <m:r>
                      <a:rPr lang="es-MX" sz="20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sz="20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𝒏𝒖𝒎𝒆𝒓𝒐</m:t>
                    </m:r>
                    <m:r>
                      <a:rPr lang="es-MX" sz="20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sz="20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𝒅𝒆</m:t>
                    </m:r>
                    <m:r>
                      <a:rPr lang="es-MX" sz="20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sz="20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𝒔𝒖𝒃𝒈𝒓𝒖𝒑𝒐𝒔</m:t>
                    </m:r>
                  </m:oMath>
                </a14:m>
                <a:endParaRPr lang="es-MX" sz="2000" b="1" dirty="0">
                  <a:solidFill>
                    <a:prstClr val="black"/>
                  </a:solidFill>
                  <a:latin typeface="Gabriola" panose="04040605051002020D02" pitchFamily="82" charset="0"/>
                </a:endParaRPr>
              </a:p>
            </p:txBody>
          </p:sp>
        </mc:Choice>
        <mc:Fallback xmlns="">
          <p:sp>
            <p:nvSpPr>
              <p:cNvPr id="10" name="Rectángulo 9">
                <a:extLst>
                  <a:ext uri="{FF2B5EF4-FFF2-40B4-BE49-F238E27FC236}">
                    <a16:creationId xmlns:a16="http://schemas.microsoft.com/office/drawing/2014/main" id="{D8BD4612-14D9-4882-8D4D-0DFAD45D18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7269" y="3267005"/>
                <a:ext cx="3533340" cy="400110"/>
              </a:xfrm>
              <a:prstGeom prst="rect">
                <a:avLst/>
              </a:prstGeom>
              <a:blipFill>
                <a:blip r:embed="rId7"/>
                <a:stretch>
                  <a:fillRect l="-1554" t="-9091" r="-691" b="-25758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3543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71472" y="797881"/>
            <a:ext cx="6376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3600" b="1" dirty="0">
                <a:solidFill>
                  <a:srgbClr val="C00000"/>
                </a:solidFill>
                <a:latin typeface="Gabriola" panose="04040605051002020D02" pitchFamily="82" charset="0"/>
              </a:rPr>
              <a:t>Ejemplo:  Empacado de un producto</a:t>
            </a:r>
            <a:endParaRPr lang="es-MX" sz="3600" b="1" dirty="0">
              <a:solidFill>
                <a:srgbClr val="C00000"/>
              </a:solidFill>
              <a:latin typeface="Gabriola" panose="04040605051002020D02" pitchFamily="8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4 Rectángulo"/>
              <p:cNvSpPr/>
              <p:nvPr/>
            </p:nvSpPr>
            <p:spPr>
              <a:xfrm>
                <a:off x="571472" y="1700808"/>
                <a:ext cx="7929618" cy="44312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s-ES_tradnl" sz="3200" b="1" dirty="0">
                    <a:solidFill>
                      <a:prstClr val="black"/>
                    </a:solidFill>
                    <a:latin typeface="Gabriola" panose="04040605051002020D02" pitchFamily="82" charset="0"/>
                    <a:cs typeface="Arial" panose="020B0604020202020204" pitchFamily="34" charset="0"/>
                  </a:rPr>
                  <a:t>En un producto se tienen fallas en el empaque (problemas de falta de vacío). </a:t>
                </a:r>
                <a:r>
                  <a:rPr lang="es-ES_tradnl" sz="3200" b="1">
                    <a:solidFill>
                      <a:prstClr val="black"/>
                    </a:solidFill>
                    <a:latin typeface="Gabriola" panose="04040605051002020D02" pitchFamily="82" charset="0"/>
                    <a:cs typeface="Arial" panose="020B0604020202020204" pitchFamily="34" charset="0"/>
                  </a:rPr>
                  <a:t>Se venían </a:t>
                </a:r>
                <a:r>
                  <a:rPr lang="es-ES_tradnl" sz="3200" b="1" dirty="0">
                    <a:solidFill>
                      <a:prstClr val="black"/>
                    </a:solidFill>
                    <a:latin typeface="Gabriola" panose="04040605051002020D02" pitchFamily="82" charset="0"/>
                    <a:cs typeface="Arial" panose="020B0604020202020204" pitchFamily="34" charset="0"/>
                  </a:rPr>
                  <a:t>inspeccionando al 100%, pero no se llevaba un registro de los resultados. Se toma una muestra de n subgrupos de artículos. Se encuentra cuántos de éstos son defectuosos. Se calcula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s-MX" sz="32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s-MX" sz="32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</m:bar>
                    <m:r>
                      <a:rPr lang="es-MX" sz="3200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s-ES_tradnl" sz="3200" b="1" dirty="0">
                    <a:solidFill>
                      <a:prstClr val="black"/>
                    </a:solidFill>
                    <a:latin typeface="Gabriola" panose="04040605051002020D02" pitchFamily="82" charset="0"/>
                    <a:cs typeface="Arial" panose="020B0604020202020204" pitchFamily="34" charset="0"/>
                  </a:rPr>
                  <a:t> la proporción promedio de defectuosos.</a:t>
                </a:r>
              </a:p>
            </p:txBody>
          </p:sp>
        </mc:Choice>
        <mc:Fallback xmlns="">
          <p:sp>
            <p:nvSpPr>
              <p:cNvPr id="5" name="4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472" y="1700808"/>
                <a:ext cx="7929618" cy="4431278"/>
              </a:xfrm>
              <a:prstGeom prst="rect">
                <a:avLst/>
              </a:prstGeom>
              <a:blipFill>
                <a:blip r:embed="rId3"/>
                <a:stretch>
                  <a:fillRect l="-1998" r="-1922" b="-3576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2297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41011"/>
              </p:ext>
            </p:extLst>
          </p:nvPr>
        </p:nvGraphicFramePr>
        <p:xfrm>
          <a:off x="971600" y="214291"/>
          <a:ext cx="7243739" cy="6311046"/>
        </p:xfrm>
        <a:graphic>
          <a:graphicData uri="http://schemas.openxmlformats.org/drawingml/2006/table">
            <a:tbl>
              <a:tblPr/>
              <a:tblGrid>
                <a:gridCol w="930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06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9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28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382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052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TAMAÑO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DEFECTOS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PROPORCIÓN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TAMAÑO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DEFECTOS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PROPORCIÓN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52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595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594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52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593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606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52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607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601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052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596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598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52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602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599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52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599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590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52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588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52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590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597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052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599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604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052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601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605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52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598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597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052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603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052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597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596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052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594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597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052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595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607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052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597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596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052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599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598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0052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596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0052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607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608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0052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601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592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5226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49380" y="190147"/>
            <a:ext cx="4860032" cy="857256"/>
          </a:xfrm>
        </p:spPr>
        <p:txBody>
          <a:bodyPr>
            <a:normAutofit/>
          </a:bodyPr>
          <a:lstStyle/>
          <a:p>
            <a:pPr algn="l" eaLnBrk="0" fontAlgn="base" hangingPunct="0">
              <a:spcAft>
                <a:spcPct val="0"/>
              </a:spcAft>
              <a:defRPr/>
            </a:pPr>
            <a:r>
              <a:rPr lang="es-ES_tradnl" sz="3600" b="1" dirty="0">
                <a:solidFill>
                  <a:srgbClr val="C00000"/>
                </a:solidFill>
                <a:latin typeface="Gabriola" panose="04040605051002020D02" pitchFamily="82" charset="0"/>
              </a:rPr>
              <a:t>  Límites de Control Carta</a:t>
            </a:r>
            <a:r>
              <a:rPr lang="es-ES_tradnl" sz="3600" b="1" i="1" dirty="0">
                <a:solidFill>
                  <a:srgbClr val="C00000"/>
                </a:solidFill>
                <a:latin typeface="Gabriola" panose="04040605051002020D02" pitchFamily="82" charset="0"/>
              </a:rPr>
              <a:t> p</a:t>
            </a:r>
            <a:endParaRPr lang="es-MX" sz="3600" b="1" i="1" dirty="0">
              <a:solidFill>
                <a:srgbClr val="C00000"/>
              </a:solidFill>
              <a:latin typeface="Gabriola" panose="04040605051002020D02" pitchFamily="8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8371" name="Object 3"/>
              <p:cNvSpPr txBox="1">
                <a:spLocks noGrp="1"/>
              </p:cNvSpPr>
              <p:nvPr>
                <p:ph idx="4294967295"/>
              </p:nvPr>
            </p:nvSpPr>
            <p:spPr bwMode="auto">
              <a:xfrm>
                <a:off x="571722" y="1117207"/>
                <a:ext cx="5944269" cy="787400"/>
              </a:xfrm>
              <a:prstGeom prst="rect">
                <a:avLst/>
              </a:prstGeom>
              <a:noFill/>
              <a:extLst/>
            </p:spPr>
            <p:txBody>
              <a:bodyPr>
                <a:normAutofit fontScale="70000" lnSpcReduction="20000"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𝑳𝑪</m:t>
                      </m:r>
                      <m:r>
                        <a:rPr lang="es-MX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bar>
                        <m:barPr>
                          <m:pos m:val="top"/>
                          <m:ctrlPr>
                            <a:rPr lang="es-MX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s-MX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</m:bar>
                      <m:r>
                        <a:rPr lang="es-MX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= </m:t>
                      </m:r>
                      <m:f>
                        <m:fPr>
                          <m:ctrlPr>
                            <a:rPr lang="es-MX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𝑺𝒖𝒎𝒂</m:t>
                          </m:r>
                          <m:r>
                            <a:rPr lang="es-MX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MX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𝒕𝒐𝒕𝒂𝒍</m:t>
                          </m:r>
                          <m:r>
                            <a:rPr lang="es-MX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s-MX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𝒅𝒆</m:t>
                          </m:r>
                          <m:r>
                            <a:rPr lang="es-MX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MX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𝒅𝒆𝒇𝒆𝒄𝒕𝒖𝒐𝒔𝒐𝒔</m:t>
                          </m:r>
                        </m:num>
                        <m:den>
                          <m:r>
                            <a:rPr lang="es-MX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𝑺𝒖𝒎𝒂</m:t>
                          </m:r>
                          <m:r>
                            <a:rPr lang="es-MX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MX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𝒕𝒐𝒕𝒂𝒍</m:t>
                          </m:r>
                          <m:r>
                            <a:rPr lang="es-MX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s-MX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𝒅𝒆</m:t>
                          </m:r>
                          <m:r>
                            <a:rPr lang="es-MX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MX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𝒊𝒏𝒔𝒑𝒆𝒄𝒄𝒊𝒐𝒏𝒂𝒅𝒐𝒔</m:t>
                          </m:r>
                        </m:den>
                      </m:f>
                    </m:oMath>
                  </m:oMathPara>
                </a14:m>
                <a:endParaRPr lang="es-MX" b="1" dirty="0"/>
              </a:p>
            </p:txBody>
          </p:sp>
        </mc:Choice>
        <mc:Fallback xmlns="">
          <p:sp>
            <p:nvSpPr>
              <p:cNvPr id="698371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 bwMode="auto">
              <a:xfrm>
                <a:off x="571722" y="1117207"/>
                <a:ext cx="5944269" cy="7874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x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8372" name="Object 4"/>
              <p:cNvSpPr txBox="1"/>
              <p:nvPr/>
            </p:nvSpPr>
            <p:spPr bwMode="auto">
              <a:xfrm>
                <a:off x="47859" y="5720730"/>
                <a:ext cx="3495997" cy="1137270"/>
              </a:xfrm>
              <a:prstGeom prst="rect">
                <a:avLst/>
              </a:prstGeom>
              <a:noFill/>
              <a:ex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𝑳𝑪𝑺</m:t>
                      </m:r>
                      <m:r>
                        <a:rPr lang="es-MX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bar>
                        <m:barPr>
                          <m:pos m:val="top"/>
                          <m:ctrlPr>
                            <a:rPr lang="es-MX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s-MX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</m:bar>
                      <m:r>
                        <a:rPr lang="es-MX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+ </m:t>
                      </m:r>
                      <m:r>
                        <a:rPr lang="es-MX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ad>
                        <m:radPr>
                          <m:degHide m:val="on"/>
                          <m:ctrlPr>
                            <a:rPr lang="es-MX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s-MX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bar>
                                <m:barPr>
                                  <m:pos m:val="top"/>
                                  <m:ctrlPr>
                                    <a:rPr lang="es-MX" b="1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es-MX" b="1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𝒑</m:t>
                                  </m:r>
                                </m:e>
                              </m:bar>
                              <m:r>
                                <a:rPr lang="es-MX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MX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s-MX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− </m:t>
                              </m:r>
                              <m:bar>
                                <m:barPr>
                                  <m:pos m:val="top"/>
                                  <m:ctrlPr>
                                    <a:rPr lang="es-MX" b="1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es-MX" b="1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𝒑</m:t>
                                  </m:r>
                                </m:e>
                              </m:bar>
                              <m:r>
                                <a:rPr lang="es-MX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acc>
                                <m:accPr>
                                  <m:chr m:val="̅"/>
                                  <m:ctrlPr>
                                    <a:rPr lang="es-MX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MX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e>
                              </m:acc>
                            </m:den>
                          </m:f>
                        </m:e>
                      </m:rad>
                    </m:oMath>
                  </m:oMathPara>
                </a14:m>
                <a:endParaRPr lang="es-MX" b="1" dirty="0"/>
              </a:p>
            </p:txBody>
          </p:sp>
        </mc:Choice>
        <mc:Fallback xmlns="">
          <p:sp>
            <p:nvSpPr>
              <p:cNvPr id="698372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859" y="5720730"/>
                <a:ext cx="3495997" cy="11372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x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8373" name="Object 5"/>
              <p:cNvSpPr txBox="1"/>
              <p:nvPr/>
            </p:nvSpPr>
            <p:spPr bwMode="auto">
              <a:xfrm>
                <a:off x="0" y="3973831"/>
                <a:ext cx="3105835" cy="1137270"/>
              </a:xfrm>
              <a:prstGeom prst="rect">
                <a:avLst/>
              </a:prstGeom>
              <a:noFill/>
              <a:ex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𝑳𝑪𝑰</m:t>
                      </m:r>
                      <m:r>
                        <a:rPr lang="es-MX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bar>
                        <m:barPr>
                          <m:pos m:val="top"/>
                          <m:ctrlPr>
                            <a:rPr lang="es-MX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s-MX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</m:bar>
                      <m:r>
                        <a:rPr lang="es-MX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− </m:t>
                      </m:r>
                      <m:r>
                        <a:rPr lang="es-MX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ad>
                        <m:radPr>
                          <m:degHide m:val="on"/>
                          <m:ctrlPr>
                            <a:rPr lang="es-MX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s-MX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bar>
                                <m:barPr>
                                  <m:pos m:val="top"/>
                                  <m:ctrlPr>
                                    <a:rPr lang="es-MX" b="1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es-MX" b="1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𝒑</m:t>
                                  </m:r>
                                </m:e>
                              </m:bar>
                              <m:r>
                                <a:rPr lang="es-MX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MX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s-MX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− </m:t>
                              </m:r>
                              <m:bar>
                                <m:barPr>
                                  <m:pos m:val="top"/>
                                  <m:ctrlPr>
                                    <a:rPr lang="es-MX" b="1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es-MX" b="1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𝒑</m:t>
                                  </m:r>
                                </m:e>
                              </m:bar>
                              <m:r>
                                <a:rPr lang="es-MX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acc>
                                <m:accPr>
                                  <m:chr m:val="̅"/>
                                  <m:ctrlPr>
                                    <a:rPr lang="es-MX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MX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e>
                              </m:acc>
                            </m:den>
                          </m:f>
                        </m:e>
                      </m:rad>
                    </m:oMath>
                  </m:oMathPara>
                </a14:m>
                <a:endParaRPr lang="es-MX" b="1" dirty="0"/>
              </a:p>
            </p:txBody>
          </p:sp>
        </mc:Choice>
        <mc:Fallback xmlns="">
          <p:sp>
            <p:nvSpPr>
              <p:cNvPr id="698373" name="Object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3973831"/>
                <a:ext cx="3105835" cy="11372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ex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8374" name="Text Box 6"/>
              <p:cNvSpPr txBox="1">
                <a:spLocks noChangeArrowheads="1"/>
              </p:cNvSpPr>
              <p:nvPr/>
            </p:nvSpPr>
            <p:spPr bwMode="auto">
              <a:xfrm>
                <a:off x="5311966" y="1891719"/>
                <a:ext cx="3406275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s-MX" sz="2400" b="1" dirty="0">
                    <a:solidFill>
                      <a:prstClr val="black"/>
                    </a:solidFill>
                    <a:latin typeface="Gabriola" panose="04040605051002020D02" pitchFamily="82" charset="0"/>
                  </a:rPr>
                  <a:t>Con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b>
                        <m:r>
                          <a:rPr lang="es-MX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  <m:r>
                      <a:rPr lang="es-MX" sz="2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MX" sz="2400" b="1" dirty="0">
                    <a:solidFill>
                      <a:prstClr val="black"/>
                    </a:solidFill>
                    <a:latin typeface="Gabriola" panose="04040605051002020D02" pitchFamily="82" charset="0"/>
                  </a:rPr>
                  <a:t>tamaño del subgrupo</a:t>
                </a:r>
              </a:p>
            </p:txBody>
          </p:sp>
        </mc:Choice>
        <mc:Fallback xmlns="">
          <p:sp>
            <p:nvSpPr>
              <p:cNvPr id="698374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11966" y="1891719"/>
                <a:ext cx="3406275" cy="461665"/>
              </a:xfrm>
              <a:prstGeom prst="rect">
                <a:avLst/>
              </a:prstGeom>
              <a:blipFill>
                <a:blip r:embed="rId5"/>
                <a:stretch>
                  <a:fillRect t="-10526" b="-2894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D1832883-936B-4575-84FC-0A34443B5354}"/>
                  </a:ext>
                </a:extLst>
              </p:cNvPr>
              <p:cNvSpPr/>
              <p:nvPr/>
            </p:nvSpPr>
            <p:spPr>
              <a:xfrm>
                <a:off x="395536" y="2913859"/>
                <a:ext cx="7556364" cy="8604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MX" sz="2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sz="2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</m:acc>
                      <m:r>
                        <a:rPr lang="es-MX" sz="2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s-MX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s-MX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  <m:r>
                                <a:rPr lang="es-MX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s-MX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es-MX" sz="2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s-MX" sz="2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MX" sz="2400" b="1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e>
                                <m:sub>
                                  <m:r>
                                    <a:rPr lang="es-MX" sz="2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r>
                            <a:rPr lang="es-MX" sz="2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den>
                      </m:f>
                      <m:r>
                        <a:rPr lang="es-MX" sz="2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sz="2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2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𝟓𝟗𝟓</m:t>
                          </m:r>
                          <m:r>
                            <a:rPr lang="es-MX" sz="2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MX" sz="2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𝟓𝟗𝟑</m:t>
                          </m:r>
                          <m:r>
                            <a:rPr lang="es-MX" sz="2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MX" sz="2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𝟔𝟎𝟕</m:t>
                          </m:r>
                          <m:r>
                            <a:rPr lang="es-MX" sz="2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+…+</m:t>
                          </m:r>
                          <m:r>
                            <a:rPr lang="es-MX" sz="2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𝟓𝟗𝟐</m:t>
                          </m:r>
                        </m:num>
                        <m:den>
                          <m:r>
                            <a:rPr lang="es-MX" sz="2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𝟒𝟎</m:t>
                          </m:r>
                        </m:den>
                      </m:f>
                      <m:r>
                        <a:rPr lang="es-MX" sz="2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sz="2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𝟓𝟗𝟖</m:t>
                      </m:r>
                      <m:r>
                        <a:rPr lang="es-MX" sz="2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sz="2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𝟓𝟓</m:t>
                      </m:r>
                    </m:oMath>
                  </m:oMathPara>
                </a14:m>
                <a:endParaRPr lang="es-MX" sz="2400" b="1" dirty="0"/>
              </a:p>
            </p:txBody>
          </p:sp>
        </mc:Choice>
        <mc:Fallback xmlns="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D1832883-936B-4575-84FC-0A34443B53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913859"/>
                <a:ext cx="7556364" cy="86042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ángulo 9">
                <a:extLst>
                  <a:ext uri="{FF2B5EF4-FFF2-40B4-BE49-F238E27FC236}">
                    <a16:creationId xmlns:a16="http://schemas.microsoft.com/office/drawing/2014/main" id="{D8BD4612-14D9-4882-8D4D-0DFAD45D183B}"/>
                  </a:ext>
                </a:extLst>
              </p:cNvPr>
              <p:cNvSpPr/>
              <p:nvPr/>
            </p:nvSpPr>
            <p:spPr>
              <a:xfrm>
                <a:off x="5076056" y="2303961"/>
                <a:ext cx="353334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s-MX" sz="2000" b="1" dirty="0">
                    <a:solidFill>
                      <a:prstClr val="black"/>
                    </a:solidFill>
                    <a:latin typeface="Gabriola" panose="04040605051002020D02" pitchFamily="82" charset="0"/>
                  </a:rPr>
                  <a:t>Con </a:t>
                </a:r>
                <a14:m>
                  <m:oMath xmlns:m="http://schemas.openxmlformats.org/officeDocument/2006/math">
                    <m:r>
                      <a:rPr lang="es-MX" sz="20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𝒌</m:t>
                    </m:r>
                    <m:r>
                      <a:rPr lang="es-MX" sz="20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sz="20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𝒏𝒖𝒎𝒆𝒓𝒐</m:t>
                    </m:r>
                    <m:r>
                      <a:rPr lang="es-MX" sz="20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sz="20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𝒅𝒆</m:t>
                    </m:r>
                    <m:r>
                      <a:rPr lang="es-MX" sz="20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sz="20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𝒔𝒖𝒃𝒈𝒓𝒖𝒑𝒐𝒔</m:t>
                    </m:r>
                  </m:oMath>
                </a14:m>
                <a:endParaRPr lang="es-MX" sz="2000" b="1" dirty="0">
                  <a:solidFill>
                    <a:prstClr val="black"/>
                  </a:solidFill>
                  <a:latin typeface="Gabriola" panose="04040605051002020D02" pitchFamily="82" charset="0"/>
                </a:endParaRPr>
              </a:p>
            </p:txBody>
          </p:sp>
        </mc:Choice>
        <mc:Fallback xmlns="">
          <p:sp>
            <p:nvSpPr>
              <p:cNvPr id="10" name="Rectángulo 9">
                <a:extLst>
                  <a:ext uri="{FF2B5EF4-FFF2-40B4-BE49-F238E27FC236}">
                    <a16:creationId xmlns:a16="http://schemas.microsoft.com/office/drawing/2014/main" id="{D8BD4612-14D9-4882-8D4D-0DFAD45D18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2303961"/>
                <a:ext cx="3533340" cy="400110"/>
              </a:xfrm>
              <a:prstGeom prst="rect">
                <a:avLst/>
              </a:prstGeom>
              <a:blipFill>
                <a:blip r:embed="rId7"/>
                <a:stretch>
                  <a:fillRect l="-1554" t="-9091" r="-691" b="-25758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ángulo 1">
                <a:extLst>
                  <a:ext uri="{FF2B5EF4-FFF2-40B4-BE49-F238E27FC236}">
                    <a16:creationId xmlns:a16="http://schemas.microsoft.com/office/drawing/2014/main" id="{93B18ACA-938C-470C-88A8-566D41080D7B}"/>
                  </a:ext>
                </a:extLst>
              </p:cNvPr>
              <p:cNvSpPr/>
              <p:nvPr/>
            </p:nvSpPr>
            <p:spPr>
              <a:xfrm>
                <a:off x="395536" y="2122552"/>
                <a:ext cx="6713876" cy="7913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24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𝑳𝑪</m:t>
                      </m:r>
                      <m:r>
                        <a:rPr lang="es-MX" sz="24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bar>
                        <m:barPr>
                          <m:pos m:val="top"/>
                          <m:ctrlP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</m:ba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= </m:t>
                      </m:r>
                      <m:f>
                        <m:fPr>
                          <m:ctrlP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𝟐𝟓𝟕</m:t>
                          </m:r>
                        </m:num>
                        <m:den>
                          <m:r>
                            <a:rPr lang="es-MX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𝟐𝟑𝟗𝟒𝟐</m:t>
                          </m:r>
                        </m:den>
                      </m:f>
                      <m:r>
                        <a:rPr lang="es-MX" sz="24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sz="24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s-MX" sz="24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sz="24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𝟎𝟏𝟎𝟕</m:t>
                      </m:r>
                    </m:oMath>
                  </m:oMathPara>
                </a14:m>
                <a:endParaRPr lang="es-MX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" name="Rectángulo 1">
                <a:extLst>
                  <a:ext uri="{FF2B5EF4-FFF2-40B4-BE49-F238E27FC236}">
                    <a16:creationId xmlns:a16="http://schemas.microsoft.com/office/drawing/2014/main" id="{93B18ACA-938C-470C-88A8-566D41080D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122552"/>
                <a:ext cx="6713876" cy="79130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ject 5">
                <a:extLst>
                  <a:ext uri="{FF2B5EF4-FFF2-40B4-BE49-F238E27FC236}">
                    <a16:creationId xmlns:a16="http://schemas.microsoft.com/office/drawing/2014/main" id="{68EFD532-9E46-4802-A67A-0919B01330AD}"/>
                  </a:ext>
                </a:extLst>
              </p:cNvPr>
              <p:cNvSpPr txBox="1"/>
              <p:nvPr/>
            </p:nvSpPr>
            <p:spPr bwMode="auto">
              <a:xfrm>
                <a:off x="3105835" y="3967748"/>
                <a:ext cx="5108025" cy="860428"/>
              </a:xfrm>
              <a:prstGeom prst="rect">
                <a:avLst/>
              </a:prstGeom>
              <a:noFill/>
              <a:extLst/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s-MX" sz="2000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𝑳𝑪𝑰</m:t>
                    </m:r>
                    <m:r>
                      <a:rPr lang="es-MX" sz="2000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sz="2000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s-MX" sz="2000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s-MX" sz="2000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𝟎𝟏𝟎𝟕</m:t>
                    </m:r>
                    <m:r>
                      <a:rPr lang="es-MX" sz="20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− </m:t>
                    </m:r>
                    <m:r>
                      <a:rPr lang="es-MX" sz="20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ad>
                      <m:radPr>
                        <m:degHide m:val="on"/>
                        <m:ctrlPr>
                          <a:rPr lang="es-MX" sz="20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s-MX" sz="20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MX" sz="20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  <m:r>
                              <a:rPr lang="es-MX" sz="20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s-MX" sz="20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𝟎𝟏𝟎𝟕</m:t>
                            </m:r>
                            <m:r>
                              <a:rPr lang="es-MX" sz="20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MX" sz="20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s-MX" sz="20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 −</m:t>
                            </m:r>
                            <m:r>
                              <a:rPr lang="es-MX" sz="20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  <m:r>
                              <a:rPr lang="es-MX" sz="20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s-MX" sz="20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𝟎𝟏𝟎𝟕</m:t>
                            </m:r>
                            <m:r>
                              <a:rPr lang="es-MX" sz="20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s-MX" sz="24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𝟓𝟗𝟖</m:t>
                            </m:r>
                            <m:r>
                              <a:rPr lang="es-MX" sz="24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s-MX" sz="24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𝟓𝟓</m:t>
                            </m:r>
                          </m:den>
                        </m:f>
                      </m:e>
                    </m:rad>
                  </m:oMath>
                </a14:m>
                <a:r>
                  <a:rPr lang="es-MX" sz="2000" b="1" dirty="0"/>
                  <a:t>=</a:t>
                </a:r>
                <a:r>
                  <a:rPr lang="es-MX" sz="2000" b="1" dirty="0">
                    <a:solidFill>
                      <a:srgbClr val="FF0000"/>
                    </a:solidFill>
                  </a:rPr>
                  <a:t> 0</a:t>
                </a:r>
              </a:p>
            </p:txBody>
          </p:sp>
        </mc:Choice>
        <mc:Fallback xmlns="">
          <p:sp>
            <p:nvSpPr>
              <p:cNvPr id="11" name="Object 5">
                <a:extLst>
                  <a:ext uri="{FF2B5EF4-FFF2-40B4-BE49-F238E27FC236}">
                    <a16:creationId xmlns:a16="http://schemas.microsoft.com/office/drawing/2014/main" id="{68EFD532-9E46-4802-A67A-0919B01330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05835" y="3967748"/>
                <a:ext cx="5108025" cy="86042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ex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8FC445E7-D6B4-49C2-BD25-845E901FF1C8}"/>
                  </a:ext>
                </a:extLst>
              </p:cNvPr>
              <p:cNvSpPr/>
              <p:nvPr/>
            </p:nvSpPr>
            <p:spPr>
              <a:xfrm>
                <a:off x="3240854" y="5740793"/>
                <a:ext cx="5413854" cy="9106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𝑳𝑪𝑺</m:t>
                      </m:r>
                      <m:r>
                        <a:rPr lang="es-MX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s-MX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𝟎𝟏𝟎𝟕</m:t>
                      </m:r>
                      <m:r>
                        <a:rPr lang="es-MX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s-MX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ad>
                        <m:radPr>
                          <m:degHide m:val="on"/>
                          <m:ctrlPr>
                            <a:rPr lang="es-MX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s-MX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MX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s-MX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s-MX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𝟎𝟏𝟎𝟕</m:t>
                              </m:r>
                              <m:r>
                                <a:rPr lang="es-MX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MX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s-MX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−</m:t>
                              </m:r>
                              <m:r>
                                <a:rPr lang="es-MX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s-MX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s-MX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𝟎𝟏𝟎𝟕</m:t>
                              </m:r>
                            </m:num>
                            <m:den>
                              <m:r>
                                <a:rPr lang="es-MX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𝟓𝟗𝟖</m:t>
                              </m:r>
                              <m:r>
                                <a:rPr lang="es-MX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s-MX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𝟓𝟓</m:t>
                              </m:r>
                            </m:den>
                          </m:f>
                        </m:e>
                      </m:rad>
                      <m:r>
                        <a:rPr lang="es-MX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s-MX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𝟎𝟐𝟑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8FC445E7-D6B4-49C2-BD25-845E901FF1C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0854" y="5740793"/>
                <a:ext cx="5413854" cy="9106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uadroTexto 3">
            <a:extLst>
              <a:ext uri="{FF2B5EF4-FFF2-40B4-BE49-F238E27FC236}">
                <a16:creationId xmlns:a16="http://schemas.microsoft.com/office/drawing/2014/main" id="{1571EF61-7F26-41D7-A700-BC224653A3EE}"/>
              </a:ext>
            </a:extLst>
          </p:cNvPr>
          <p:cNvSpPr txBox="1"/>
          <p:nvPr/>
        </p:nvSpPr>
        <p:spPr>
          <a:xfrm>
            <a:off x="2818446" y="4835221"/>
            <a:ext cx="43022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solidFill>
                  <a:srgbClr val="FF0000"/>
                </a:solidFill>
              </a:rPr>
              <a:t>NOTA: Si  el valor del limite inferior es negativo, su valor </a:t>
            </a:r>
            <a:r>
              <a:rPr lang="es-MX" sz="2000" b="1">
                <a:solidFill>
                  <a:srgbClr val="FF0000"/>
                </a:solidFill>
              </a:rPr>
              <a:t>será cero.</a:t>
            </a:r>
            <a:endParaRPr lang="es-MX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14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75025" y="214481"/>
            <a:ext cx="4860032" cy="857256"/>
          </a:xfrm>
        </p:spPr>
        <p:txBody>
          <a:bodyPr>
            <a:normAutofit/>
          </a:bodyPr>
          <a:lstStyle/>
          <a:p>
            <a:pPr algn="l" eaLnBrk="0" fontAlgn="base" hangingPunct="0">
              <a:spcAft>
                <a:spcPct val="0"/>
              </a:spcAft>
              <a:defRPr/>
            </a:pPr>
            <a:r>
              <a:rPr lang="es-ES_tradnl" sz="3600" b="1" dirty="0">
                <a:solidFill>
                  <a:srgbClr val="C00000"/>
                </a:solidFill>
                <a:latin typeface="Gabriola" panose="04040605051002020D02" pitchFamily="82" charset="0"/>
              </a:rPr>
              <a:t>Carta de  Control Carta</a:t>
            </a:r>
            <a:r>
              <a:rPr lang="es-ES_tradnl" sz="3600" b="1" i="1" dirty="0">
                <a:solidFill>
                  <a:srgbClr val="C00000"/>
                </a:solidFill>
                <a:latin typeface="Gabriola" panose="04040605051002020D02" pitchFamily="82" charset="0"/>
              </a:rPr>
              <a:t> p</a:t>
            </a:r>
            <a:endParaRPr lang="es-MX" sz="3600" b="1" i="1" dirty="0">
              <a:solidFill>
                <a:srgbClr val="C00000"/>
              </a:solidFill>
              <a:latin typeface="Gabriola" panose="04040605051002020D02" pitchFamily="82" charset="0"/>
            </a:endParaRPr>
          </a:p>
        </p:txBody>
      </p:sp>
      <p:pic>
        <p:nvPicPr>
          <p:cNvPr id="7222" name="Picture 5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572" y="1021273"/>
            <a:ext cx="7704856" cy="3457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48DF83AD-9CD6-4E68-B76D-4DBE39CEE510}"/>
              </a:ext>
            </a:extLst>
          </p:cNvPr>
          <p:cNvSpPr/>
          <p:nvPr/>
        </p:nvSpPr>
        <p:spPr>
          <a:xfrm>
            <a:off x="2355593" y="1902380"/>
            <a:ext cx="5517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"/>
            <a:r>
              <a:rPr lang="es-MX" b="1" dirty="0">
                <a:solidFill>
                  <a:srgbClr val="FF0000"/>
                </a:solidFill>
                <a:latin typeface="Gabriola" panose="04040605051002020D02" pitchFamily="82" charset="0"/>
              </a:rPr>
              <a:t>0.025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F4A14AEF-FFFF-4964-ADCD-62318FD4478B}"/>
              </a:ext>
            </a:extLst>
          </p:cNvPr>
          <p:cNvSpPr/>
          <p:nvPr/>
        </p:nvSpPr>
        <p:spPr>
          <a:xfrm>
            <a:off x="2375025" y="3128968"/>
            <a:ext cx="5774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s-MX" b="1" dirty="0">
                <a:solidFill>
                  <a:srgbClr val="FF0000"/>
                </a:solidFill>
                <a:latin typeface="Gabriola" panose="04040605051002020D02" pitchFamily="82" charset="0"/>
              </a:rPr>
              <a:t>0.008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274E2698-CB9D-4391-9FAA-D44E3C2B6AEB}"/>
              </a:ext>
            </a:extLst>
          </p:cNvPr>
          <p:cNvSpPr/>
          <p:nvPr/>
        </p:nvSpPr>
        <p:spPr>
          <a:xfrm>
            <a:off x="6372200" y="3244334"/>
            <a:ext cx="5774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"/>
            <a:r>
              <a:rPr lang="es-MX" b="1" dirty="0">
                <a:solidFill>
                  <a:srgbClr val="FF0000"/>
                </a:solidFill>
                <a:latin typeface="Gabriola" panose="04040605051002020D02" pitchFamily="82" charset="0"/>
              </a:rPr>
              <a:t>0.008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6B83F55-4C00-44B3-9846-ADF343A4A9C0}"/>
              </a:ext>
            </a:extLst>
          </p:cNvPr>
          <p:cNvSpPr/>
          <p:nvPr/>
        </p:nvSpPr>
        <p:spPr>
          <a:xfrm>
            <a:off x="258161" y="4263123"/>
            <a:ext cx="86276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s-ES_tradnl" sz="2400" b="1" dirty="0">
                <a:solidFill>
                  <a:prstClr val="black"/>
                </a:solidFill>
                <a:latin typeface="Gabriola" panose="04040605051002020D02" pitchFamily="82" charset="0"/>
                <a:cs typeface="Arial" panose="020B0604020202020204" pitchFamily="34" charset="0"/>
              </a:rPr>
              <a:t>Los puntos 1, 5 y 39 se salen de los límites. Por lo que ahí se hizo presente una causa especial que no siempre está en el proceso.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1B98ABAC-B5BB-49AA-B4A8-DD67C57D165F}"/>
              </a:ext>
            </a:extLst>
          </p:cNvPr>
          <p:cNvSpPr/>
          <p:nvPr/>
        </p:nvSpPr>
        <p:spPr>
          <a:xfrm>
            <a:off x="2163417" y="1994713"/>
            <a:ext cx="936104" cy="1846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4E5B0832-F822-494D-8ADC-68EACD53D626}"/>
              </a:ext>
            </a:extLst>
          </p:cNvPr>
          <p:cNvSpPr/>
          <p:nvPr/>
        </p:nvSpPr>
        <p:spPr>
          <a:xfrm>
            <a:off x="3239666" y="1836660"/>
            <a:ext cx="936104" cy="1846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80A96FC6-B811-41D4-8362-0F999294F210}"/>
              </a:ext>
            </a:extLst>
          </p:cNvPr>
          <p:cNvSpPr/>
          <p:nvPr/>
        </p:nvSpPr>
        <p:spPr>
          <a:xfrm>
            <a:off x="5904148" y="2065702"/>
            <a:ext cx="936104" cy="1846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8007EC19-B3E0-40A9-92D5-50435468B1F8}"/>
              </a:ext>
            </a:extLst>
          </p:cNvPr>
          <p:cNvSpPr/>
          <p:nvPr/>
        </p:nvSpPr>
        <p:spPr>
          <a:xfrm>
            <a:off x="258161" y="5098610"/>
            <a:ext cx="83693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s-ES_tradnl" sz="2800" b="1" dirty="0">
                <a:solidFill>
                  <a:prstClr val="black"/>
                </a:solidFill>
                <a:latin typeface="Gabriola" panose="04040605051002020D02" pitchFamily="82" charset="0"/>
                <a:cs typeface="Arial" panose="020B0604020202020204" pitchFamily="34" charset="0"/>
              </a:rPr>
              <a:t>El </a:t>
            </a:r>
            <a:r>
              <a:rPr lang="es-ES_tradnl" sz="2400" b="1" dirty="0">
                <a:solidFill>
                  <a:prstClr val="black"/>
                </a:solidFill>
                <a:latin typeface="Gabriola" panose="04040605051002020D02" pitchFamily="82" charset="0"/>
                <a:cs typeface="Arial" panose="020B0604020202020204" pitchFamily="34" charset="0"/>
              </a:rPr>
              <a:t>proceso</a:t>
            </a:r>
            <a:r>
              <a:rPr lang="es-ES_tradnl" sz="2800" b="1" dirty="0">
                <a:solidFill>
                  <a:prstClr val="black"/>
                </a:solidFill>
                <a:latin typeface="Gabriola" panose="04040605051002020D02" pitchFamily="82" charset="0"/>
                <a:cs typeface="Arial" panose="020B0604020202020204" pitchFamily="34" charset="0"/>
              </a:rPr>
              <a:t> no esta en control estadístico</a:t>
            </a:r>
          </a:p>
        </p:txBody>
      </p:sp>
    </p:spTree>
    <p:extLst>
      <p:ext uri="{BB962C8B-B14F-4D97-AF65-F5344CB8AC3E}">
        <p14:creationId xmlns:p14="http://schemas.microsoft.com/office/powerpoint/2010/main" val="3200336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147048"/>
            <a:ext cx="6785884" cy="857256"/>
          </a:xfrm>
        </p:spPr>
        <p:txBody>
          <a:bodyPr>
            <a:normAutofit fontScale="90000"/>
          </a:bodyPr>
          <a:lstStyle/>
          <a:p>
            <a:pPr algn="l" eaLnBrk="0" fontAlgn="base" hangingPunct="0">
              <a:spcAft>
                <a:spcPct val="0"/>
              </a:spcAft>
              <a:defRPr/>
            </a:pPr>
            <a:r>
              <a:rPr lang="es-ES_tradnl" sz="3600" b="1" dirty="0">
                <a:solidFill>
                  <a:srgbClr val="C00000"/>
                </a:solidFill>
                <a:latin typeface="Gabriola" panose="04040605051002020D02" pitchFamily="82" charset="0"/>
              </a:rPr>
              <a:t> Límites de Control Carta </a:t>
            </a:r>
            <a:r>
              <a:rPr lang="es-ES_tradnl" sz="3600" b="1" i="1" dirty="0">
                <a:solidFill>
                  <a:srgbClr val="C00000"/>
                </a:solidFill>
                <a:latin typeface="Gabriola" panose="04040605051002020D02" pitchFamily="82" charset="0"/>
              </a:rPr>
              <a:t>np (numero de defectuosos)</a:t>
            </a:r>
            <a:endParaRPr lang="es-MX" sz="3600" b="1" i="1" dirty="0">
              <a:solidFill>
                <a:srgbClr val="C00000"/>
              </a:solidFill>
              <a:latin typeface="Gabriola" panose="04040605051002020D02" pitchFamily="8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8371" name="Object 3"/>
              <p:cNvSpPr txBox="1">
                <a:spLocks noGrp="1"/>
              </p:cNvSpPr>
              <p:nvPr>
                <p:ph idx="4294967295"/>
              </p:nvPr>
            </p:nvSpPr>
            <p:spPr bwMode="auto">
              <a:xfrm>
                <a:off x="489668" y="1015591"/>
                <a:ext cx="5944269" cy="787400"/>
              </a:xfrm>
              <a:prstGeom prst="rect">
                <a:avLst/>
              </a:prstGeom>
              <a:noFill/>
              <a:extLst/>
            </p:spPr>
            <p:txBody>
              <a:bodyPr>
                <a:normAutofit fontScale="70000" lnSpcReduction="20000"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s-MX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s-MX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</m:bar>
                      <m:r>
                        <a:rPr lang="es-MX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= </m:t>
                      </m:r>
                      <m:f>
                        <m:fPr>
                          <m:ctrlPr>
                            <a:rPr lang="es-MX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𝑺𝒖𝒎𝒂</m:t>
                          </m:r>
                          <m:r>
                            <a:rPr lang="es-MX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MX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𝒕𝒐𝒕𝒂𝒍</m:t>
                          </m:r>
                          <m:r>
                            <a:rPr lang="es-MX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s-MX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𝒅𝒆</m:t>
                          </m:r>
                          <m:r>
                            <a:rPr lang="es-MX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MX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𝒅𝒆𝒇𝒆𝒄𝒕𝒖𝒐𝒔𝒐𝒔</m:t>
                          </m:r>
                        </m:num>
                        <m:den>
                          <m:r>
                            <a:rPr lang="es-MX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𝑺𝒖𝒎𝒂</m:t>
                          </m:r>
                          <m:r>
                            <a:rPr lang="es-MX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MX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𝒕𝒐𝒕𝒂𝒍</m:t>
                          </m:r>
                          <m:r>
                            <a:rPr lang="es-MX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s-MX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𝒅𝒆</m:t>
                          </m:r>
                          <m:r>
                            <a:rPr lang="es-MX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MX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𝒊𝒏𝒔𝒑𝒆𝒄𝒄𝒊𝒐𝒏𝒂𝒅𝒐𝒔</m:t>
                          </m:r>
                        </m:den>
                      </m:f>
                    </m:oMath>
                  </m:oMathPara>
                </a14:m>
                <a:endParaRPr lang="es-MX" b="1" dirty="0"/>
              </a:p>
            </p:txBody>
          </p:sp>
        </mc:Choice>
        <mc:Fallback xmlns="">
          <p:sp>
            <p:nvSpPr>
              <p:cNvPr id="698371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 bwMode="auto">
              <a:xfrm>
                <a:off x="489668" y="1015591"/>
                <a:ext cx="5944269" cy="7874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x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8372" name="Object 4"/>
              <p:cNvSpPr txBox="1"/>
              <p:nvPr/>
            </p:nvSpPr>
            <p:spPr bwMode="auto">
              <a:xfrm>
                <a:off x="319480" y="5055010"/>
                <a:ext cx="3888432" cy="1137270"/>
              </a:xfrm>
              <a:prstGeom prst="rect">
                <a:avLst/>
              </a:prstGeom>
              <a:noFill/>
              <a:ex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2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𝑳𝑪𝑺</m:t>
                      </m:r>
                      <m:r>
                        <a:rPr lang="es-MX" sz="2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s-MX" sz="20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sz="20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</m:acc>
                      <m:bar>
                        <m:barPr>
                          <m:pos m:val="top"/>
                          <m:ctrlPr>
                            <a:rPr lang="es-MX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s-MX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</m:bar>
                      <m:r>
                        <a:rPr lang="es-MX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+ </m:t>
                      </m:r>
                      <m:r>
                        <a:rPr lang="es-MX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ad>
                        <m:radPr>
                          <m:degHide m:val="on"/>
                          <m:ctrlPr>
                            <a:rPr lang="es-MX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acc>
                            <m:accPr>
                              <m:chr m:val="̅"/>
                              <m:ctrlPr>
                                <a:rPr lang="es-MX" sz="20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sz="20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e>
                          </m:acc>
                          <m:bar>
                            <m:barPr>
                              <m:pos m:val="top"/>
                              <m:ctrlPr>
                                <a:rPr lang="es-MX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s-MX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</m:e>
                          </m:bar>
                          <m:r>
                            <a:rPr lang="es-MX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MX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s-MX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− </m:t>
                          </m:r>
                          <m:bar>
                            <m:barPr>
                              <m:pos m:val="top"/>
                              <m:ctrlPr>
                                <a:rPr lang="es-MX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s-MX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</m:e>
                          </m:bar>
                          <m:r>
                            <a:rPr lang="es-MX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rad>
                    </m:oMath>
                  </m:oMathPara>
                </a14:m>
                <a:endParaRPr lang="es-MX" sz="2000" b="1" dirty="0"/>
              </a:p>
            </p:txBody>
          </p:sp>
        </mc:Choice>
        <mc:Fallback xmlns="">
          <p:sp>
            <p:nvSpPr>
              <p:cNvPr id="698372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9480" y="5055010"/>
                <a:ext cx="3888432" cy="11372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x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8373" name="Object 5"/>
              <p:cNvSpPr txBox="1"/>
              <p:nvPr/>
            </p:nvSpPr>
            <p:spPr bwMode="auto">
              <a:xfrm>
                <a:off x="439460" y="2971664"/>
                <a:ext cx="3384376" cy="1137270"/>
              </a:xfrm>
              <a:prstGeom prst="rect">
                <a:avLst/>
              </a:prstGeom>
              <a:noFill/>
              <a:ex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2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𝑳𝑪𝑰</m:t>
                      </m:r>
                      <m:r>
                        <a:rPr lang="es-MX" sz="2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s-MX" sz="20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sz="20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</m:acc>
                      <m:bar>
                        <m:barPr>
                          <m:pos m:val="top"/>
                          <m:ctrlPr>
                            <a:rPr lang="es-MX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s-MX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</m:bar>
                      <m:r>
                        <a:rPr lang="es-MX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− </m:t>
                      </m:r>
                      <m:r>
                        <a:rPr lang="es-MX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ad>
                        <m:radPr>
                          <m:degHide m:val="on"/>
                          <m:ctrlPr>
                            <a:rPr lang="es-MX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acc>
                            <m:accPr>
                              <m:chr m:val="̅"/>
                              <m:ctrlPr>
                                <a:rPr lang="es-MX" sz="20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sz="20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e>
                          </m:acc>
                          <m:bar>
                            <m:barPr>
                              <m:pos m:val="top"/>
                              <m:ctrlPr>
                                <a:rPr lang="es-MX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s-MX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</m:e>
                          </m:bar>
                          <m:r>
                            <a:rPr lang="es-MX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MX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s-MX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− </m:t>
                          </m:r>
                          <m:bar>
                            <m:barPr>
                              <m:pos m:val="top"/>
                              <m:ctrlPr>
                                <a:rPr lang="es-MX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s-MX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</m:e>
                          </m:bar>
                          <m:r>
                            <a:rPr lang="es-MX" sz="2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rad>
                    </m:oMath>
                  </m:oMathPara>
                </a14:m>
                <a:endParaRPr lang="es-MX" sz="2000" b="1" dirty="0"/>
              </a:p>
            </p:txBody>
          </p:sp>
        </mc:Choice>
        <mc:Fallback xmlns="">
          <p:sp>
            <p:nvSpPr>
              <p:cNvPr id="698373" name="Object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9460" y="2971664"/>
                <a:ext cx="3384376" cy="11372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ex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8374" name="Text Box 6"/>
              <p:cNvSpPr txBox="1">
                <a:spLocks noChangeArrowheads="1"/>
              </p:cNvSpPr>
              <p:nvPr/>
            </p:nvSpPr>
            <p:spPr bwMode="auto">
              <a:xfrm>
                <a:off x="4730800" y="2777048"/>
                <a:ext cx="3406275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s-MX" sz="2400" b="1" dirty="0">
                    <a:solidFill>
                      <a:prstClr val="black"/>
                    </a:solidFill>
                    <a:latin typeface="Gabriola" panose="04040605051002020D02" pitchFamily="82" charset="0"/>
                  </a:rPr>
                  <a:t>Con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b>
                        <m:r>
                          <a:rPr lang="es-MX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  <m:r>
                      <a:rPr lang="es-MX" sz="2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MX" sz="2400" b="1" dirty="0">
                    <a:solidFill>
                      <a:prstClr val="black"/>
                    </a:solidFill>
                    <a:latin typeface="Gabriola" panose="04040605051002020D02" pitchFamily="82" charset="0"/>
                  </a:rPr>
                  <a:t>tamaño del subgrupo</a:t>
                </a:r>
              </a:p>
            </p:txBody>
          </p:sp>
        </mc:Choice>
        <mc:Fallback xmlns="">
          <p:sp>
            <p:nvSpPr>
              <p:cNvPr id="698374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30800" y="2777048"/>
                <a:ext cx="3406275" cy="461665"/>
              </a:xfrm>
              <a:prstGeom prst="rect">
                <a:avLst/>
              </a:prstGeom>
              <a:blipFill>
                <a:blip r:embed="rId5"/>
                <a:stretch>
                  <a:fillRect t="-10667" b="-306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D1832883-936B-4575-84FC-0A34443B5354}"/>
                  </a:ext>
                </a:extLst>
              </p:cNvPr>
              <p:cNvSpPr/>
              <p:nvPr/>
            </p:nvSpPr>
            <p:spPr>
              <a:xfrm>
                <a:off x="465383" y="1916620"/>
                <a:ext cx="1798313" cy="8604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MX" sz="2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sz="2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</m:acc>
                      <m:r>
                        <a:rPr lang="es-MX" sz="2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s-MX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s-MX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  <m:r>
                                <a:rPr lang="es-MX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s-MX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es-MX" sz="2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s-MX" sz="2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MX" sz="2400" b="1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e>
                                <m:sub>
                                  <m:r>
                                    <a:rPr lang="es-MX" sz="2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r>
                            <a:rPr lang="es-MX" sz="2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den>
                      </m:f>
                    </m:oMath>
                  </m:oMathPara>
                </a14:m>
                <a:endParaRPr lang="es-MX" sz="2400" b="1" dirty="0"/>
              </a:p>
            </p:txBody>
          </p:sp>
        </mc:Choice>
        <mc:Fallback xmlns="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D1832883-936B-4575-84FC-0A34443B53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383" y="1916620"/>
                <a:ext cx="1798313" cy="86042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ángulo 9">
                <a:extLst>
                  <a:ext uri="{FF2B5EF4-FFF2-40B4-BE49-F238E27FC236}">
                    <a16:creationId xmlns:a16="http://schemas.microsoft.com/office/drawing/2014/main" id="{D8BD4612-14D9-4882-8D4D-0DFAD45D183B}"/>
                  </a:ext>
                </a:extLst>
              </p:cNvPr>
              <p:cNvSpPr/>
              <p:nvPr/>
            </p:nvSpPr>
            <p:spPr>
              <a:xfrm>
                <a:off x="4667269" y="3267005"/>
                <a:ext cx="353334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s-MX" sz="2000" b="1" dirty="0">
                    <a:solidFill>
                      <a:prstClr val="black"/>
                    </a:solidFill>
                    <a:latin typeface="Gabriola" panose="04040605051002020D02" pitchFamily="82" charset="0"/>
                  </a:rPr>
                  <a:t>Con </a:t>
                </a:r>
                <a14:m>
                  <m:oMath xmlns:m="http://schemas.openxmlformats.org/officeDocument/2006/math">
                    <m:r>
                      <a:rPr lang="es-MX" sz="20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𝒌</m:t>
                    </m:r>
                    <m:r>
                      <a:rPr lang="es-MX" sz="20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sz="20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𝒏𝒖𝒎𝒆𝒓𝒐</m:t>
                    </m:r>
                    <m:r>
                      <a:rPr lang="es-MX" sz="20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sz="20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𝒅𝒆</m:t>
                    </m:r>
                    <m:r>
                      <a:rPr lang="es-MX" sz="20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sz="20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𝒔𝒖𝒃𝒈𝒓𝒖𝒑𝒐𝒔</m:t>
                    </m:r>
                  </m:oMath>
                </a14:m>
                <a:endParaRPr lang="es-MX" sz="2000" b="1" dirty="0">
                  <a:solidFill>
                    <a:prstClr val="black"/>
                  </a:solidFill>
                  <a:latin typeface="Gabriola" panose="04040605051002020D02" pitchFamily="82" charset="0"/>
                </a:endParaRPr>
              </a:p>
            </p:txBody>
          </p:sp>
        </mc:Choice>
        <mc:Fallback xmlns="">
          <p:sp>
            <p:nvSpPr>
              <p:cNvPr id="10" name="Rectángulo 9">
                <a:extLst>
                  <a:ext uri="{FF2B5EF4-FFF2-40B4-BE49-F238E27FC236}">
                    <a16:creationId xmlns:a16="http://schemas.microsoft.com/office/drawing/2014/main" id="{D8BD4612-14D9-4882-8D4D-0DFAD45D18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7269" y="3267005"/>
                <a:ext cx="3533340" cy="400110"/>
              </a:xfrm>
              <a:prstGeom prst="rect">
                <a:avLst/>
              </a:prstGeom>
              <a:blipFill>
                <a:blip r:embed="rId7"/>
                <a:stretch>
                  <a:fillRect l="-1554" t="-9091" r="-691" b="-25758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ángulo 1">
                <a:extLst>
                  <a:ext uri="{FF2B5EF4-FFF2-40B4-BE49-F238E27FC236}">
                    <a16:creationId xmlns:a16="http://schemas.microsoft.com/office/drawing/2014/main" id="{44F1A475-FFED-4CAA-9713-CE6D474CF850}"/>
                  </a:ext>
                </a:extLst>
              </p:cNvPr>
              <p:cNvSpPr/>
              <p:nvPr/>
            </p:nvSpPr>
            <p:spPr>
              <a:xfrm>
                <a:off x="439460" y="4256323"/>
                <a:ext cx="139623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𝑳𝑪</m:t>
                      </m:r>
                      <m:r>
                        <a:rPr lang="es-MX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s-MX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</m:acc>
                      <m:bar>
                        <m:barPr>
                          <m:pos m:val="top"/>
                          <m:ctrlPr>
                            <a:rPr lang="es-MX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s-MX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</m:bar>
                    </m:oMath>
                  </m:oMathPara>
                </a14:m>
                <a:endParaRPr lang="es-MX" b="1" dirty="0"/>
              </a:p>
            </p:txBody>
          </p:sp>
        </mc:Choice>
        <mc:Fallback xmlns="">
          <p:sp>
            <p:nvSpPr>
              <p:cNvPr id="2" name="Rectángulo 1">
                <a:extLst>
                  <a:ext uri="{FF2B5EF4-FFF2-40B4-BE49-F238E27FC236}">
                    <a16:creationId xmlns:a16="http://schemas.microsoft.com/office/drawing/2014/main" id="{44F1A475-FFED-4CAA-9713-CE6D474CF8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460" y="4256323"/>
                <a:ext cx="1396236" cy="369332"/>
              </a:xfrm>
              <a:prstGeom prst="rect">
                <a:avLst/>
              </a:prstGeom>
              <a:blipFill>
                <a:blip r:embed="rId8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6379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29026&quot;&gt;&lt;property id=&quot;20148&quot; value=&quot;5&quot;/&gt;&lt;property id=&quot;20300&quot; value=&quot;Slide 1 - &amp;quot;Cartas para atributos&amp;quot;&quot;/&gt;&lt;property id=&quot;20307&quot; value=&quot;318&quot;/&gt;&lt;/object&gt;&lt;object type=&quot;3&quot; unique_id=&quot;29027&quot;&gt;&lt;property id=&quot;20148&quot; value=&quot;5&quot;/&gt;&lt;property id=&quot;20300&quot; value=&quot;Slide 2&quot;/&gt;&lt;property id=&quot;20307&quot; value=&quot;319&quot;/&gt;&lt;/object&gt;&lt;object type=&quot;3&quot; unique_id=&quot;29028&quot;&gt;&lt;property id=&quot;20148&quot; value=&quot;5&quot;/&gt;&lt;property id=&quot;20300&quot; value=&quot;Slide 3&quot;/&gt;&lt;property id=&quot;20307&quot; value=&quot;320&quot;/&gt;&lt;/object&gt;&lt;object type=&quot;3&quot; unique_id=&quot;29029&quot;&gt;&lt;property id=&quot;20148&quot; value=&quot;5&quot;/&gt;&lt;property id=&quot;20300&quot; value=&quot;Slide 4&quot;/&gt;&lt;property id=&quot;20307&quot; value=&quot;321&quot;/&gt;&lt;/object&gt;&lt;object type=&quot;3&quot; unique_id=&quot;29030&quot;&gt;&lt;property id=&quot;20148&quot; value=&quot;5&quot;/&gt;&lt;property id=&quot;20300&quot; value=&quot;Slide 5 - &amp;quot;  Límites de Control Carta p&amp;quot;&quot;/&gt;&lt;property id=&quot;20307&quot; value=&quot;322&quot;/&gt;&lt;/object&gt;&lt;object type=&quot;3&quot; unique_id=&quot;29031&quot;&gt;&lt;property id=&quot;20148&quot; value=&quot;5&quot;/&gt;&lt;property id=&quot;20300&quot; value=&quot;Slide 6 - &amp;quot;  Límites de Control Carta np&amp;quot;&quot;/&gt;&lt;property id=&quot;20307&quot; value=&quot;323&quot;/&gt;&lt;/object&gt;&lt;object type=&quot;3&quot; unique_id=&quot;29032&quot;&gt;&lt;property id=&quot;20148&quot; value=&quot;5&quot;/&gt;&lt;property id=&quot;20300&quot; value=&quot;Slide 7 - &amp;quot;Ejemplo (empacado de un producto)&amp;quot;&quot;/&gt;&lt;property id=&quot;20307&quot; value=&quot;32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718</TotalTime>
  <Words>744</Words>
  <Application>Microsoft Office PowerPoint</Application>
  <PresentationFormat>Presentación en pantalla (4:3)</PresentationFormat>
  <Paragraphs>191</Paragraphs>
  <Slides>12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Gabriola</vt:lpstr>
      <vt:lpstr>Wingdings</vt:lpstr>
      <vt:lpstr>Tema de Office</vt:lpstr>
      <vt:lpstr>1_Tema de Office</vt:lpstr>
      <vt:lpstr>CARTA DE CONTROL p Y np</vt:lpstr>
      <vt:lpstr>Cartas de control para atributos</vt:lpstr>
      <vt:lpstr>Presentación de PowerPoint</vt:lpstr>
      <vt:lpstr>  Límites de Control Carta p</vt:lpstr>
      <vt:lpstr>Presentación de PowerPoint</vt:lpstr>
      <vt:lpstr>Presentación de PowerPoint</vt:lpstr>
      <vt:lpstr>  Límites de Control Carta p</vt:lpstr>
      <vt:lpstr>Carta de  Control Carta p</vt:lpstr>
      <vt:lpstr> Límites de Control Carta np (numero de defectuosos)</vt:lpstr>
      <vt:lpstr> Límites de Control Carta np (numero de defectuosos)</vt:lpstr>
      <vt:lpstr>Control Carta np (cantidad de defectuosos)</vt:lpstr>
      <vt:lpstr>Presentación de PowerPoint</vt:lpstr>
    </vt:vector>
  </TitlesOfParts>
  <Company>Acer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Valued Acer Customer</dc:creator>
  <cp:lastModifiedBy>PORFIRIO GUTIERREZ</cp:lastModifiedBy>
  <cp:revision>62</cp:revision>
  <cp:lastPrinted>2013-11-08T18:14:45Z</cp:lastPrinted>
  <dcterms:created xsi:type="dcterms:W3CDTF">2012-04-20T03:22:56Z</dcterms:created>
  <dcterms:modified xsi:type="dcterms:W3CDTF">2019-02-27T23:24:48Z</dcterms:modified>
</cp:coreProperties>
</file>