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8" r:id="rId2"/>
    <p:sldId id="296" r:id="rId3"/>
    <p:sldId id="297" r:id="rId4"/>
    <p:sldId id="298" r:id="rId5"/>
    <p:sldId id="299" r:id="rId6"/>
    <p:sldId id="300" r:id="rId7"/>
    <p:sldId id="313" r:id="rId8"/>
    <p:sldId id="320" r:id="rId9"/>
    <p:sldId id="312" r:id="rId10"/>
    <p:sldId id="303" r:id="rId11"/>
    <p:sldId id="317" r:id="rId12"/>
    <p:sldId id="305" r:id="rId13"/>
    <p:sldId id="306" r:id="rId14"/>
    <p:sldId id="319" r:id="rId15"/>
    <p:sldId id="314" r:id="rId16"/>
    <p:sldId id="315" r:id="rId17"/>
    <p:sldId id="316" r:id="rId18"/>
    <p:sldId id="323" r:id="rId19"/>
    <p:sldId id="324" r:id="rId20"/>
  </p:sldIdLst>
  <p:sldSz cx="9144000" cy="6858000" type="screen4x3"/>
  <p:notesSz cx="6858000" cy="9144000"/>
  <p:custDataLst>
    <p:tags r:id="rId22"/>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40C5D-3152-4FC4-B330-EC27EF3B70D5}" type="datetimeFigureOut">
              <a:rPr lang="es-MX" smtClean="0"/>
              <a:t>02/02/2019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557EB-B507-42EC-8202-A96869623EC4}" type="slidenum">
              <a:rPr lang="es-MX" smtClean="0"/>
              <a:t>‹Nº›</a:t>
            </a:fld>
            <a:endParaRPr lang="es-MX"/>
          </a:p>
        </p:txBody>
      </p:sp>
    </p:spTree>
    <p:extLst>
      <p:ext uri="{BB962C8B-B14F-4D97-AF65-F5344CB8AC3E}">
        <p14:creationId xmlns:p14="http://schemas.microsoft.com/office/powerpoint/2010/main" val="334452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2</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07910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976A4-9DF0-442B-8D3C-51861DCBDDBD}" type="slidenum">
              <a:rPr lang="es-MX"/>
              <a:pPr/>
              <a:t>13</a:t>
            </a:fld>
            <a:endParaRPr lang="es-MX"/>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89336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C976A4-9DF0-442B-8D3C-51861DCBDDBD}" type="slidenum">
              <a:rPr lang="es-MX"/>
              <a:pPr/>
              <a:t>14</a:t>
            </a:fld>
            <a:endParaRPr lang="es-MX"/>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99451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15</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23688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7557EB-B507-42EC-8202-A96869623EC4}"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1428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7557EB-B507-42EC-8202-A96869623EC4}"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2662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3</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3872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0FDFA-8751-481D-8BA3-698B0DA640A0}" type="slidenum">
              <a:rPr lang="es-MX"/>
              <a:pPr/>
              <a:t>4</a:t>
            </a:fld>
            <a:endParaRPr lang="es-MX"/>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360294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48250-C37C-4B0A-8743-AB6109FD72E0}" type="slidenum">
              <a:rPr lang="es-MX"/>
              <a:pPr/>
              <a:t>5</a:t>
            </a:fld>
            <a:endParaRPr lang="es-MX"/>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14863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393AF-2E63-4EBF-BC61-3FB8FC1F8311}" type="slidenum">
              <a:rPr lang="es-MX"/>
              <a:pPr/>
              <a:t>6</a:t>
            </a:fld>
            <a:endParaRPr lang="es-MX"/>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29515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20FDFA-8751-481D-8BA3-698B0DA640A0}" type="slidenum">
              <a:rPr lang="es-MX"/>
              <a:pPr/>
              <a:t>9</a:t>
            </a:fld>
            <a:endParaRPr lang="es-MX"/>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31103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9B0904-37EB-479F-9FC6-AA4A6485F09E}" type="slidenum">
              <a:rPr lang="es-MX"/>
              <a:pPr/>
              <a:t>10</a:t>
            </a:fld>
            <a:endParaRPr lang="es-MX"/>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855659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9B0904-37EB-479F-9FC6-AA4A6485F09E}" type="slidenum">
              <a:rPr lang="es-MX"/>
              <a:pPr/>
              <a:t>11</a:t>
            </a:fld>
            <a:endParaRPr lang="es-MX"/>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54969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15319-482A-4F85-8F0F-5972D1A9F318}" type="slidenum">
              <a:rPr lang="es-MX"/>
              <a:pPr/>
              <a:t>12</a:t>
            </a:fld>
            <a:endParaRPr lang="es-MX"/>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390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02/02/2019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52424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02/02/2019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87126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02/02/2019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56564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02/02/2019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05957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8D052D9-BF90-42C8-8F25-16E785FC0593}" type="datetimeFigureOut">
              <a:rPr lang="es-MX" smtClean="0"/>
              <a:t>02/02/2019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56136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8D052D9-BF90-42C8-8F25-16E785FC0593}" type="datetimeFigureOut">
              <a:rPr lang="es-MX" smtClean="0"/>
              <a:t>02/02/2019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12376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8D052D9-BF90-42C8-8F25-16E785FC0593}" type="datetimeFigureOut">
              <a:rPr lang="es-MX" smtClean="0"/>
              <a:t>02/02/2019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418495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8D052D9-BF90-42C8-8F25-16E785FC0593}" type="datetimeFigureOut">
              <a:rPr lang="es-MX" smtClean="0"/>
              <a:t>02/02/2019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5508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D052D9-BF90-42C8-8F25-16E785FC0593}" type="datetimeFigureOut">
              <a:rPr lang="es-MX" smtClean="0"/>
              <a:t>02/02/2019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24299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02/02/2019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8492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02/02/2019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426308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D052D9-BF90-42C8-8F25-16E785FC0593}" type="datetimeFigureOut">
              <a:rPr lang="es-MX" smtClean="0"/>
              <a:t>02/02/2019</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47372-E1FE-4576-902F-F3C35822B073}" type="slidenum">
              <a:rPr lang="es-MX" smtClean="0"/>
              <a:t>‹Nº›</a:t>
            </a:fld>
            <a:endParaRPr lang="es-MX"/>
          </a:p>
        </p:txBody>
      </p:sp>
    </p:spTree>
    <p:extLst>
      <p:ext uri="{BB962C8B-B14F-4D97-AF65-F5344CB8AC3E}">
        <p14:creationId xmlns:p14="http://schemas.microsoft.com/office/powerpoint/2010/main" val="7801112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image" Target="../media/image130.png"/><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 Id="rId9" Type="http://schemas.openxmlformats.org/officeDocument/2006/relationships/image" Target="../media/image140.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17.png"/><Relationship Id="rId5" Type="http://schemas.openxmlformats.org/officeDocument/2006/relationships/image" Target="../media/image11.wmf"/><Relationship Id="rId10" Type="http://schemas.openxmlformats.org/officeDocument/2006/relationships/image" Target="../media/image14.jpg"/><Relationship Id="rId4" Type="http://schemas.openxmlformats.org/officeDocument/2006/relationships/oleObject" Target="../embeddings/oleObject8.bin"/><Relationship Id="rId9"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8.png"/><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70.png"/></Relationships>
</file>

<file path=ppt/slides/_rels/slide18.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 Id="rId9" Type="http://schemas.openxmlformats.org/officeDocument/2006/relationships/image" Target="../media/image37.png"/></Relationships>
</file>

<file path=ppt/slides/_rels/slide19.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1.png"/><Relationship Id="rId7" Type="http://schemas.openxmlformats.org/officeDocument/2006/relationships/image" Target="../media/image4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3.png"/><Relationship Id="rId4" Type="http://schemas.openxmlformats.org/officeDocument/2006/relationships/image" Target="../media/image38.png"/><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10" Type="http://schemas.openxmlformats.org/officeDocument/2006/relationships/image" Target="../media/image8.png"/><Relationship Id="rId4" Type="http://schemas.openxmlformats.org/officeDocument/2006/relationships/oleObject" Target="../embeddings/oleObject1.bin"/><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 Id="rId9"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68680" y="1133140"/>
            <a:ext cx="7406640" cy="1143732"/>
          </a:xfrm>
        </p:spPr>
        <p:txBody>
          <a:bodyPr>
            <a:normAutofit/>
          </a:bodyPr>
          <a:lstStyle/>
          <a:p>
            <a:r>
              <a:rPr lang="es-ES_tradnl" sz="3600" b="1" dirty="0">
                <a:solidFill>
                  <a:schemeClr val="accent1">
                    <a:lumMod val="75000"/>
                  </a:schemeClr>
                </a:solidFill>
                <a:latin typeface="Gabriola" panose="04040605051002020D02" pitchFamily="82" charset="0"/>
              </a:rPr>
              <a:t>COMPARACION DE DOS MEDIAS (POBLACIONES O PROCESOS)</a:t>
            </a:r>
          </a:p>
        </p:txBody>
      </p:sp>
      <p:pic>
        <p:nvPicPr>
          <p:cNvPr id="12290" name="Picture 2" descr="C:\Users\LAURA\AppData\Local\Microsoft\Windows\Temporary Internet Files\Content.IE5\O3LCVPLS\MC900237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3212976"/>
            <a:ext cx="1650749" cy="2172832"/>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2496D2A8-C145-4C08-9947-14545F02EF60}"/>
              </a:ext>
            </a:extLst>
          </p:cNvPr>
          <p:cNvSpPr/>
          <p:nvPr/>
        </p:nvSpPr>
        <p:spPr>
          <a:xfrm>
            <a:off x="2987824" y="5704090"/>
            <a:ext cx="5837759" cy="535531"/>
          </a:xfrm>
          <a:prstGeom prst="rect">
            <a:avLst/>
          </a:prstGeom>
        </p:spPr>
        <p:txBody>
          <a:bodyPr wrap="square">
            <a:spAutoFit/>
          </a:bodyPr>
          <a:lstStyle/>
          <a:p>
            <a:pPr lvl="0" algn="ctr">
              <a:lnSpc>
                <a:spcPct val="90000"/>
              </a:lnSpc>
              <a:spcBef>
                <a:spcPts val="1000"/>
              </a:spcBef>
            </a:pPr>
            <a:r>
              <a:rPr lang="es-ES" sz="3200" b="1" dirty="0">
                <a:solidFill>
                  <a:prstClr val="black"/>
                </a:solidFill>
                <a:latin typeface="Gabriola" panose="04040605051002020D02" pitchFamily="82" charset="0"/>
              </a:rPr>
              <a:t> Mat.  Jessica Jacqueline Machuca Vergara</a:t>
            </a:r>
          </a:p>
        </p:txBody>
      </p:sp>
    </p:spTree>
    <p:extLst>
      <p:ext uri="{BB962C8B-B14F-4D97-AF65-F5344CB8AC3E}">
        <p14:creationId xmlns:p14="http://schemas.microsoft.com/office/powerpoint/2010/main" val="236386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539552" y="171624"/>
            <a:ext cx="8280598"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000" b="1" dirty="0">
                <a:solidFill>
                  <a:schemeClr val="accent1">
                    <a:lumMod val="75000"/>
                  </a:schemeClr>
                </a:solidFill>
                <a:latin typeface="Gabriola" panose="04040605051002020D02" pitchFamily="82" charset="0"/>
              </a:rPr>
              <a:t>SOLUCION:</a:t>
            </a:r>
          </a:p>
          <a:p>
            <a:pPr marL="342900" indent="-342900" algn="just">
              <a:spcBef>
                <a:spcPct val="50000"/>
              </a:spcBef>
              <a:buFont typeface="+mj-lt"/>
              <a:buAutoNum type="arabicPeriod"/>
            </a:pPr>
            <a:r>
              <a:rPr lang="es-MX" sz="2000" b="1" dirty="0">
                <a:solidFill>
                  <a:schemeClr val="accent1">
                    <a:lumMod val="75000"/>
                  </a:schemeClr>
                </a:solidFill>
                <a:latin typeface="Gabriola" panose="04040605051002020D02" pitchFamily="82" charset="0"/>
              </a:rPr>
              <a:t>LOS PARAMETROS DE INTERES SON </a:t>
            </a:r>
            <a:r>
              <a:rPr lang="en-US" sz="2000" b="1" dirty="0">
                <a:solidFill>
                  <a:schemeClr val="accent1">
                    <a:lumMod val="75000"/>
                  </a:schemeClr>
                </a:solidFill>
                <a:latin typeface="Gabriola" panose="04040605051002020D02" pitchFamily="82" charset="0"/>
                <a:cs typeface="Times New Roman" pitchFamily="18" charset="0"/>
              </a:rPr>
              <a:t>µ</a:t>
            </a:r>
            <a:r>
              <a:rPr lang="en-US" sz="2000" b="1" baseline="-25000" dirty="0">
                <a:solidFill>
                  <a:schemeClr val="accent1">
                    <a:lumMod val="75000"/>
                  </a:schemeClr>
                </a:solidFill>
                <a:latin typeface="Gabriola" panose="04040605051002020D02" pitchFamily="82" charset="0"/>
                <a:cs typeface="Times New Roman" pitchFamily="18" charset="0"/>
              </a:rPr>
              <a:t>1</a:t>
            </a:r>
            <a:r>
              <a:rPr lang="en-US" sz="2000" b="1" dirty="0">
                <a:solidFill>
                  <a:schemeClr val="accent1">
                    <a:lumMod val="75000"/>
                  </a:schemeClr>
                </a:solidFill>
                <a:latin typeface="Gabriola" panose="04040605051002020D02" pitchFamily="82" charset="0"/>
                <a:cs typeface="Times New Roman" pitchFamily="18" charset="0"/>
              </a:rPr>
              <a:t> Y µ</a:t>
            </a:r>
            <a:r>
              <a:rPr lang="en-US" sz="2000" b="1" baseline="-25000" dirty="0">
                <a:solidFill>
                  <a:schemeClr val="accent1">
                    <a:lumMod val="75000"/>
                  </a:schemeClr>
                </a:solidFill>
                <a:latin typeface="Gabriola" panose="04040605051002020D02" pitchFamily="82" charset="0"/>
                <a:cs typeface="Times New Roman" pitchFamily="18" charset="0"/>
              </a:rPr>
              <a:t>2</a:t>
            </a:r>
            <a:r>
              <a:rPr lang="en-US" sz="2000" b="1" dirty="0">
                <a:solidFill>
                  <a:schemeClr val="accent1">
                    <a:lumMod val="75000"/>
                  </a:schemeClr>
                </a:solidFill>
                <a:latin typeface="Gabriola" panose="04040605051002020D02" pitchFamily="82" charset="0"/>
                <a:cs typeface="Times New Roman" pitchFamily="18" charset="0"/>
              </a:rPr>
              <a:t>, LOS CUALES REPRESENTAN EL RENDIMIENTO PROMEDIO DE CADA CATALIZADOR.</a:t>
            </a:r>
          </a:p>
          <a:p>
            <a:pPr marL="342900" indent="-342900" algn="just">
              <a:spcBef>
                <a:spcPct val="50000"/>
              </a:spcBef>
              <a:buFont typeface="+mj-lt"/>
              <a:buAutoNum type="arabicPeriod"/>
            </a:pPr>
            <a:r>
              <a:rPr lang="en-US" sz="2000" b="1" dirty="0">
                <a:solidFill>
                  <a:schemeClr val="accent1">
                    <a:lumMod val="75000"/>
                  </a:schemeClr>
                </a:solidFill>
                <a:latin typeface="Gabriola" panose="04040605051002020D02" pitchFamily="82" charset="0"/>
                <a:cs typeface="Times New Roman" pitchFamily="18" charset="0"/>
              </a:rPr>
              <a:t>Ho: µ</a:t>
            </a:r>
            <a:r>
              <a:rPr lang="en-US" sz="2000" b="1" baseline="-25000" dirty="0">
                <a:solidFill>
                  <a:schemeClr val="accent1">
                    <a:lumMod val="75000"/>
                  </a:schemeClr>
                </a:solidFill>
                <a:latin typeface="Gabriola" panose="04040605051002020D02" pitchFamily="82" charset="0"/>
                <a:cs typeface="Times New Roman" pitchFamily="18" charset="0"/>
              </a:rPr>
              <a:t>1</a:t>
            </a:r>
            <a:r>
              <a:rPr lang="en-US" sz="2000" b="1" dirty="0">
                <a:solidFill>
                  <a:schemeClr val="accent1">
                    <a:lumMod val="75000"/>
                  </a:schemeClr>
                </a:solidFill>
                <a:latin typeface="Gabriola" panose="04040605051002020D02" pitchFamily="82" charset="0"/>
                <a:cs typeface="Times New Roman" pitchFamily="18" charset="0"/>
              </a:rPr>
              <a:t>=µ</a:t>
            </a:r>
            <a:r>
              <a:rPr lang="en-US" sz="2000" b="1" baseline="-25000" dirty="0">
                <a:solidFill>
                  <a:schemeClr val="accent1">
                    <a:lumMod val="75000"/>
                  </a:schemeClr>
                </a:solidFill>
                <a:latin typeface="Gabriola" panose="04040605051002020D02" pitchFamily="82" charset="0"/>
                <a:cs typeface="Times New Roman" pitchFamily="18" charset="0"/>
              </a:rPr>
              <a:t>2			</a:t>
            </a:r>
            <a:r>
              <a:rPr lang="en-US" sz="2000" b="1" dirty="0">
                <a:solidFill>
                  <a:schemeClr val="accent1">
                    <a:lumMod val="75000"/>
                  </a:schemeClr>
                </a:solidFill>
                <a:latin typeface="Gabriola" panose="04040605051002020D02" pitchFamily="82" charset="0"/>
                <a:cs typeface="Times New Roman" pitchFamily="18" charset="0"/>
              </a:rPr>
              <a:t>Ha: </a:t>
            </a:r>
            <a:r>
              <a:rPr lang="en-US" sz="2000" b="1" dirty="0">
                <a:solidFill>
                  <a:schemeClr val="accent1">
                    <a:lumMod val="75000"/>
                  </a:schemeClr>
                </a:solidFill>
                <a:latin typeface="Gabriola" panose="04040605051002020D02" pitchFamily="82" charset="0"/>
              </a:rPr>
              <a:t>µ</a:t>
            </a:r>
            <a:r>
              <a:rPr lang="en-US" sz="2000" b="1" baseline="-25000" dirty="0">
                <a:solidFill>
                  <a:schemeClr val="accent1">
                    <a:lumMod val="75000"/>
                  </a:schemeClr>
                </a:solidFill>
                <a:latin typeface="Gabriola" panose="04040605051002020D02" pitchFamily="82" charset="0"/>
              </a:rPr>
              <a:t>1</a:t>
            </a:r>
            <a:r>
              <a:rPr lang="en-US" sz="2000" b="1" dirty="0">
                <a:solidFill>
                  <a:schemeClr val="accent1">
                    <a:lumMod val="75000"/>
                  </a:schemeClr>
                </a:solidFill>
                <a:latin typeface="Gabriola" panose="04040605051002020D02" pitchFamily="82" charset="0"/>
                <a:cs typeface="Times New Roman" pitchFamily="18" charset="0"/>
              </a:rPr>
              <a:t>≠</a:t>
            </a:r>
            <a:r>
              <a:rPr lang="en-US" sz="2000" b="1" dirty="0">
                <a:solidFill>
                  <a:schemeClr val="accent1">
                    <a:lumMod val="75000"/>
                  </a:schemeClr>
                </a:solidFill>
                <a:latin typeface="Gabriola" panose="04040605051002020D02" pitchFamily="82" charset="0"/>
              </a:rPr>
              <a:t>µ</a:t>
            </a:r>
            <a:r>
              <a:rPr lang="en-US" sz="2000" b="1" baseline="-25000" dirty="0">
                <a:solidFill>
                  <a:schemeClr val="accent1">
                    <a:lumMod val="75000"/>
                  </a:schemeClr>
                </a:solidFill>
                <a:latin typeface="Gabriola" panose="04040605051002020D02" pitchFamily="82" charset="0"/>
              </a:rPr>
              <a:t>2</a:t>
            </a:r>
            <a:endParaRPr lang="en-US" sz="2000" b="1" dirty="0">
              <a:solidFill>
                <a:schemeClr val="accent1">
                  <a:lumMod val="75000"/>
                </a:schemeClr>
              </a:solidFill>
              <a:latin typeface="Gabriola" panose="04040605051002020D02" pitchFamily="82" charset="0"/>
            </a:endParaRPr>
          </a:p>
          <a:p>
            <a:pPr marL="342900" indent="-342900" algn="just">
              <a:spcBef>
                <a:spcPct val="50000"/>
              </a:spcBef>
              <a:buFont typeface="+mj-lt"/>
              <a:buAutoNum type="arabicPeriod"/>
            </a:pPr>
            <a:r>
              <a:rPr lang="en-US" sz="2000" b="1" dirty="0">
                <a:solidFill>
                  <a:schemeClr val="accent1">
                    <a:lumMod val="75000"/>
                  </a:schemeClr>
                </a:solidFill>
                <a:latin typeface="Gabriola" panose="04040605051002020D02" pitchFamily="82" charset="0"/>
                <a:sym typeface="Symbol" pitchFamily="18" charset="2"/>
              </a:rPr>
              <a:t>=0.05</a:t>
            </a:r>
          </a:p>
          <a:p>
            <a:pPr marL="342900" indent="-342900" algn="just">
              <a:spcBef>
                <a:spcPct val="50000"/>
              </a:spcBef>
              <a:buFont typeface="+mj-lt"/>
              <a:buAutoNum type="arabicPeriod"/>
            </a:pPr>
            <a:r>
              <a:rPr lang="en-US" sz="2000" b="1" dirty="0">
                <a:solidFill>
                  <a:schemeClr val="accent1">
                    <a:lumMod val="75000"/>
                  </a:schemeClr>
                </a:solidFill>
                <a:latin typeface="Gabriola" panose="04040605051002020D02" pitchFamily="82" charset="0"/>
                <a:sym typeface="Symbol" pitchFamily="18" charset="2"/>
              </a:rPr>
              <a:t>EL ESTADISTICO DE PRUEBA ES</a:t>
            </a:r>
          </a:p>
        </p:txBody>
      </p:sp>
      <p:graphicFrame>
        <p:nvGraphicFramePr>
          <p:cNvPr id="113668" name="Object 4"/>
          <p:cNvGraphicFramePr>
            <a:graphicFrameLocks noChangeAspect="1"/>
          </p:cNvGraphicFramePr>
          <p:nvPr>
            <p:extLst>
              <p:ext uri="{D42A27DB-BD31-4B8C-83A1-F6EECF244321}">
                <p14:modId xmlns:p14="http://schemas.microsoft.com/office/powerpoint/2010/main" val="2440803408"/>
              </p:ext>
            </p:extLst>
          </p:nvPr>
        </p:nvGraphicFramePr>
        <p:xfrm>
          <a:off x="784770" y="3173776"/>
          <a:ext cx="2250270" cy="1916112"/>
        </p:xfrm>
        <a:graphic>
          <a:graphicData uri="http://schemas.openxmlformats.org/presentationml/2006/ole">
            <mc:AlternateContent xmlns:mc="http://schemas.openxmlformats.org/markup-compatibility/2006">
              <mc:Choice xmlns:v="urn:schemas-microsoft-com:vml" Requires="v">
                <p:oleObj spid="_x0000_s11506" name="Ecuación" r:id="rId4" imgW="952200" imgH="736560" progId="Equation.3">
                  <p:embed/>
                </p:oleObj>
              </mc:Choice>
              <mc:Fallback>
                <p:oleObj name="Ecuación" r:id="rId4" imgW="952200" imgH="736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770" y="3173776"/>
                        <a:ext cx="2250270" cy="1916112"/>
                      </a:xfrm>
                      <a:prstGeom prst="rect">
                        <a:avLst/>
                      </a:prstGeom>
                      <a:solidFill>
                        <a:srgbClr val="FFFF00"/>
                      </a:solidFill>
                      <a:ln>
                        <a:noFill/>
                      </a:ln>
                      <a:effectLst/>
                    </p:spPr>
                  </p:pic>
                </p:oleObj>
              </mc:Fallback>
            </mc:AlternateContent>
          </a:graphicData>
        </a:graphic>
      </p:graphicFrame>
      <p:graphicFrame>
        <p:nvGraphicFramePr>
          <p:cNvPr id="113669" name="Object 5"/>
          <p:cNvGraphicFramePr>
            <a:graphicFrameLocks noChangeAspect="1"/>
          </p:cNvGraphicFramePr>
          <p:nvPr>
            <p:extLst>
              <p:ext uri="{D42A27DB-BD31-4B8C-83A1-F6EECF244321}">
                <p14:modId xmlns:p14="http://schemas.microsoft.com/office/powerpoint/2010/main" val="229748830"/>
              </p:ext>
            </p:extLst>
          </p:nvPr>
        </p:nvGraphicFramePr>
        <p:xfrm>
          <a:off x="4679851" y="3033977"/>
          <a:ext cx="2554244" cy="2103438"/>
        </p:xfrm>
        <a:graphic>
          <a:graphicData uri="http://schemas.openxmlformats.org/presentationml/2006/ole">
            <mc:AlternateContent xmlns:mc="http://schemas.openxmlformats.org/markup-compatibility/2006">
              <mc:Choice xmlns:v="urn:schemas-microsoft-com:vml" Requires="v">
                <p:oleObj spid="_x0000_s11507" name="Ecuación" r:id="rId6" imgW="1612800" imgH="1206360" progId="Equation.3">
                  <p:embed/>
                </p:oleObj>
              </mc:Choice>
              <mc:Fallback>
                <p:oleObj name="Ecuación" r:id="rId6" imgW="1612800" imgH="12063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79851" y="3033977"/>
                        <a:ext cx="2554244" cy="2103438"/>
                      </a:xfrm>
                      <a:prstGeom prst="rect">
                        <a:avLst/>
                      </a:prstGeom>
                      <a:solidFill>
                        <a:srgbClr val="FFFF00"/>
                      </a:solidFill>
                      <a:ln>
                        <a:noFill/>
                      </a:ln>
                      <a:effectLst/>
                    </p:spPr>
                  </p:pic>
                </p:oleObj>
              </mc:Fallback>
            </mc:AlternateContent>
          </a:graphicData>
        </a:graphic>
      </p:graphicFrame>
      <p:sp>
        <p:nvSpPr>
          <p:cNvPr id="2" name="Rectángulo 1">
            <a:extLst>
              <a:ext uri="{FF2B5EF4-FFF2-40B4-BE49-F238E27FC236}">
                <a16:creationId xmlns:a16="http://schemas.microsoft.com/office/drawing/2014/main" id="{019FDBCC-E67D-493B-8425-68DFC7E794B3}"/>
              </a:ext>
            </a:extLst>
          </p:cNvPr>
          <p:cNvSpPr/>
          <p:nvPr/>
        </p:nvSpPr>
        <p:spPr>
          <a:xfrm>
            <a:off x="539552" y="5445224"/>
            <a:ext cx="6851613" cy="584775"/>
          </a:xfrm>
          <a:prstGeom prst="rect">
            <a:avLst/>
          </a:prstGeom>
        </p:spPr>
        <p:txBody>
          <a:bodyPr wrap="square">
            <a:spAutoFit/>
          </a:bodyPr>
          <a:lstStyle/>
          <a:p>
            <a:pPr lvl="0" algn="just">
              <a:spcBef>
                <a:spcPct val="50000"/>
              </a:spcBef>
            </a:pPr>
            <a:r>
              <a:rPr lang="es-MX" sz="3200" b="1" dirty="0">
                <a:solidFill>
                  <a:srgbClr val="5B9BD5">
                    <a:lumMod val="75000"/>
                  </a:srgbClr>
                </a:solidFill>
                <a:latin typeface="Gabriola" panose="04040605051002020D02" pitchFamily="82" charset="0"/>
              </a:rPr>
              <a:t>Se rechaza Ho si |</a:t>
            </a:r>
            <a:r>
              <a:rPr lang="es-MX" sz="3200" b="1" dirty="0" err="1">
                <a:solidFill>
                  <a:srgbClr val="5B9BD5">
                    <a:lumMod val="75000"/>
                  </a:srgbClr>
                </a:solidFill>
                <a:latin typeface="Gabriola" panose="04040605051002020D02" pitchFamily="82" charset="0"/>
              </a:rPr>
              <a:t>to</a:t>
            </a:r>
            <a:r>
              <a:rPr lang="es-MX" sz="3200" b="1" dirty="0">
                <a:solidFill>
                  <a:srgbClr val="5B9BD5">
                    <a:lumMod val="75000"/>
                  </a:srgbClr>
                </a:solidFill>
                <a:latin typeface="Gabriola" panose="04040605051002020D02" pitchFamily="82" charset="0"/>
              </a:rPr>
              <a:t>|&gt;t(</a:t>
            </a:r>
            <a:r>
              <a:rPr lang="es-MX" sz="3200" b="1" dirty="0">
                <a:solidFill>
                  <a:srgbClr val="5B9BD5">
                    <a:lumMod val="75000"/>
                  </a:srgbClr>
                </a:solidFill>
                <a:latin typeface="Gabriola" panose="04040605051002020D02" pitchFamily="82" charset="0"/>
                <a:sym typeface="Symbol" pitchFamily="18" charset="2"/>
              </a:rPr>
              <a:t>/2, v).</a:t>
            </a:r>
          </a:p>
        </p:txBody>
      </p:sp>
    </p:spTree>
    <p:extLst>
      <p:ext uri="{BB962C8B-B14F-4D97-AF65-F5344CB8AC3E}">
        <p14:creationId xmlns:p14="http://schemas.microsoft.com/office/powerpoint/2010/main" val="3289423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539552" y="356724"/>
            <a:ext cx="82805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b="1" dirty="0">
                <a:solidFill>
                  <a:schemeClr val="accent1">
                    <a:lumMod val="75000"/>
                  </a:schemeClr>
                </a:solidFill>
              </a:rPr>
              <a:t>SOLUCION:</a:t>
            </a:r>
          </a:p>
        </p:txBody>
      </p:sp>
      <p:graphicFrame>
        <p:nvGraphicFramePr>
          <p:cNvPr id="113668" name="Object 4"/>
          <p:cNvGraphicFramePr>
            <a:graphicFrameLocks noChangeAspect="1"/>
          </p:cNvGraphicFramePr>
          <p:nvPr>
            <p:extLst>
              <p:ext uri="{D42A27DB-BD31-4B8C-83A1-F6EECF244321}">
                <p14:modId xmlns:p14="http://schemas.microsoft.com/office/powerpoint/2010/main" val="2248997593"/>
              </p:ext>
            </p:extLst>
          </p:nvPr>
        </p:nvGraphicFramePr>
        <p:xfrm>
          <a:off x="539552" y="836712"/>
          <a:ext cx="2250270" cy="1916112"/>
        </p:xfrm>
        <a:graphic>
          <a:graphicData uri="http://schemas.openxmlformats.org/presentationml/2006/ole">
            <mc:AlternateContent xmlns:mc="http://schemas.openxmlformats.org/markup-compatibility/2006">
              <mc:Choice xmlns:v="urn:schemas-microsoft-com:vml" Requires="v">
                <p:oleObj spid="_x0000_s15426" name="Ecuación" r:id="rId4" imgW="952200" imgH="736560" progId="Equation.3">
                  <p:embed/>
                </p:oleObj>
              </mc:Choice>
              <mc:Fallback>
                <p:oleObj name="Ecuación" r:id="rId4" imgW="952200" imgH="736560" progId="Equation.3">
                  <p:embed/>
                  <p:pic>
                    <p:nvPicPr>
                      <p:cNvPr id="1136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552" y="836712"/>
                        <a:ext cx="2250270" cy="1916112"/>
                      </a:xfrm>
                      <a:prstGeom prst="rect">
                        <a:avLst/>
                      </a:prstGeom>
                      <a:solidFill>
                        <a:srgbClr val="FFFF00"/>
                      </a:solidFill>
                      <a:ln>
                        <a:noFill/>
                      </a:ln>
                      <a:effectLst/>
                    </p:spPr>
                  </p:pic>
                </p:oleObj>
              </mc:Fallback>
            </mc:AlternateContent>
          </a:graphicData>
        </a:graphic>
      </p:graphicFrame>
      <p:graphicFrame>
        <p:nvGraphicFramePr>
          <p:cNvPr id="113669" name="Object 5"/>
          <p:cNvGraphicFramePr>
            <a:graphicFrameLocks noChangeAspect="1"/>
          </p:cNvGraphicFramePr>
          <p:nvPr>
            <p:extLst>
              <p:ext uri="{D42A27DB-BD31-4B8C-83A1-F6EECF244321}">
                <p14:modId xmlns:p14="http://schemas.microsoft.com/office/powerpoint/2010/main" val="3521174738"/>
              </p:ext>
            </p:extLst>
          </p:nvPr>
        </p:nvGraphicFramePr>
        <p:xfrm>
          <a:off x="3799936" y="649386"/>
          <a:ext cx="2554244" cy="2103438"/>
        </p:xfrm>
        <a:graphic>
          <a:graphicData uri="http://schemas.openxmlformats.org/presentationml/2006/ole">
            <mc:AlternateContent xmlns:mc="http://schemas.openxmlformats.org/markup-compatibility/2006">
              <mc:Choice xmlns:v="urn:schemas-microsoft-com:vml" Requires="v">
                <p:oleObj spid="_x0000_s15427" name="Ecuación" r:id="rId6" imgW="1612800" imgH="1206360" progId="Equation.3">
                  <p:embed/>
                </p:oleObj>
              </mc:Choice>
              <mc:Fallback>
                <p:oleObj name="Ecuación" r:id="rId6" imgW="1612800" imgH="1206360" progId="Equation.3">
                  <p:embed/>
                  <p:pic>
                    <p:nvPicPr>
                      <p:cNvPr id="113669"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99936" y="649386"/>
                        <a:ext cx="2554244" cy="2103438"/>
                      </a:xfrm>
                      <a:prstGeom prst="rect">
                        <a:avLst/>
                      </a:prstGeom>
                      <a:solidFill>
                        <a:srgbClr val="FFFF00"/>
                      </a:solid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C9D1540D-B13B-4CDE-9531-8FD700BD4843}"/>
                  </a:ext>
                </a:extLst>
              </p:cNvPr>
              <p:cNvSpPr txBox="1"/>
              <p:nvPr/>
            </p:nvSpPr>
            <p:spPr>
              <a:xfrm>
                <a:off x="35496" y="3212976"/>
                <a:ext cx="5040560" cy="96725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MX" sz="2000" i="1" smtClean="0">
                              <a:latin typeface="Cambria Math" panose="02040503050406030204" pitchFamily="18" charset="0"/>
                            </a:rPr>
                          </m:ctrlPr>
                        </m:sSubSupPr>
                        <m:e>
                          <m:r>
                            <a:rPr lang="es-MX" sz="2000" b="0" i="1" smtClean="0">
                              <a:latin typeface="Cambria Math" panose="02040503050406030204" pitchFamily="18" charset="0"/>
                            </a:rPr>
                            <m:t>𝑡</m:t>
                          </m:r>
                        </m:e>
                        <m:sub>
                          <m:r>
                            <a:rPr lang="es-MX" sz="2000" b="0" i="1" smtClean="0">
                              <a:latin typeface="Cambria Math" panose="02040503050406030204" pitchFamily="18" charset="0"/>
                            </a:rPr>
                            <m:t>0</m:t>
                          </m:r>
                        </m:sub>
                        <m:sup>
                          <m:r>
                            <a:rPr lang="es-MX" sz="2000" b="0" i="1" smtClean="0">
                              <a:latin typeface="Cambria Math" panose="02040503050406030204" pitchFamily="18" charset="0"/>
                            </a:rPr>
                            <m:t>∗</m:t>
                          </m:r>
                        </m:sup>
                      </m:sSubSup>
                      <m:r>
                        <a:rPr lang="es-MX" sz="2000" b="0" i="1" smtClean="0">
                          <a:latin typeface="Cambria Math" panose="02040503050406030204" pitchFamily="18" charset="0"/>
                        </a:rPr>
                        <m:t>=</m:t>
                      </m:r>
                      <m:f>
                        <m:fPr>
                          <m:ctrlPr>
                            <a:rPr lang="es-MX" sz="2000" b="0" i="1" smtClean="0">
                              <a:latin typeface="Cambria Math" panose="02040503050406030204" pitchFamily="18" charset="0"/>
                            </a:rPr>
                          </m:ctrlPr>
                        </m:fPr>
                        <m:num>
                          <m:r>
                            <a:rPr lang="es-MX" sz="2000" b="0" i="1" smtClean="0">
                              <a:latin typeface="Cambria Math" panose="02040503050406030204" pitchFamily="18" charset="0"/>
                            </a:rPr>
                            <m:t>92.255−92.7325</m:t>
                          </m:r>
                        </m:num>
                        <m:den>
                          <m:rad>
                            <m:radPr>
                              <m:degHide m:val="on"/>
                              <m:ctrlPr>
                                <a:rPr lang="es-MX" sz="2000" b="0" i="1" smtClean="0">
                                  <a:latin typeface="Cambria Math" panose="02040503050406030204" pitchFamily="18" charset="0"/>
                                </a:rPr>
                              </m:ctrlPr>
                            </m:radPr>
                            <m:deg/>
                            <m:e>
                              <m:f>
                                <m:fPr>
                                  <m:ctrlPr>
                                    <a:rPr lang="es-MX" sz="2000" b="0" i="1" smtClean="0">
                                      <a:latin typeface="Cambria Math" panose="02040503050406030204" pitchFamily="18" charset="0"/>
                                    </a:rPr>
                                  </m:ctrlPr>
                                </m:fPr>
                                <m:num>
                                  <m:r>
                                    <a:rPr lang="es-MX" sz="2000" b="0" i="1" smtClean="0">
                                      <a:latin typeface="Cambria Math" panose="02040503050406030204" pitchFamily="18" charset="0"/>
                                    </a:rPr>
                                    <m:t>5.68831</m:t>
                                  </m:r>
                                </m:num>
                                <m:den>
                                  <m:r>
                                    <a:rPr lang="es-MX" sz="2000" b="0" i="1" smtClean="0">
                                      <a:latin typeface="Cambria Math" panose="02040503050406030204" pitchFamily="18" charset="0"/>
                                    </a:rPr>
                                    <m:t>8</m:t>
                                  </m:r>
                                </m:den>
                              </m:f>
                              <m:r>
                                <a:rPr lang="es-MX" sz="2000" b="0" i="1" smtClean="0">
                                  <a:latin typeface="Cambria Math" panose="02040503050406030204" pitchFamily="18" charset="0"/>
                                </a:rPr>
                                <m:t>+</m:t>
                              </m:r>
                              <m:f>
                                <m:fPr>
                                  <m:ctrlPr>
                                    <a:rPr lang="es-MX" sz="2000" b="0" i="1" smtClean="0">
                                      <a:latin typeface="Cambria Math" panose="02040503050406030204" pitchFamily="18" charset="0"/>
                                    </a:rPr>
                                  </m:ctrlPr>
                                </m:fPr>
                                <m:num>
                                  <m:r>
                                    <a:rPr lang="es-MX" sz="2000" b="0" i="1" smtClean="0">
                                      <a:latin typeface="Cambria Math" panose="02040503050406030204" pitchFamily="18" charset="0"/>
                                    </a:rPr>
                                    <m:t>8.90099</m:t>
                                  </m:r>
                                </m:num>
                                <m:den>
                                  <m:r>
                                    <a:rPr lang="es-MX" sz="2000" b="0" i="1" smtClean="0">
                                      <a:latin typeface="Cambria Math" panose="02040503050406030204" pitchFamily="18" charset="0"/>
                                    </a:rPr>
                                    <m:t>8</m:t>
                                  </m:r>
                                </m:den>
                              </m:f>
                            </m:e>
                          </m:rad>
                        </m:den>
                      </m:f>
                      <m:r>
                        <a:rPr lang="es-MX" sz="2000" b="0" i="1" smtClean="0">
                          <a:latin typeface="Cambria Math" panose="02040503050406030204" pitchFamily="18" charset="0"/>
                        </a:rPr>
                        <m:t>=−0.244138</m:t>
                      </m:r>
                    </m:oMath>
                  </m:oMathPara>
                </a14:m>
                <a:endParaRPr lang="es-MX" sz="2000" dirty="0"/>
              </a:p>
            </p:txBody>
          </p:sp>
        </mc:Choice>
        <mc:Fallback xmlns="">
          <p:sp>
            <p:nvSpPr>
              <p:cNvPr id="2" name="CuadroTexto 1">
                <a:extLst>
                  <a:ext uri="{FF2B5EF4-FFF2-40B4-BE49-F238E27FC236}">
                    <a16:creationId xmlns:a16="http://schemas.microsoft.com/office/drawing/2014/main" id="{C9D1540D-B13B-4CDE-9531-8FD700BD4843}"/>
                  </a:ext>
                </a:extLst>
              </p:cNvPr>
              <p:cNvSpPr txBox="1">
                <a:spLocks noRot="1" noChangeAspect="1" noMove="1" noResize="1" noEditPoints="1" noAdjustHandles="1" noChangeArrowheads="1" noChangeShapeType="1" noTextEdit="1"/>
              </p:cNvSpPr>
              <p:nvPr/>
            </p:nvSpPr>
            <p:spPr>
              <a:xfrm>
                <a:off x="35496" y="3212976"/>
                <a:ext cx="5040560" cy="967252"/>
              </a:xfrm>
              <a:prstGeom prst="rect">
                <a:avLst/>
              </a:prstGeom>
              <a:blipFill>
                <a:blip r:embed="rId8"/>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871B9AC7-6BEE-4543-9FC1-321227E8F300}"/>
                  </a:ext>
                </a:extLst>
              </p:cNvPr>
              <p:cNvSpPr txBox="1"/>
              <p:nvPr/>
            </p:nvSpPr>
            <p:spPr>
              <a:xfrm>
                <a:off x="4730803" y="2924944"/>
                <a:ext cx="4392488" cy="134030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i="1" smtClean="0">
                          <a:latin typeface="Cambria Math" panose="02040503050406030204" pitchFamily="18" charset="0"/>
                          <a:ea typeface="Cambria Math" panose="02040503050406030204" pitchFamily="18" charset="0"/>
                        </a:rPr>
                        <m:t>𝜐</m:t>
                      </m:r>
                      <m:r>
                        <a:rPr lang="es-MX" b="0" i="1" smtClean="0">
                          <a:latin typeface="Cambria Math" panose="02040503050406030204" pitchFamily="18" charset="0"/>
                          <a:ea typeface="Cambria Math" panose="02040503050406030204" pitchFamily="18" charset="0"/>
                        </a:rPr>
                        <m:t>=</m:t>
                      </m:r>
                      <m:f>
                        <m:fPr>
                          <m:ctrlPr>
                            <a:rPr lang="es-MX" b="0" i="1" smtClean="0">
                              <a:latin typeface="Cambria Math" panose="02040503050406030204" pitchFamily="18" charset="0"/>
                              <a:ea typeface="Cambria Math" panose="02040503050406030204" pitchFamily="18" charset="0"/>
                            </a:rPr>
                          </m:ctrlPr>
                        </m:fPr>
                        <m:num>
                          <m:sSup>
                            <m:sSupPr>
                              <m:ctrlPr>
                                <a:rPr lang="es-MX" b="0" i="1" smtClean="0">
                                  <a:latin typeface="Cambria Math" panose="02040503050406030204" pitchFamily="18" charset="0"/>
                                  <a:ea typeface="Cambria Math" panose="02040503050406030204" pitchFamily="18" charset="0"/>
                                </a:rPr>
                              </m:ctrlPr>
                            </m:sSupPr>
                            <m:e>
                              <m:d>
                                <m:dPr>
                                  <m:ctrlPr>
                                    <a:rPr lang="es-MX" b="0" i="1" smtClean="0">
                                      <a:latin typeface="Cambria Math" panose="02040503050406030204" pitchFamily="18" charset="0"/>
                                      <a:ea typeface="Cambria Math" panose="02040503050406030204" pitchFamily="18" charset="0"/>
                                    </a:rPr>
                                  </m:ctrlPr>
                                </m:dPr>
                                <m:e>
                                  <m:f>
                                    <m:fPr>
                                      <m:ctrlPr>
                                        <a:rPr lang="es-MX" b="0" i="1" smtClean="0">
                                          <a:latin typeface="Cambria Math" panose="02040503050406030204" pitchFamily="18" charset="0"/>
                                          <a:ea typeface="Cambria Math" panose="02040503050406030204" pitchFamily="18" charset="0"/>
                                        </a:rPr>
                                      </m:ctrlPr>
                                    </m:fPr>
                                    <m:num>
                                      <m:r>
                                        <a:rPr lang="es-MX" b="0" i="1" smtClean="0">
                                          <a:latin typeface="Cambria Math" panose="02040503050406030204" pitchFamily="18" charset="0"/>
                                          <a:ea typeface="Cambria Math" panose="02040503050406030204" pitchFamily="18" charset="0"/>
                                        </a:rPr>
                                        <m:t>5.68831</m:t>
                                      </m:r>
                                    </m:num>
                                    <m:den>
                                      <m:r>
                                        <a:rPr lang="es-MX" b="0" i="1" smtClean="0">
                                          <a:latin typeface="Cambria Math" panose="02040503050406030204" pitchFamily="18" charset="0"/>
                                          <a:ea typeface="Cambria Math" panose="02040503050406030204" pitchFamily="18" charset="0"/>
                                        </a:rPr>
                                        <m:t>8</m:t>
                                      </m:r>
                                    </m:den>
                                  </m:f>
                                  <m:r>
                                    <a:rPr lang="es-MX" b="0" i="1" smtClean="0">
                                      <a:latin typeface="Cambria Math" panose="02040503050406030204" pitchFamily="18" charset="0"/>
                                      <a:ea typeface="Cambria Math" panose="02040503050406030204" pitchFamily="18" charset="0"/>
                                    </a:rPr>
                                    <m:t>+</m:t>
                                  </m:r>
                                  <m:f>
                                    <m:fPr>
                                      <m:ctrlPr>
                                        <a:rPr lang="es-MX" b="0" i="1" smtClean="0">
                                          <a:latin typeface="Cambria Math" panose="02040503050406030204" pitchFamily="18" charset="0"/>
                                          <a:ea typeface="Cambria Math" panose="02040503050406030204" pitchFamily="18" charset="0"/>
                                        </a:rPr>
                                      </m:ctrlPr>
                                    </m:fPr>
                                    <m:num>
                                      <m:r>
                                        <a:rPr lang="es-MX" b="0" i="1" smtClean="0">
                                          <a:latin typeface="Cambria Math" panose="02040503050406030204" pitchFamily="18" charset="0"/>
                                          <a:ea typeface="Cambria Math" panose="02040503050406030204" pitchFamily="18" charset="0"/>
                                        </a:rPr>
                                        <m:t>8.90099</m:t>
                                      </m:r>
                                    </m:num>
                                    <m:den>
                                      <m:r>
                                        <a:rPr lang="es-MX" b="0" i="1" smtClean="0">
                                          <a:latin typeface="Cambria Math" panose="02040503050406030204" pitchFamily="18" charset="0"/>
                                          <a:ea typeface="Cambria Math" panose="02040503050406030204" pitchFamily="18" charset="0"/>
                                        </a:rPr>
                                        <m:t>8</m:t>
                                      </m:r>
                                    </m:den>
                                  </m:f>
                                </m:e>
                              </m:d>
                            </m:e>
                            <m:sup>
                              <m:r>
                                <a:rPr lang="es-MX" b="0" i="1" smtClean="0">
                                  <a:latin typeface="Cambria Math" panose="02040503050406030204" pitchFamily="18" charset="0"/>
                                  <a:ea typeface="Cambria Math" panose="02040503050406030204" pitchFamily="18" charset="0"/>
                                </a:rPr>
                                <m:t>2</m:t>
                              </m:r>
                            </m:sup>
                          </m:sSup>
                        </m:num>
                        <m:den>
                          <m:f>
                            <m:fPr>
                              <m:ctrlPr>
                                <a:rPr lang="es-MX" b="0" i="1" smtClean="0">
                                  <a:latin typeface="Cambria Math" panose="02040503050406030204" pitchFamily="18" charset="0"/>
                                  <a:ea typeface="Cambria Math" panose="02040503050406030204" pitchFamily="18" charset="0"/>
                                </a:rPr>
                              </m:ctrlPr>
                            </m:fPr>
                            <m:num>
                              <m:sSup>
                                <m:sSupPr>
                                  <m:ctrlPr>
                                    <a:rPr lang="es-MX" b="0" i="1" smtClean="0">
                                      <a:latin typeface="Cambria Math" panose="02040503050406030204" pitchFamily="18" charset="0"/>
                                      <a:ea typeface="Cambria Math" panose="02040503050406030204" pitchFamily="18" charset="0"/>
                                    </a:rPr>
                                  </m:ctrlPr>
                                </m:sSupPr>
                                <m:e>
                                  <m:d>
                                    <m:dPr>
                                      <m:ctrlPr>
                                        <a:rPr lang="es-MX" b="0" i="1" smtClean="0">
                                          <a:latin typeface="Cambria Math" panose="02040503050406030204" pitchFamily="18" charset="0"/>
                                          <a:ea typeface="Cambria Math" panose="02040503050406030204" pitchFamily="18" charset="0"/>
                                        </a:rPr>
                                      </m:ctrlPr>
                                    </m:dPr>
                                    <m:e>
                                      <m:f>
                                        <m:fPr>
                                          <m:ctrlPr>
                                            <a:rPr lang="es-MX" i="1">
                                              <a:latin typeface="Cambria Math" panose="02040503050406030204" pitchFamily="18" charset="0"/>
                                              <a:ea typeface="Cambria Math" panose="02040503050406030204" pitchFamily="18" charset="0"/>
                                            </a:rPr>
                                          </m:ctrlPr>
                                        </m:fPr>
                                        <m:num>
                                          <m:r>
                                            <a:rPr lang="es-MX" i="1">
                                              <a:latin typeface="Cambria Math" panose="02040503050406030204" pitchFamily="18" charset="0"/>
                                              <a:ea typeface="Cambria Math" panose="02040503050406030204" pitchFamily="18" charset="0"/>
                                            </a:rPr>
                                            <m:t>5.68831</m:t>
                                          </m:r>
                                        </m:num>
                                        <m:den>
                                          <m:r>
                                            <a:rPr lang="es-MX" i="1">
                                              <a:latin typeface="Cambria Math" panose="02040503050406030204" pitchFamily="18" charset="0"/>
                                              <a:ea typeface="Cambria Math" panose="02040503050406030204" pitchFamily="18" charset="0"/>
                                            </a:rPr>
                                            <m:t>8</m:t>
                                          </m:r>
                                        </m:den>
                                      </m:f>
                                    </m:e>
                                  </m:d>
                                </m:e>
                                <m:sup>
                                  <m:r>
                                    <a:rPr lang="es-MX" b="0" i="1" smtClean="0">
                                      <a:latin typeface="Cambria Math" panose="02040503050406030204" pitchFamily="18" charset="0"/>
                                      <a:ea typeface="Cambria Math" panose="02040503050406030204" pitchFamily="18" charset="0"/>
                                    </a:rPr>
                                    <m:t>2</m:t>
                                  </m:r>
                                </m:sup>
                              </m:sSup>
                            </m:num>
                            <m:den>
                              <m:r>
                                <a:rPr lang="es-MX" b="0" i="1" smtClean="0">
                                  <a:latin typeface="Cambria Math" panose="02040503050406030204" pitchFamily="18" charset="0"/>
                                  <a:ea typeface="Cambria Math" panose="02040503050406030204" pitchFamily="18" charset="0"/>
                                </a:rPr>
                                <m:t>9</m:t>
                              </m:r>
                            </m:den>
                          </m:f>
                          <m:r>
                            <a:rPr lang="es-MX" b="0" i="1" smtClean="0">
                              <a:latin typeface="Cambria Math" panose="02040503050406030204" pitchFamily="18" charset="0"/>
                              <a:ea typeface="Cambria Math" panose="02040503050406030204" pitchFamily="18" charset="0"/>
                            </a:rPr>
                            <m:t>+</m:t>
                          </m:r>
                          <m:f>
                            <m:fPr>
                              <m:ctrlPr>
                                <a:rPr lang="es-MX" b="0" i="1" smtClean="0">
                                  <a:latin typeface="Cambria Math" panose="02040503050406030204" pitchFamily="18" charset="0"/>
                                  <a:ea typeface="Cambria Math" panose="02040503050406030204" pitchFamily="18" charset="0"/>
                                </a:rPr>
                              </m:ctrlPr>
                            </m:fPr>
                            <m:num>
                              <m:sSup>
                                <m:sSupPr>
                                  <m:ctrlPr>
                                    <a:rPr lang="es-MX" b="0" i="1" smtClean="0">
                                      <a:latin typeface="Cambria Math" panose="02040503050406030204" pitchFamily="18" charset="0"/>
                                      <a:ea typeface="Cambria Math" panose="02040503050406030204" pitchFamily="18" charset="0"/>
                                    </a:rPr>
                                  </m:ctrlPr>
                                </m:sSupPr>
                                <m:e>
                                  <m:d>
                                    <m:dPr>
                                      <m:ctrlPr>
                                        <a:rPr lang="es-MX" b="0" i="1" smtClean="0">
                                          <a:latin typeface="Cambria Math" panose="02040503050406030204" pitchFamily="18" charset="0"/>
                                          <a:ea typeface="Cambria Math" panose="02040503050406030204" pitchFamily="18" charset="0"/>
                                        </a:rPr>
                                      </m:ctrlPr>
                                    </m:dPr>
                                    <m:e>
                                      <m:f>
                                        <m:fPr>
                                          <m:ctrlPr>
                                            <a:rPr lang="es-MX" i="1">
                                              <a:latin typeface="Cambria Math" panose="02040503050406030204" pitchFamily="18" charset="0"/>
                                              <a:ea typeface="Cambria Math" panose="02040503050406030204" pitchFamily="18" charset="0"/>
                                            </a:rPr>
                                          </m:ctrlPr>
                                        </m:fPr>
                                        <m:num>
                                          <m:r>
                                            <a:rPr lang="es-MX" i="1">
                                              <a:latin typeface="Cambria Math" panose="02040503050406030204" pitchFamily="18" charset="0"/>
                                              <a:ea typeface="Cambria Math" panose="02040503050406030204" pitchFamily="18" charset="0"/>
                                            </a:rPr>
                                            <m:t>8</m:t>
                                          </m:r>
                                          <m:r>
                                            <a:rPr lang="es-MX" b="0" i="1" smtClean="0">
                                              <a:latin typeface="Cambria Math" panose="02040503050406030204" pitchFamily="18" charset="0"/>
                                              <a:ea typeface="Cambria Math" panose="02040503050406030204" pitchFamily="18" charset="0"/>
                                            </a:rPr>
                                            <m:t>.</m:t>
                                          </m:r>
                                          <m:r>
                                            <a:rPr lang="es-MX" i="1">
                                              <a:latin typeface="Cambria Math" panose="02040503050406030204" pitchFamily="18" charset="0"/>
                                              <a:ea typeface="Cambria Math" panose="02040503050406030204" pitchFamily="18" charset="0"/>
                                            </a:rPr>
                                            <m:t>90091</m:t>
                                          </m:r>
                                        </m:num>
                                        <m:den>
                                          <m:r>
                                            <a:rPr lang="es-MX" i="1">
                                              <a:latin typeface="Cambria Math" panose="02040503050406030204" pitchFamily="18" charset="0"/>
                                              <a:ea typeface="Cambria Math" panose="02040503050406030204" pitchFamily="18" charset="0"/>
                                            </a:rPr>
                                            <m:t>8</m:t>
                                          </m:r>
                                        </m:den>
                                      </m:f>
                                    </m:e>
                                  </m:d>
                                </m:e>
                                <m:sup>
                                  <m:r>
                                    <a:rPr lang="es-MX" b="0" i="1" smtClean="0">
                                      <a:latin typeface="Cambria Math" panose="02040503050406030204" pitchFamily="18" charset="0"/>
                                      <a:ea typeface="Cambria Math" panose="02040503050406030204" pitchFamily="18" charset="0"/>
                                    </a:rPr>
                                    <m:t>2</m:t>
                                  </m:r>
                                </m:sup>
                              </m:sSup>
                            </m:num>
                            <m:den>
                              <m:r>
                                <a:rPr lang="es-MX" b="0" i="1" smtClean="0">
                                  <a:latin typeface="Cambria Math" panose="02040503050406030204" pitchFamily="18" charset="0"/>
                                  <a:ea typeface="Cambria Math" panose="02040503050406030204" pitchFamily="18" charset="0"/>
                                </a:rPr>
                                <m:t>9</m:t>
                              </m:r>
                            </m:den>
                          </m:f>
                        </m:den>
                      </m:f>
                      <m:r>
                        <a:rPr lang="es-MX" b="0" i="1" smtClean="0">
                          <a:latin typeface="Cambria Math" panose="02040503050406030204" pitchFamily="18" charset="0"/>
                          <a:ea typeface="Cambria Math" panose="02040503050406030204" pitchFamily="18" charset="0"/>
                        </a:rPr>
                        <m:t>=17</m:t>
                      </m:r>
                    </m:oMath>
                  </m:oMathPara>
                </a14:m>
                <a:endParaRPr lang="es-MX" dirty="0"/>
              </a:p>
            </p:txBody>
          </p:sp>
        </mc:Choice>
        <mc:Fallback xmlns="">
          <p:sp>
            <p:nvSpPr>
              <p:cNvPr id="3" name="CuadroTexto 2">
                <a:extLst>
                  <a:ext uri="{FF2B5EF4-FFF2-40B4-BE49-F238E27FC236}">
                    <a16:creationId xmlns:a16="http://schemas.microsoft.com/office/drawing/2014/main" id="{871B9AC7-6BEE-4543-9FC1-321227E8F300}"/>
                  </a:ext>
                </a:extLst>
              </p:cNvPr>
              <p:cNvSpPr txBox="1">
                <a:spLocks noRot="1" noChangeAspect="1" noMove="1" noResize="1" noEditPoints="1" noAdjustHandles="1" noChangeArrowheads="1" noChangeShapeType="1" noTextEdit="1"/>
              </p:cNvSpPr>
              <p:nvPr/>
            </p:nvSpPr>
            <p:spPr>
              <a:xfrm>
                <a:off x="4730803" y="2924944"/>
                <a:ext cx="4392488" cy="1340303"/>
              </a:xfrm>
              <a:prstGeom prst="rect">
                <a:avLst/>
              </a:prstGeom>
              <a:blipFill>
                <a:blip r:embed="rId9"/>
                <a:stretch>
                  <a:fillRect/>
                </a:stretch>
              </a:blipFill>
            </p:spPr>
            <p:txBody>
              <a:bodyPr/>
              <a:lstStyle/>
              <a:p>
                <a:r>
                  <a:rPr lang="es-MX">
                    <a:noFill/>
                  </a:rPr>
                  <a:t> </a:t>
                </a:r>
              </a:p>
            </p:txBody>
          </p:sp>
        </mc:Fallback>
      </mc:AlternateContent>
      <p:sp>
        <p:nvSpPr>
          <p:cNvPr id="4" name="Rectángulo 3">
            <a:extLst>
              <a:ext uri="{FF2B5EF4-FFF2-40B4-BE49-F238E27FC236}">
                <a16:creationId xmlns:a16="http://schemas.microsoft.com/office/drawing/2014/main" id="{39FB7B18-94CA-4E81-AEEA-E04A50EF9993}"/>
              </a:ext>
            </a:extLst>
          </p:cNvPr>
          <p:cNvSpPr/>
          <p:nvPr/>
        </p:nvSpPr>
        <p:spPr>
          <a:xfrm>
            <a:off x="7045371" y="1252132"/>
            <a:ext cx="1080745" cy="461665"/>
          </a:xfrm>
          <a:prstGeom prst="rect">
            <a:avLst/>
          </a:prstGeom>
        </p:spPr>
        <p:txBody>
          <a:bodyPr wrap="none">
            <a:spAutoFit/>
          </a:bodyPr>
          <a:lstStyle/>
          <a:p>
            <a:pPr lvl="0" algn="just">
              <a:spcBef>
                <a:spcPct val="50000"/>
              </a:spcBef>
            </a:pPr>
            <a:r>
              <a:rPr lang="en-US" sz="2400" b="1" dirty="0">
                <a:solidFill>
                  <a:srgbClr val="5B9BD5">
                    <a:lumMod val="75000"/>
                  </a:srgbClr>
                </a:solidFill>
                <a:sym typeface="Symbol" pitchFamily="18" charset="2"/>
              </a:rPr>
              <a:t>=0.05</a:t>
            </a:r>
          </a:p>
        </p:txBody>
      </p:sp>
      <p:sp>
        <p:nvSpPr>
          <p:cNvPr id="5" name="Rectángulo 4">
            <a:extLst>
              <a:ext uri="{FF2B5EF4-FFF2-40B4-BE49-F238E27FC236}">
                <a16:creationId xmlns:a16="http://schemas.microsoft.com/office/drawing/2014/main" id="{C5E61CF0-3047-4683-9629-F5C276D85ABE}"/>
              </a:ext>
            </a:extLst>
          </p:cNvPr>
          <p:cNvSpPr/>
          <p:nvPr/>
        </p:nvSpPr>
        <p:spPr>
          <a:xfrm>
            <a:off x="444761" y="4144986"/>
            <a:ext cx="2326278" cy="461665"/>
          </a:xfrm>
          <a:prstGeom prst="rect">
            <a:avLst/>
          </a:prstGeom>
        </p:spPr>
        <p:txBody>
          <a:bodyPr wrap="none">
            <a:spAutoFit/>
          </a:bodyPr>
          <a:lstStyle/>
          <a:p>
            <a:pPr lvl="0"/>
            <a:r>
              <a:rPr lang="es-MX" sz="2400" dirty="0">
                <a:solidFill>
                  <a:srgbClr val="5B9BD5">
                    <a:lumMod val="75000"/>
                  </a:srgbClr>
                </a:solidFill>
              </a:rPr>
              <a:t>t(</a:t>
            </a:r>
            <a:r>
              <a:rPr lang="es-MX" sz="2400" dirty="0">
                <a:solidFill>
                  <a:srgbClr val="5B9BD5">
                    <a:lumMod val="75000"/>
                  </a:srgbClr>
                </a:solidFill>
                <a:sym typeface="Symbol" pitchFamily="18" charset="2"/>
              </a:rPr>
              <a:t>0.025, 17)=2.11</a:t>
            </a:r>
            <a:endParaRPr lang="es-MX" sz="2400" dirty="0">
              <a:solidFill>
                <a:prstClr val="black"/>
              </a:solidFill>
            </a:endParaRPr>
          </a:p>
        </p:txBody>
      </p:sp>
      <p:sp>
        <p:nvSpPr>
          <p:cNvPr id="10" name="Rectángulo 9">
            <a:extLst>
              <a:ext uri="{FF2B5EF4-FFF2-40B4-BE49-F238E27FC236}">
                <a16:creationId xmlns:a16="http://schemas.microsoft.com/office/drawing/2014/main" id="{415A63AF-E9E4-4886-B7DB-B952CDC5B599}"/>
              </a:ext>
            </a:extLst>
          </p:cNvPr>
          <p:cNvSpPr/>
          <p:nvPr/>
        </p:nvSpPr>
        <p:spPr>
          <a:xfrm>
            <a:off x="188800" y="5297635"/>
            <a:ext cx="8559664" cy="1200329"/>
          </a:xfrm>
          <a:prstGeom prst="rect">
            <a:avLst/>
          </a:prstGeom>
        </p:spPr>
        <p:txBody>
          <a:bodyPr wrap="square">
            <a:spAutoFit/>
          </a:bodyPr>
          <a:lstStyle/>
          <a:p>
            <a:r>
              <a:rPr lang="es-MX" sz="2400" b="1" dirty="0">
                <a:solidFill>
                  <a:srgbClr val="C00000"/>
                </a:solidFill>
                <a:latin typeface="Gabriola" panose="04040605051002020D02" pitchFamily="82" charset="0"/>
              </a:rPr>
              <a:t>|to|&lt;t(</a:t>
            </a:r>
            <a:r>
              <a:rPr lang="es-MX" sz="2400" b="1" dirty="0">
                <a:solidFill>
                  <a:srgbClr val="C00000"/>
                </a:solidFill>
                <a:latin typeface="Gabriola" panose="04040605051002020D02" pitchFamily="82" charset="0"/>
                <a:sym typeface="Symbol" pitchFamily="18" charset="2"/>
              </a:rPr>
              <a:t>0.025, 17), NO SE RECHAZA LA HIPOTESIS NULA, POR LO TANTO SE PUEDE  UTILIZAR CUALQUIERA DE LOS DOS  CATALIZADORES. SUPONIENDO VARIANZAS NO IGUALES</a:t>
            </a:r>
            <a:endParaRPr lang="es-MX" sz="2400" b="1" dirty="0">
              <a:solidFill>
                <a:srgbClr val="C00000"/>
              </a:solidFill>
              <a:latin typeface="Gabriola" panose="04040605051002020D02" pitchFamily="82" charset="0"/>
            </a:endParaRPr>
          </a:p>
        </p:txBody>
      </p:sp>
      <p:sp>
        <p:nvSpPr>
          <p:cNvPr id="6" name="Rectángulo 5">
            <a:extLst>
              <a:ext uri="{FF2B5EF4-FFF2-40B4-BE49-F238E27FC236}">
                <a16:creationId xmlns:a16="http://schemas.microsoft.com/office/drawing/2014/main" id="{256A55AB-2900-4347-ABCA-0C74A324BE72}"/>
              </a:ext>
            </a:extLst>
          </p:cNvPr>
          <p:cNvSpPr/>
          <p:nvPr/>
        </p:nvSpPr>
        <p:spPr>
          <a:xfrm>
            <a:off x="571382" y="4640379"/>
            <a:ext cx="1896673" cy="523220"/>
          </a:xfrm>
          <a:prstGeom prst="rect">
            <a:avLst/>
          </a:prstGeom>
        </p:spPr>
        <p:txBody>
          <a:bodyPr wrap="none">
            <a:spAutoFit/>
          </a:bodyPr>
          <a:lstStyle/>
          <a:p>
            <a:r>
              <a:rPr lang="es-MX" sz="2800" b="1" dirty="0">
                <a:solidFill>
                  <a:srgbClr val="C00000"/>
                </a:solidFill>
                <a:latin typeface="Gabriola" panose="04040605051002020D02" pitchFamily="82" charset="0"/>
              </a:rPr>
              <a:t>|</a:t>
            </a:r>
            <a:r>
              <a:rPr lang="es-MX" sz="2800" b="1" dirty="0" err="1">
                <a:solidFill>
                  <a:srgbClr val="C00000"/>
                </a:solidFill>
                <a:latin typeface="Gabriola" panose="04040605051002020D02" pitchFamily="82" charset="0"/>
              </a:rPr>
              <a:t>to</a:t>
            </a:r>
            <a:r>
              <a:rPr lang="es-MX" sz="2800" b="1" dirty="0">
                <a:solidFill>
                  <a:srgbClr val="C00000"/>
                </a:solidFill>
                <a:latin typeface="Gabriola" panose="04040605051002020D02" pitchFamily="82" charset="0"/>
              </a:rPr>
              <a:t>|&lt;t(</a:t>
            </a:r>
            <a:r>
              <a:rPr lang="es-MX" sz="2800" b="1" dirty="0">
                <a:solidFill>
                  <a:srgbClr val="C00000"/>
                </a:solidFill>
                <a:latin typeface="Gabriola" panose="04040605051002020D02" pitchFamily="82" charset="0"/>
                <a:sym typeface="Symbol" pitchFamily="18" charset="2"/>
              </a:rPr>
              <a:t>0.025, 17)</a:t>
            </a:r>
            <a:endParaRPr lang="es-MX" sz="2800" dirty="0"/>
          </a:p>
        </p:txBody>
      </p:sp>
      <p:sp>
        <p:nvSpPr>
          <p:cNvPr id="7" name="Rectángulo 6">
            <a:extLst>
              <a:ext uri="{FF2B5EF4-FFF2-40B4-BE49-F238E27FC236}">
                <a16:creationId xmlns:a16="http://schemas.microsoft.com/office/drawing/2014/main" id="{CA985F72-DD08-4DC5-80E8-056853AE7FF0}"/>
              </a:ext>
            </a:extLst>
          </p:cNvPr>
          <p:cNvSpPr/>
          <p:nvPr/>
        </p:nvSpPr>
        <p:spPr>
          <a:xfrm>
            <a:off x="3662161" y="4606651"/>
            <a:ext cx="1612942" cy="523220"/>
          </a:xfrm>
          <a:prstGeom prst="rect">
            <a:avLst/>
          </a:prstGeom>
        </p:spPr>
        <p:txBody>
          <a:bodyPr wrap="none">
            <a:spAutoFit/>
          </a:bodyPr>
          <a:lstStyle/>
          <a:p>
            <a:pPr lvl="0"/>
            <a:r>
              <a:rPr lang="es-MX" sz="2800" b="1" dirty="0">
                <a:solidFill>
                  <a:srgbClr val="C00000"/>
                </a:solidFill>
                <a:latin typeface="Gabriola" panose="04040605051002020D02" pitchFamily="82" charset="0"/>
              </a:rPr>
              <a:t>|-0.2441|&lt;2.11</a:t>
            </a:r>
            <a:endParaRPr lang="es-MX" sz="2800" dirty="0">
              <a:solidFill>
                <a:prstClr val="black"/>
              </a:solidFill>
            </a:endParaRPr>
          </a:p>
        </p:txBody>
      </p:sp>
      <p:cxnSp>
        <p:nvCxnSpPr>
          <p:cNvPr id="9" name="Conector recto de flecha 8">
            <a:extLst>
              <a:ext uri="{FF2B5EF4-FFF2-40B4-BE49-F238E27FC236}">
                <a16:creationId xmlns:a16="http://schemas.microsoft.com/office/drawing/2014/main" id="{1AC44637-BDEA-49FE-97E4-55D20C7D5E68}"/>
              </a:ext>
            </a:extLst>
          </p:cNvPr>
          <p:cNvCxnSpPr>
            <a:cxnSpLocks/>
          </p:cNvCxnSpPr>
          <p:nvPr/>
        </p:nvCxnSpPr>
        <p:spPr>
          <a:xfrm>
            <a:off x="2555776" y="4951712"/>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9382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95536" y="188640"/>
            <a:ext cx="82810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MX" sz="2400" b="1" dirty="0">
                <a:solidFill>
                  <a:schemeClr val="accent1">
                    <a:lumMod val="50000"/>
                  </a:schemeClr>
                </a:solidFill>
                <a:latin typeface="Gabriola" panose="04040605051002020D02" pitchFamily="82" charset="0"/>
              </a:rPr>
              <a:t>PRUEBA DE HIPOTESIS PARA IGUALDAD DE VARIANZAS</a:t>
            </a:r>
          </a:p>
          <a:p>
            <a:pPr algn="ctr"/>
            <a:r>
              <a:rPr lang="es-MX" sz="2400" b="1" dirty="0">
                <a:solidFill>
                  <a:schemeClr val="accent1">
                    <a:lumMod val="50000"/>
                  </a:schemeClr>
                </a:solidFill>
                <a:latin typeface="Gabriola" panose="04040605051002020D02" pitchFamily="82" charset="0"/>
              </a:rPr>
              <a:t>(EXPERIMENTALMENTE, IGUALDAD DE CIRCUSTANCIAS)</a:t>
            </a:r>
          </a:p>
        </p:txBody>
      </p:sp>
      <p:graphicFrame>
        <p:nvGraphicFramePr>
          <p:cNvPr id="96259" name="Object 3"/>
          <p:cNvGraphicFramePr>
            <a:graphicFrameLocks noChangeAspect="1"/>
          </p:cNvGraphicFramePr>
          <p:nvPr>
            <p:extLst>
              <p:ext uri="{D42A27DB-BD31-4B8C-83A1-F6EECF244321}">
                <p14:modId xmlns:p14="http://schemas.microsoft.com/office/powerpoint/2010/main" val="1598801481"/>
              </p:ext>
            </p:extLst>
          </p:nvPr>
        </p:nvGraphicFramePr>
        <p:xfrm>
          <a:off x="730225" y="2501525"/>
          <a:ext cx="1482162" cy="1385888"/>
        </p:xfrm>
        <a:graphic>
          <a:graphicData uri="http://schemas.openxmlformats.org/presentationml/2006/ole">
            <mc:AlternateContent xmlns:mc="http://schemas.openxmlformats.org/markup-compatibility/2006">
              <mc:Choice xmlns:v="urn:schemas-microsoft-com:vml" Requires="v">
                <p:oleObj spid="_x0000_s12653" name="Ecuación" r:id="rId4" imgW="622080" imgH="533160" progId="Equation.3">
                  <p:embed/>
                </p:oleObj>
              </mc:Choice>
              <mc:Fallback>
                <p:oleObj name="Ecuación" r:id="rId4" imgW="622080" imgH="533160" progId="Equation.3">
                  <p:embed/>
                  <p:pic>
                    <p:nvPicPr>
                      <p:cNvPr id="0" name=""/>
                      <p:cNvPicPr>
                        <a:picLocks noChangeAspect="1" noChangeArrowheads="1"/>
                      </p:cNvPicPr>
                      <p:nvPr/>
                    </p:nvPicPr>
                    <p:blipFill>
                      <a:blip r:embed="rId5"/>
                      <a:srcRect/>
                      <a:stretch>
                        <a:fillRect/>
                      </a:stretch>
                    </p:blipFill>
                    <p:spPr bwMode="auto">
                      <a:xfrm>
                        <a:off x="730225" y="2501525"/>
                        <a:ext cx="1482162" cy="1385888"/>
                      </a:xfrm>
                      <a:prstGeom prst="rect">
                        <a:avLst/>
                      </a:prstGeom>
                      <a:solidFill>
                        <a:srgbClr val="FFFF00"/>
                      </a:solidFill>
                      <a:ln>
                        <a:noFill/>
                      </a:ln>
                      <a:effectLst/>
                    </p:spPr>
                  </p:pic>
                </p:oleObj>
              </mc:Fallback>
            </mc:AlternateContent>
          </a:graphicData>
        </a:graphic>
      </p:graphicFrame>
      <p:sp>
        <p:nvSpPr>
          <p:cNvPr id="96262" name="Text Box 6"/>
          <p:cNvSpPr txBox="1">
            <a:spLocks noChangeArrowheads="1"/>
          </p:cNvSpPr>
          <p:nvPr/>
        </p:nvSpPr>
        <p:spPr bwMode="auto">
          <a:xfrm>
            <a:off x="539552" y="4363358"/>
            <a:ext cx="79928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latin typeface="Gabriola" panose="04040605051002020D02" pitchFamily="82" charset="0"/>
              </a:rPr>
              <a:t>LA CUAL SIGUE UNA DISTRIBUCION F CON n</a:t>
            </a:r>
            <a:r>
              <a:rPr lang="es-MX" sz="2400" b="1" baseline="-25000" dirty="0">
                <a:solidFill>
                  <a:schemeClr val="accent1">
                    <a:lumMod val="75000"/>
                  </a:schemeClr>
                </a:solidFill>
                <a:latin typeface="Gabriola" panose="04040605051002020D02" pitchFamily="82" charset="0"/>
              </a:rPr>
              <a:t>1</a:t>
            </a:r>
            <a:r>
              <a:rPr lang="es-MX" sz="2400" b="1" dirty="0">
                <a:solidFill>
                  <a:schemeClr val="accent1">
                    <a:lumMod val="75000"/>
                  </a:schemeClr>
                </a:solidFill>
                <a:latin typeface="Gabriola" panose="04040605051002020D02" pitchFamily="82" charset="0"/>
              </a:rPr>
              <a:t>-1 GRADOS DE LIBERTAD EN EL NUMERADOR Y n</a:t>
            </a:r>
            <a:r>
              <a:rPr lang="es-MX" sz="2400" b="1" baseline="-25000" dirty="0">
                <a:solidFill>
                  <a:schemeClr val="accent1">
                    <a:lumMod val="75000"/>
                  </a:schemeClr>
                </a:solidFill>
                <a:latin typeface="Gabriola" panose="04040605051002020D02" pitchFamily="82" charset="0"/>
              </a:rPr>
              <a:t>2</a:t>
            </a:r>
            <a:r>
              <a:rPr lang="es-MX" sz="2400" b="1" dirty="0">
                <a:solidFill>
                  <a:schemeClr val="accent1">
                    <a:lumMod val="75000"/>
                  </a:schemeClr>
                </a:solidFill>
                <a:latin typeface="Gabriola" panose="04040605051002020D02" pitchFamily="82" charset="0"/>
              </a:rPr>
              <a:t>-1 GRADOS DE LIBERTAD EN EL DENOMINADOR.</a:t>
            </a:r>
          </a:p>
          <a:p>
            <a:pPr algn="just">
              <a:spcBef>
                <a:spcPct val="50000"/>
              </a:spcBef>
            </a:pPr>
            <a:r>
              <a:rPr lang="es-MX" sz="2400" b="1" dirty="0">
                <a:solidFill>
                  <a:schemeClr val="accent1">
                    <a:lumMod val="75000"/>
                  </a:schemeClr>
                </a:solidFill>
                <a:latin typeface="Gabriola" panose="04040605051002020D02" pitchFamily="82" charset="0"/>
              </a:rPr>
              <a:t>SI  F</a:t>
            </a:r>
            <a:r>
              <a:rPr lang="es-MX" sz="2400" b="1" baseline="-25000" dirty="0">
                <a:solidFill>
                  <a:schemeClr val="accent1">
                    <a:lumMod val="75000"/>
                  </a:schemeClr>
                </a:solidFill>
                <a:latin typeface="Gabriola" panose="04040605051002020D02" pitchFamily="82" charset="0"/>
              </a:rPr>
              <a:t>O</a:t>
            </a:r>
            <a:r>
              <a:rPr lang="es-MX" sz="2400" b="1" dirty="0">
                <a:solidFill>
                  <a:schemeClr val="accent1">
                    <a:lumMod val="75000"/>
                  </a:schemeClr>
                </a:solidFill>
                <a:latin typeface="Gabriola" panose="04040605051002020D02" pitchFamily="82" charset="0"/>
              </a:rPr>
              <a:t>&gt;F(</a:t>
            </a:r>
            <a:r>
              <a:rPr lang="es-MX" sz="2400" b="1" dirty="0">
                <a:solidFill>
                  <a:schemeClr val="accent1">
                    <a:lumMod val="75000"/>
                  </a:schemeClr>
                </a:solidFill>
                <a:latin typeface="Gabriola" panose="04040605051002020D02" pitchFamily="82" charset="0"/>
                <a:sym typeface="Symbol" pitchFamily="18" charset="2"/>
              </a:rPr>
              <a:t>=0.05, </a:t>
            </a:r>
            <a:r>
              <a:rPr lang="es-MX" sz="2400" b="1" dirty="0">
                <a:solidFill>
                  <a:schemeClr val="accent1">
                    <a:lumMod val="75000"/>
                  </a:schemeClr>
                </a:solidFill>
                <a:latin typeface="Gabriola" panose="04040605051002020D02" pitchFamily="82" charset="0"/>
              </a:rPr>
              <a:t>n</a:t>
            </a:r>
            <a:r>
              <a:rPr lang="es-MX" sz="2400" b="1" baseline="-25000" dirty="0">
                <a:solidFill>
                  <a:schemeClr val="accent1">
                    <a:lumMod val="75000"/>
                  </a:schemeClr>
                </a:solidFill>
                <a:latin typeface="Gabriola" panose="04040605051002020D02" pitchFamily="82" charset="0"/>
              </a:rPr>
              <a:t>1</a:t>
            </a:r>
            <a:r>
              <a:rPr lang="es-MX" sz="2400" b="1" dirty="0">
                <a:solidFill>
                  <a:schemeClr val="accent1">
                    <a:lumMod val="75000"/>
                  </a:schemeClr>
                </a:solidFill>
                <a:latin typeface="Gabriola" panose="04040605051002020D02" pitchFamily="82" charset="0"/>
              </a:rPr>
              <a:t>-1, n</a:t>
            </a:r>
            <a:r>
              <a:rPr lang="es-MX" sz="2400" b="1" baseline="-25000" dirty="0">
                <a:solidFill>
                  <a:schemeClr val="accent1">
                    <a:lumMod val="75000"/>
                  </a:schemeClr>
                </a:solidFill>
                <a:latin typeface="Gabriola" panose="04040605051002020D02" pitchFamily="82" charset="0"/>
              </a:rPr>
              <a:t>2</a:t>
            </a:r>
            <a:r>
              <a:rPr lang="es-MX" sz="2400" b="1" dirty="0">
                <a:solidFill>
                  <a:schemeClr val="accent1">
                    <a:lumMod val="75000"/>
                  </a:schemeClr>
                </a:solidFill>
                <a:latin typeface="Gabriola" panose="04040605051002020D02" pitchFamily="82" charset="0"/>
              </a:rPr>
              <a:t>-1) SE RECHAZA LA HIPOTESIS NULA.</a:t>
            </a:r>
          </a:p>
        </p:txBody>
      </p:sp>
      <p:graphicFrame>
        <p:nvGraphicFramePr>
          <p:cNvPr id="96263" name="Rectangle 7"/>
          <p:cNvGraphicFramePr>
            <a:graphicFrameLocks/>
          </p:cNvGraphicFramePr>
          <p:nvPr>
            <p:extLst>
              <p:ext uri="{D42A27DB-BD31-4B8C-83A1-F6EECF244321}">
                <p14:modId xmlns:p14="http://schemas.microsoft.com/office/powerpoint/2010/main" val="2963013528"/>
              </p:ext>
            </p:extLst>
          </p:nvPr>
        </p:nvGraphicFramePr>
        <p:xfrm>
          <a:off x="4770438" y="2809875"/>
          <a:ext cx="609600" cy="838200"/>
        </p:xfrm>
        <a:graphic>
          <a:graphicData uri="http://schemas.openxmlformats.org/presentationml/2006/ole">
            <mc:AlternateContent xmlns:mc="http://schemas.openxmlformats.org/markup-compatibility/2006">
              <mc:Choice xmlns:v="urn:schemas-microsoft-com:vml" Requires="v">
                <p:oleObj spid="_x0000_s12654" name="Ecuación" r:id="rId6" imgW="114120" imgH="215640" progId="Equation.3">
                  <p:embed/>
                </p:oleObj>
              </mc:Choice>
              <mc:Fallback>
                <p:oleObj name="Ecuación" r:id="rId6" imgW="114120" imgH="215640" progId="Equation.3">
                  <p:embed/>
                  <p:pic>
                    <p:nvPicPr>
                      <p:cNvPr id="0" name=""/>
                      <p:cNvPicPr preferRelativeResize="0">
                        <a:picLocks noChangeArrowheads="1"/>
                      </p:cNvPicPr>
                      <p:nvPr/>
                    </p:nvPicPr>
                    <p:blipFill>
                      <a:blip r:embed="rId7"/>
                      <a:srcRect/>
                      <a:stretch>
                        <a:fillRect/>
                      </a:stretch>
                    </p:blipFill>
                    <p:spPr bwMode="auto">
                      <a:xfrm>
                        <a:off x="4770438" y="2809875"/>
                        <a:ext cx="609600" cy="838200"/>
                      </a:xfrm>
                      <a:prstGeom prst="rect">
                        <a:avLst/>
                      </a:prstGeom>
                      <a:noFill/>
                      <a:ln>
                        <a:noFill/>
                      </a:ln>
                      <a:effec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4077353121"/>
              </p:ext>
            </p:extLst>
          </p:nvPr>
        </p:nvGraphicFramePr>
        <p:xfrm>
          <a:off x="827584" y="1281802"/>
          <a:ext cx="1384803" cy="941387"/>
        </p:xfrm>
        <a:graphic>
          <a:graphicData uri="http://schemas.openxmlformats.org/presentationml/2006/ole">
            <mc:AlternateContent xmlns:mc="http://schemas.openxmlformats.org/markup-compatibility/2006">
              <mc:Choice xmlns:v="urn:schemas-microsoft-com:vml" Requires="v">
                <p:oleObj spid="_x0000_s12655" name="Ecuación" r:id="rId8" imgW="939600" imgH="583920" progId="Equation.3">
                  <p:embed/>
                </p:oleObj>
              </mc:Choice>
              <mc:Fallback>
                <p:oleObj name="Ecuación" r:id="rId8" imgW="939600" imgH="583920" progId="Equation.3">
                  <p:embed/>
                  <p:pic>
                    <p:nvPicPr>
                      <p:cNvPr id="0" name=""/>
                      <p:cNvPicPr>
                        <a:picLocks noChangeAspect="1" noChangeArrowheads="1"/>
                      </p:cNvPicPr>
                      <p:nvPr/>
                    </p:nvPicPr>
                    <p:blipFill>
                      <a:blip r:embed="rId9"/>
                      <a:srcRect/>
                      <a:stretch>
                        <a:fillRect/>
                      </a:stretch>
                    </p:blipFill>
                    <p:spPr bwMode="auto">
                      <a:xfrm>
                        <a:off x="827584" y="1281802"/>
                        <a:ext cx="1384803" cy="941387"/>
                      </a:xfrm>
                      <a:prstGeom prst="rect">
                        <a:avLst/>
                      </a:prstGeom>
                      <a:solidFill>
                        <a:srgbClr val="FFFF00"/>
                      </a:solidFill>
                      <a:ln>
                        <a:noFill/>
                      </a:ln>
                      <a:effectLst/>
                    </p:spPr>
                  </p:pic>
                </p:oleObj>
              </mc:Fallback>
            </mc:AlternateContent>
          </a:graphicData>
        </a:graphic>
      </p:graphicFrame>
      <p:pic>
        <p:nvPicPr>
          <p:cNvPr id="2" name="Imagen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15816" y="1196751"/>
            <a:ext cx="5209722" cy="3236645"/>
          </a:xfrm>
          <a:prstGeom prst="rect">
            <a:avLst/>
          </a:prstGeom>
        </p:spPr>
      </p:pic>
      <mc:AlternateContent xmlns:mc="http://schemas.openxmlformats.org/markup-compatibility/2006" xmlns:a14="http://schemas.microsoft.com/office/drawing/2010/main">
        <mc:Choice Requires="a14">
          <p:sp>
            <p:nvSpPr>
              <p:cNvPr id="3" name="CuadroTexto 2"/>
              <p:cNvSpPr txBox="1"/>
              <p:nvPr/>
            </p:nvSpPr>
            <p:spPr>
              <a:xfrm>
                <a:off x="6083467" y="3336920"/>
                <a:ext cx="93673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i="1" smtClean="0">
                          <a:latin typeface="Cambria Math" panose="02040503050406030204" pitchFamily="18" charset="0"/>
                          <a:ea typeface="Cambria Math" panose="02040503050406030204" pitchFamily="18" charset="0"/>
                        </a:rPr>
                        <m:t>𝛼</m:t>
                      </m:r>
                      <m:r>
                        <a:rPr lang="es-MX" b="0" i="1" smtClean="0">
                          <a:latin typeface="Cambria Math" panose="02040503050406030204" pitchFamily="18" charset="0"/>
                          <a:ea typeface="Cambria Math" panose="02040503050406030204" pitchFamily="18" charset="0"/>
                        </a:rPr>
                        <m:t>=0.05</m:t>
                      </m:r>
                    </m:oMath>
                  </m:oMathPara>
                </a14:m>
                <a:endParaRPr lang="es-MX" dirty="0"/>
              </a:p>
            </p:txBody>
          </p:sp>
        </mc:Choice>
        <mc:Fallback xmlns="">
          <p:sp>
            <p:nvSpPr>
              <p:cNvPr id="3" name="CuadroTexto 2"/>
              <p:cNvSpPr txBox="1">
                <a:spLocks noRot="1" noChangeAspect="1" noMove="1" noResize="1" noEditPoints="1" noAdjustHandles="1" noChangeArrowheads="1" noChangeShapeType="1" noTextEdit="1"/>
              </p:cNvSpPr>
              <p:nvPr/>
            </p:nvSpPr>
            <p:spPr>
              <a:xfrm>
                <a:off x="6083467" y="3336920"/>
                <a:ext cx="936731" cy="276999"/>
              </a:xfrm>
              <a:prstGeom prst="rect">
                <a:avLst/>
              </a:prstGeom>
              <a:blipFill rotWithShape="0">
                <a:blip r:embed="rId11"/>
                <a:stretch>
                  <a:fillRect l="-3247" r="-5844" b="-6522"/>
                </a:stretch>
              </a:blipFill>
            </p:spPr>
            <p:txBody>
              <a:bodyPr/>
              <a:lstStyle/>
              <a:p>
                <a:r>
                  <a:rPr lang="es-MX">
                    <a:noFill/>
                  </a:rPr>
                  <a:t> </a:t>
                </a:r>
              </a:p>
            </p:txBody>
          </p:sp>
        </mc:Fallback>
      </mc:AlternateContent>
    </p:spTree>
    <p:extLst>
      <p:ext uri="{BB962C8B-B14F-4D97-AF65-F5344CB8AC3E}">
        <p14:creationId xmlns:p14="http://schemas.microsoft.com/office/powerpoint/2010/main" val="3857150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1115616" y="260350"/>
            <a:ext cx="777755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s-MX" sz="2000" b="1" dirty="0">
                <a:solidFill>
                  <a:schemeClr val="accent1">
                    <a:lumMod val="75000"/>
                  </a:schemeClr>
                </a:solidFill>
              </a:rPr>
              <a:t>SOLUCION:</a:t>
            </a:r>
          </a:p>
          <a:p>
            <a:pPr algn="just">
              <a:spcBef>
                <a:spcPct val="50000"/>
              </a:spcBef>
              <a:buFontTx/>
              <a:buAutoNum type="arabicPeriod"/>
            </a:pPr>
            <a:r>
              <a:rPr lang="es-MX" sz="2000" b="1" dirty="0">
                <a:solidFill>
                  <a:schemeClr val="accent1">
                    <a:lumMod val="75000"/>
                  </a:schemeClr>
                </a:solidFill>
              </a:rPr>
              <a:t>LOS PARAMETROS DE INTERES SON LAS VARIANZAS DEL RENDIMIENTO PARA AMBOS CATALIZADORES. </a:t>
            </a:r>
          </a:p>
          <a:p>
            <a:pPr algn="just">
              <a:spcBef>
                <a:spcPct val="50000"/>
              </a:spcBef>
              <a:buFontTx/>
              <a:buAutoNum type="arabicPeriod"/>
            </a:pPr>
            <a:r>
              <a:rPr lang="es-MX" sz="2000" b="1" dirty="0">
                <a:solidFill>
                  <a:schemeClr val="accent1">
                    <a:lumMod val="75000"/>
                  </a:schemeClr>
                </a:solidFill>
              </a:rPr>
              <a:t>HIPOTESIS </a:t>
            </a:r>
            <a:endParaRPr lang="es-ES" sz="2000" b="1" dirty="0">
              <a:solidFill>
                <a:schemeClr val="accent1">
                  <a:lumMod val="75000"/>
                </a:schemeClr>
              </a:solidFill>
            </a:endParaRPr>
          </a:p>
        </p:txBody>
      </p:sp>
      <p:sp>
        <p:nvSpPr>
          <p:cNvPr id="104455" name="Text Box 7"/>
          <p:cNvSpPr txBox="1">
            <a:spLocks noChangeArrowheads="1"/>
          </p:cNvSpPr>
          <p:nvPr/>
        </p:nvSpPr>
        <p:spPr bwMode="auto">
          <a:xfrm>
            <a:off x="1043583" y="3429000"/>
            <a:ext cx="70568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rPr>
              <a:t>3. Nivel de confianza </a:t>
            </a:r>
            <a:r>
              <a:rPr lang="es-MX" sz="2400" b="1" dirty="0">
                <a:solidFill>
                  <a:schemeClr val="accent1">
                    <a:lumMod val="75000"/>
                  </a:schemeClr>
                </a:solidFill>
                <a:sym typeface="Symbol" pitchFamily="18" charset="2"/>
              </a:rPr>
              <a:t>=0.05</a:t>
            </a:r>
          </a:p>
        </p:txBody>
      </p:sp>
      <p:sp>
        <p:nvSpPr>
          <p:cNvPr id="104456" name="Text Box 8"/>
          <p:cNvSpPr txBox="1">
            <a:spLocks noChangeArrowheads="1"/>
          </p:cNvSpPr>
          <p:nvPr/>
        </p:nvSpPr>
        <p:spPr bwMode="auto">
          <a:xfrm>
            <a:off x="1043583" y="4048823"/>
            <a:ext cx="68758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rPr>
              <a:t>4.  EL ESTADISTICO DE PRUEBA ESTA DADO POR</a:t>
            </a:r>
            <a:endParaRPr lang="es-ES" sz="2400" b="1" dirty="0">
              <a:solidFill>
                <a:schemeClr val="accent1">
                  <a:lumMod val="75000"/>
                </a:schemeClr>
              </a:solidFill>
            </a:endParaRPr>
          </a:p>
        </p:txBody>
      </p:sp>
      <p:graphicFrame>
        <p:nvGraphicFramePr>
          <p:cNvPr id="104457" name="Object 9"/>
          <p:cNvGraphicFramePr>
            <a:graphicFrameLocks noChangeAspect="1"/>
          </p:cNvGraphicFramePr>
          <p:nvPr>
            <p:extLst>
              <p:ext uri="{D42A27DB-BD31-4B8C-83A1-F6EECF244321}">
                <p14:modId xmlns:p14="http://schemas.microsoft.com/office/powerpoint/2010/main" val="2551660511"/>
              </p:ext>
            </p:extLst>
          </p:nvPr>
        </p:nvGraphicFramePr>
        <p:xfrm>
          <a:off x="3671887" y="4510488"/>
          <a:ext cx="1619250" cy="1385887"/>
        </p:xfrm>
        <a:graphic>
          <a:graphicData uri="http://schemas.openxmlformats.org/presentationml/2006/ole">
            <mc:AlternateContent xmlns:mc="http://schemas.openxmlformats.org/markup-compatibility/2006">
              <mc:Choice xmlns:v="urn:schemas-microsoft-com:vml" Requires="v">
                <p:oleObj spid="_x0000_s13629" name="Ecuación" r:id="rId4" imgW="622080" imgH="533160" progId="Equation.3">
                  <p:embed/>
                </p:oleObj>
              </mc:Choice>
              <mc:Fallback>
                <p:oleObj name="Ecuación" r:id="rId4" imgW="622080" imgH="5331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1887" y="4510488"/>
                        <a:ext cx="1619250" cy="1385887"/>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8"/>
          <p:cNvGraphicFramePr>
            <a:graphicFrameLocks noChangeAspect="1"/>
          </p:cNvGraphicFramePr>
          <p:nvPr>
            <p:extLst>
              <p:ext uri="{D42A27DB-BD31-4B8C-83A1-F6EECF244321}">
                <p14:modId xmlns:p14="http://schemas.microsoft.com/office/powerpoint/2010/main" val="246206915"/>
              </p:ext>
            </p:extLst>
          </p:nvPr>
        </p:nvGraphicFramePr>
        <p:xfrm>
          <a:off x="1475656" y="1904689"/>
          <a:ext cx="1800734" cy="1224136"/>
        </p:xfrm>
        <a:graphic>
          <a:graphicData uri="http://schemas.openxmlformats.org/presentationml/2006/ole">
            <mc:AlternateContent xmlns:mc="http://schemas.openxmlformats.org/markup-compatibility/2006">
              <mc:Choice xmlns:v="urn:schemas-microsoft-com:vml" Requires="v">
                <p:oleObj spid="_x0000_s13630" name="Ecuación" r:id="rId6" imgW="939600" imgH="583920" progId="Equation.3">
                  <p:embed/>
                </p:oleObj>
              </mc:Choice>
              <mc:Fallback>
                <p:oleObj name="Ecuación" r:id="rId6" imgW="939600" imgH="583920" progId="Equation.3">
                  <p:embed/>
                  <p:pic>
                    <p:nvPicPr>
                      <p:cNvPr id="96264" name="Object 8"/>
                      <p:cNvPicPr>
                        <a:picLocks noChangeAspect="1" noChangeArrowheads="1"/>
                      </p:cNvPicPr>
                      <p:nvPr/>
                    </p:nvPicPr>
                    <p:blipFill>
                      <a:blip r:embed="rId7"/>
                      <a:srcRect/>
                      <a:stretch>
                        <a:fillRect/>
                      </a:stretch>
                    </p:blipFill>
                    <p:spPr bwMode="auto">
                      <a:xfrm>
                        <a:off x="1475656" y="1904689"/>
                        <a:ext cx="1800734" cy="1224136"/>
                      </a:xfrm>
                      <a:prstGeom prst="rect">
                        <a:avLst/>
                      </a:prstGeom>
                      <a:solidFill>
                        <a:srgbClr val="FFFF00"/>
                      </a:solidFill>
                      <a:ln>
                        <a:noFill/>
                      </a:ln>
                      <a:effectLst/>
                    </p:spPr>
                  </p:pic>
                </p:oleObj>
              </mc:Fallback>
            </mc:AlternateContent>
          </a:graphicData>
        </a:graphic>
      </p:graphicFrame>
      <p:sp>
        <p:nvSpPr>
          <p:cNvPr id="2" name="Rectángulo 1">
            <a:extLst>
              <a:ext uri="{FF2B5EF4-FFF2-40B4-BE49-F238E27FC236}">
                <a16:creationId xmlns:a16="http://schemas.microsoft.com/office/drawing/2014/main" id="{906C9034-9F71-4BF8-9F40-449D7B54936A}"/>
              </a:ext>
            </a:extLst>
          </p:cNvPr>
          <p:cNvSpPr/>
          <p:nvPr/>
        </p:nvSpPr>
        <p:spPr>
          <a:xfrm>
            <a:off x="616411" y="5896375"/>
            <a:ext cx="7272808" cy="461665"/>
          </a:xfrm>
          <a:prstGeom prst="rect">
            <a:avLst/>
          </a:prstGeom>
        </p:spPr>
        <p:txBody>
          <a:bodyPr wrap="square">
            <a:spAutoFit/>
          </a:bodyPr>
          <a:lstStyle/>
          <a:p>
            <a:pPr lvl="0" algn="just">
              <a:spcBef>
                <a:spcPct val="50000"/>
              </a:spcBef>
            </a:pPr>
            <a:r>
              <a:rPr lang="es-MX" sz="2400" b="1" dirty="0">
                <a:solidFill>
                  <a:srgbClr val="5B9BD5">
                    <a:lumMod val="75000"/>
                  </a:srgbClr>
                </a:solidFill>
                <a:latin typeface="Gabriola" panose="04040605051002020D02" pitchFamily="82" charset="0"/>
              </a:rPr>
              <a:t>SI  F</a:t>
            </a:r>
            <a:r>
              <a:rPr lang="es-MX" sz="2400" b="1" baseline="-25000" dirty="0">
                <a:solidFill>
                  <a:srgbClr val="5B9BD5">
                    <a:lumMod val="75000"/>
                  </a:srgbClr>
                </a:solidFill>
                <a:latin typeface="Gabriola" panose="04040605051002020D02" pitchFamily="82" charset="0"/>
              </a:rPr>
              <a:t>O</a:t>
            </a:r>
            <a:r>
              <a:rPr lang="es-MX" sz="2400" b="1" dirty="0">
                <a:solidFill>
                  <a:srgbClr val="5B9BD5">
                    <a:lumMod val="75000"/>
                  </a:srgbClr>
                </a:solidFill>
                <a:latin typeface="Gabriola" panose="04040605051002020D02" pitchFamily="82" charset="0"/>
              </a:rPr>
              <a:t>&gt;F(</a:t>
            </a:r>
            <a:r>
              <a:rPr lang="es-MX" sz="2400" b="1" dirty="0">
                <a:solidFill>
                  <a:srgbClr val="5B9BD5">
                    <a:lumMod val="75000"/>
                  </a:srgbClr>
                </a:solidFill>
                <a:latin typeface="Gabriola" panose="04040605051002020D02" pitchFamily="82" charset="0"/>
                <a:sym typeface="Symbol" pitchFamily="18" charset="2"/>
              </a:rPr>
              <a:t>=0.05, </a:t>
            </a:r>
            <a:r>
              <a:rPr lang="es-MX" sz="2400" b="1" dirty="0">
                <a:solidFill>
                  <a:srgbClr val="5B9BD5">
                    <a:lumMod val="75000"/>
                  </a:srgbClr>
                </a:solidFill>
                <a:latin typeface="Gabriola" panose="04040605051002020D02" pitchFamily="82" charset="0"/>
              </a:rPr>
              <a:t>n</a:t>
            </a:r>
            <a:r>
              <a:rPr lang="es-MX" sz="2400" b="1" baseline="-25000" dirty="0">
                <a:solidFill>
                  <a:srgbClr val="5B9BD5">
                    <a:lumMod val="75000"/>
                  </a:srgbClr>
                </a:solidFill>
                <a:latin typeface="Gabriola" panose="04040605051002020D02" pitchFamily="82" charset="0"/>
              </a:rPr>
              <a:t>1</a:t>
            </a:r>
            <a:r>
              <a:rPr lang="es-MX" sz="2400" b="1" dirty="0">
                <a:solidFill>
                  <a:srgbClr val="5B9BD5">
                    <a:lumMod val="75000"/>
                  </a:srgbClr>
                </a:solidFill>
                <a:latin typeface="Gabriola" panose="04040605051002020D02" pitchFamily="82" charset="0"/>
              </a:rPr>
              <a:t>-1, n</a:t>
            </a:r>
            <a:r>
              <a:rPr lang="es-MX" sz="2400" b="1" baseline="-25000" dirty="0">
                <a:solidFill>
                  <a:srgbClr val="5B9BD5">
                    <a:lumMod val="75000"/>
                  </a:srgbClr>
                </a:solidFill>
                <a:latin typeface="Gabriola" panose="04040605051002020D02" pitchFamily="82" charset="0"/>
              </a:rPr>
              <a:t>2</a:t>
            </a:r>
            <a:r>
              <a:rPr lang="es-MX" sz="2400" b="1" dirty="0">
                <a:solidFill>
                  <a:srgbClr val="5B9BD5">
                    <a:lumMod val="75000"/>
                  </a:srgbClr>
                </a:solidFill>
                <a:latin typeface="Gabriola" panose="04040605051002020D02" pitchFamily="82" charset="0"/>
              </a:rPr>
              <a:t>-1) SE RECHAZA LA HIPOTESIS NULA.</a:t>
            </a:r>
          </a:p>
        </p:txBody>
      </p:sp>
    </p:spTree>
    <p:extLst>
      <p:ext uri="{BB962C8B-B14F-4D97-AF65-F5344CB8AC3E}">
        <p14:creationId xmlns:p14="http://schemas.microsoft.com/office/powerpoint/2010/main" val="463924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57" name="Object 9"/>
          <p:cNvGraphicFramePr>
            <a:graphicFrameLocks noChangeAspect="1"/>
          </p:cNvGraphicFramePr>
          <p:nvPr>
            <p:extLst>
              <p:ext uri="{D42A27DB-BD31-4B8C-83A1-F6EECF244321}">
                <p14:modId xmlns:p14="http://schemas.microsoft.com/office/powerpoint/2010/main" val="4209405114"/>
              </p:ext>
            </p:extLst>
          </p:nvPr>
        </p:nvGraphicFramePr>
        <p:xfrm>
          <a:off x="1043608" y="2189773"/>
          <a:ext cx="1512168" cy="818429"/>
        </p:xfrm>
        <a:graphic>
          <a:graphicData uri="http://schemas.openxmlformats.org/presentationml/2006/ole">
            <mc:AlternateContent xmlns:mc="http://schemas.openxmlformats.org/markup-compatibility/2006">
              <mc:Choice xmlns:v="urn:schemas-microsoft-com:vml" Requires="v">
                <p:oleObj spid="_x0000_s16411" name="Ecuación" r:id="rId4" imgW="622080" imgH="533160" progId="Equation.3">
                  <p:embed/>
                </p:oleObj>
              </mc:Choice>
              <mc:Fallback>
                <p:oleObj name="Ecuación" r:id="rId4" imgW="622080" imgH="533160" progId="Equation.3">
                  <p:embed/>
                  <p:pic>
                    <p:nvPicPr>
                      <p:cNvPr id="104457"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3608" y="2189773"/>
                        <a:ext cx="1512168" cy="818429"/>
                      </a:xfrm>
                      <a:prstGeom prst="rect">
                        <a:avLst/>
                      </a:prstGeom>
                      <a:solidFill>
                        <a:schemeClr val="bg1"/>
                      </a:solidFill>
                      <a:ln>
                        <a:noFill/>
                      </a:ln>
                      <a:effectLst/>
                      <a:extLst/>
                    </p:spPr>
                  </p:pic>
                </p:oleObj>
              </mc:Fallback>
            </mc:AlternateContent>
          </a:graphicData>
        </a:graphic>
      </p:graphicFrame>
      <p:graphicFrame>
        <p:nvGraphicFramePr>
          <p:cNvPr id="2" name="Tabla 1">
            <a:extLst>
              <a:ext uri="{FF2B5EF4-FFF2-40B4-BE49-F238E27FC236}">
                <a16:creationId xmlns:a16="http://schemas.microsoft.com/office/drawing/2014/main" id="{9F3C561E-D703-43F9-8775-C9465DDD6D21}"/>
              </a:ext>
            </a:extLst>
          </p:cNvPr>
          <p:cNvGraphicFramePr>
            <a:graphicFrameLocks noGrp="1"/>
          </p:cNvGraphicFramePr>
          <p:nvPr>
            <p:extLst>
              <p:ext uri="{D42A27DB-BD31-4B8C-83A1-F6EECF244321}">
                <p14:modId xmlns:p14="http://schemas.microsoft.com/office/powerpoint/2010/main" val="3646810925"/>
              </p:ext>
            </p:extLst>
          </p:nvPr>
        </p:nvGraphicFramePr>
        <p:xfrm>
          <a:off x="827584" y="104923"/>
          <a:ext cx="7488831" cy="1894339"/>
        </p:xfrm>
        <a:graphic>
          <a:graphicData uri="http://schemas.openxmlformats.org/drawingml/2006/table">
            <a:tbl>
              <a:tblPr/>
              <a:tblGrid>
                <a:gridCol w="2452579">
                  <a:extLst>
                    <a:ext uri="{9D8B030D-6E8A-4147-A177-3AD203B41FA5}">
                      <a16:colId xmlns:a16="http://schemas.microsoft.com/office/drawing/2014/main" val="2002048582"/>
                    </a:ext>
                  </a:extLst>
                </a:gridCol>
                <a:gridCol w="2518126">
                  <a:extLst>
                    <a:ext uri="{9D8B030D-6E8A-4147-A177-3AD203B41FA5}">
                      <a16:colId xmlns:a16="http://schemas.microsoft.com/office/drawing/2014/main" val="1544111531"/>
                    </a:ext>
                  </a:extLst>
                </a:gridCol>
                <a:gridCol w="2518126">
                  <a:extLst>
                    <a:ext uri="{9D8B030D-6E8A-4147-A177-3AD203B41FA5}">
                      <a16:colId xmlns:a16="http://schemas.microsoft.com/office/drawing/2014/main" val="1079900337"/>
                    </a:ext>
                  </a:extLst>
                </a:gridCol>
              </a:tblGrid>
              <a:tr h="144016">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 </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i="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CATALIZADOR=1</a:t>
                      </a:r>
                      <a:endPar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i="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CATALIZADOR=2</a:t>
                      </a:r>
                      <a:endPar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4432043"/>
                  </a:ext>
                </a:extLst>
              </a:tr>
              <a:tr h="216024">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Recuento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420235"/>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Promedio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92.255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92.7325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5274881"/>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Varianza</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5.68831</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8.90099</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830529"/>
                  </a:ext>
                </a:extLst>
              </a:tr>
              <a:tr h="447807">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Desviación Estándar</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2.38502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2.98345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731906"/>
                  </a:ext>
                </a:extLst>
              </a:tr>
            </a:tbl>
          </a:graphicData>
        </a:graphic>
      </p:graphicFrame>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03B8B885-1D0E-4B42-B4C1-35CE7361B61C}"/>
                  </a:ext>
                </a:extLst>
              </p:cNvPr>
              <p:cNvSpPr txBox="1"/>
              <p:nvPr/>
            </p:nvSpPr>
            <p:spPr>
              <a:xfrm>
                <a:off x="3779912" y="2121476"/>
                <a:ext cx="3499741" cy="7015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2060"/>
                              </a:solidFill>
                              <a:latin typeface="Cambria Math" panose="02040503050406030204" pitchFamily="18" charset="0"/>
                            </a:rPr>
                          </m:ctrlPr>
                        </m:sSubPr>
                        <m:e>
                          <m:r>
                            <a:rPr lang="es-MX" sz="2400" b="1" i="1" smtClean="0">
                              <a:solidFill>
                                <a:srgbClr val="002060"/>
                              </a:solidFill>
                              <a:latin typeface="Cambria Math" panose="02040503050406030204" pitchFamily="18" charset="0"/>
                            </a:rPr>
                            <m:t>𝑭</m:t>
                          </m:r>
                        </m:e>
                        <m:sub>
                          <m:r>
                            <a:rPr lang="es-MX" sz="2400" b="1" i="1" smtClean="0">
                              <a:solidFill>
                                <a:srgbClr val="002060"/>
                              </a:solidFill>
                              <a:latin typeface="Cambria Math" panose="02040503050406030204" pitchFamily="18" charset="0"/>
                            </a:rPr>
                            <m:t>𝑶</m:t>
                          </m:r>
                        </m:sub>
                      </m:sSub>
                      <m:r>
                        <a:rPr lang="es-MX" sz="2400" b="1" i="1" smtClean="0">
                          <a:solidFill>
                            <a:srgbClr val="002060"/>
                          </a:solidFill>
                          <a:latin typeface="Cambria Math" panose="02040503050406030204" pitchFamily="18" charset="0"/>
                        </a:rPr>
                        <m:t>=</m:t>
                      </m:r>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𝟓</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𝟔𝟖𝟖𝟑𝟏</m:t>
                          </m:r>
                        </m:num>
                        <m:den>
                          <m:r>
                            <a:rPr lang="es-MX" sz="2400" b="1" i="1" smtClean="0">
                              <a:solidFill>
                                <a:srgbClr val="002060"/>
                              </a:solidFill>
                              <a:latin typeface="Cambria Math" panose="02040503050406030204" pitchFamily="18" charset="0"/>
                            </a:rPr>
                            <m:t>𝟖</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𝟗𝟎𝟎𝟗𝟗</m:t>
                          </m:r>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𝟔𝟑𝟗𝟎</m:t>
                      </m:r>
                    </m:oMath>
                  </m:oMathPara>
                </a14:m>
                <a:endParaRPr lang="es-MX" sz="2400" b="1" dirty="0"/>
              </a:p>
            </p:txBody>
          </p:sp>
        </mc:Choice>
        <mc:Fallback xmlns="">
          <p:sp>
            <p:nvSpPr>
              <p:cNvPr id="3" name="CuadroTexto 2">
                <a:extLst>
                  <a:ext uri="{FF2B5EF4-FFF2-40B4-BE49-F238E27FC236}">
                    <a16:creationId xmlns:a16="http://schemas.microsoft.com/office/drawing/2014/main" id="{03B8B885-1D0E-4B42-B4C1-35CE7361B61C}"/>
                  </a:ext>
                </a:extLst>
              </p:cNvPr>
              <p:cNvSpPr txBox="1">
                <a:spLocks noRot="1" noChangeAspect="1" noMove="1" noResize="1" noEditPoints="1" noAdjustHandles="1" noChangeArrowheads="1" noChangeShapeType="1" noTextEdit="1"/>
              </p:cNvSpPr>
              <p:nvPr/>
            </p:nvSpPr>
            <p:spPr>
              <a:xfrm>
                <a:off x="3779912" y="2121476"/>
                <a:ext cx="3499741" cy="701539"/>
              </a:xfrm>
              <a:prstGeom prst="rect">
                <a:avLst/>
              </a:prstGeom>
              <a:blipFill>
                <a:blip r:embed="rId6"/>
                <a:stretch>
                  <a:fillRect/>
                </a:stretch>
              </a:blipFill>
            </p:spPr>
            <p:txBody>
              <a:bodyPr/>
              <a:lstStyle/>
              <a:p>
                <a:r>
                  <a:rPr lang="es-MX">
                    <a:noFill/>
                  </a:rPr>
                  <a:t> </a:t>
                </a:r>
              </a:p>
            </p:txBody>
          </p:sp>
        </mc:Fallback>
      </mc:AlternateContent>
      <p:sp>
        <p:nvSpPr>
          <p:cNvPr id="5" name="Rectángulo 4">
            <a:extLst>
              <a:ext uri="{FF2B5EF4-FFF2-40B4-BE49-F238E27FC236}">
                <a16:creationId xmlns:a16="http://schemas.microsoft.com/office/drawing/2014/main" id="{49D71C13-64F6-41E2-9BBE-7956BADA406A}"/>
              </a:ext>
            </a:extLst>
          </p:cNvPr>
          <p:cNvSpPr/>
          <p:nvPr/>
        </p:nvSpPr>
        <p:spPr>
          <a:xfrm>
            <a:off x="602911" y="3057281"/>
            <a:ext cx="7938176" cy="1569660"/>
          </a:xfrm>
          <a:prstGeom prst="rect">
            <a:avLst/>
          </a:prstGeom>
        </p:spPr>
        <p:txBody>
          <a:bodyPr wrap="square">
            <a:spAutoFit/>
          </a:bodyPr>
          <a:lstStyle/>
          <a:p>
            <a:pPr algn="just"/>
            <a:r>
              <a:rPr lang="es-MX" sz="3200" b="1" dirty="0">
                <a:solidFill>
                  <a:srgbClr val="5B9BD5">
                    <a:lumMod val="75000"/>
                  </a:srgbClr>
                </a:solidFill>
                <a:latin typeface="Gabriola" panose="04040605051002020D02" pitchFamily="82" charset="0"/>
              </a:rPr>
              <a:t>F</a:t>
            </a:r>
            <a:r>
              <a:rPr lang="es-MX" sz="3200" b="1" baseline="-25000" dirty="0">
                <a:solidFill>
                  <a:srgbClr val="5B9BD5">
                    <a:lumMod val="75000"/>
                  </a:srgbClr>
                </a:solidFill>
                <a:latin typeface="Gabriola" panose="04040605051002020D02" pitchFamily="82" charset="0"/>
              </a:rPr>
              <a:t>O</a:t>
            </a:r>
            <a:r>
              <a:rPr lang="es-MX" sz="3200" b="1" dirty="0">
                <a:solidFill>
                  <a:srgbClr val="5B9BD5">
                    <a:lumMod val="75000"/>
                  </a:srgbClr>
                </a:solidFill>
                <a:latin typeface="Gabriola" panose="04040605051002020D02" pitchFamily="82" charset="0"/>
              </a:rPr>
              <a:t>=0.6390&lt;F(</a:t>
            </a:r>
            <a:r>
              <a:rPr lang="es-MX" sz="3200" b="1" dirty="0">
                <a:solidFill>
                  <a:srgbClr val="5B9BD5">
                    <a:lumMod val="75000"/>
                  </a:srgbClr>
                </a:solidFill>
                <a:latin typeface="Gabriola" panose="04040605051002020D02" pitchFamily="82" charset="0"/>
                <a:sym typeface="Symbol" pitchFamily="18" charset="2"/>
              </a:rPr>
              <a:t>=0.05, </a:t>
            </a:r>
            <a:r>
              <a:rPr lang="es-MX" sz="3200" b="1" dirty="0">
                <a:solidFill>
                  <a:srgbClr val="5B9BD5">
                    <a:lumMod val="75000"/>
                  </a:srgbClr>
                </a:solidFill>
                <a:latin typeface="Gabriola" panose="04040605051002020D02" pitchFamily="82" charset="0"/>
              </a:rPr>
              <a:t>7, 7</a:t>
            </a:r>
            <a:r>
              <a:rPr lang="es-MX" sz="3200" b="1">
                <a:solidFill>
                  <a:srgbClr val="5B9BD5">
                    <a:lumMod val="75000"/>
                  </a:srgbClr>
                </a:solidFill>
                <a:latin typeface="Gabriola" panose="04040605051002020D02" pitchFamily="82" charset="0"/>
              </a:rPr>
              <a:t>)=3.79, </a:t>
            </a:r>
            <a:r>
              <a:rPr lang="es-MX" sz="3200" b="1" dirty="0">
                <a:solidFill>
                  <a:srgbClr val="5B9BD5">
                    <a:lumMod val="75000"/>
                  </a:srgbClr>
                </a:solidFill>
                <a:latin typeface="Gabriola" panose="04040605051002020D02" pitchFamily="82" charset="0"/>
              </a:rPr>
              <a:t>POR TANTO NO HAY DIFERENCIAS SIGNIFICATIVAS EN LAS VARIANZAS DE LOS CATALIZADORES.</a:t>
            </a:r>
            <a:endParaRPr lang="es-MX" sz="3200" dirty="0">
              <a:latin typeface="Gabriola" panose="04040605051002020D02" pitchFamily="82" charset="0"/>
            </a:endParaRPr>
          </a:p>
        </p:txBody>
      </p:sp>
      <p:sp>
        <p:nvSpPr>
          <p:cNvPr id="6" name="Rectángulo 5">
            <a:extLst>
              <a:ext uri="{FF2B5EF4-FFF2-40B4-BE49-F238E27FC236}">
                <a16:creationId xmlns:a16="http://schemas.microsoft.com/office/drawing/2014/main" id="{9B89F7DA-6D5B-4501-9049-F129CCB9E06D}"/>
              </a:ext>
            </a:extLst>
          </p:cNvPr>
          <p:cNvSpPr/>
          <p:nvPr/>
        </p:nvSpPr>
        <p:spPr>
          <a:xfrm>
            <a:off x="467544" y="4768355"/>
            <a:ext cx="8208912" cy="1815882"/>
          </a:xfrm>
          <a:prstGeom prst="rect">
            <a:avLst/>
          </a:prstGeom>
        </p:spPr>
        <p:txBody>
          <a:bodyPr wrap="square">
            <a:spAutoFit/>
          </a:bodyPr>
          <a:lstStyle/>
          <a:p>
            <a:pPr lvl="0" algn="just"/>
            <a:r>
              <a:rPr lang="es-MX" sz="2800" b="1" dirty="0">
                <a:solidFill>
                  <a:srgbClr val="C00000"/>
                </a:solidFill>
                <a:latin typeface="Gabriola" panose="04040605051002020D02" pitchFamily="82" charset="0"/>
              </a:rPr>
              <a:t>Se demuestra que ambos catalizadores presentan igual varianza, lo que garantiza que experimentalmente se probaron en iguales circunstancias ambos catalizadores, por consiguiente se debe usar la t-student para varianzas iguales.</a:t>
            </a:r>
          </a:p>
        </p:txBody>
      </p:sp>
    </p:spTree>
    <p:extLst>
      <p:ext uri="{BB962C8B-B14F-4D97-AF65-F5344CB8AC3E}">
        <p14:creationId xmlns:p14="http://schemas.microsoft.com/office/powerpoint/2010/main" val="3061466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368276" y="333376"/>
            <a:ext cx="8380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MX" sz="2400" b="1" dirty="0">
                <a:solidFill>
                  <a:srgbClr val="002060"/>
                </a:solidFill>
                <a:latin typeface="Gabriola" panose="04040605051002020D02" pitchFamily="82" charset="0"/>
              </a:rPr>
              <a:t>PRUEBA DE HIPOTESIS PARA  LA DIFERENCIA ENTRE PROPORCIONES DE DOS POBIACIONES </a:t>
            </a:r>
          </a:p>
        </p:txBody>
      </p:sp>
      <p:sp>
        <p:nvSpPr>
          <p:cNvPr id="94212" name="Text Box 4"/>
          <p:cNvSpPr txBox="1">
            <a:spLocks noChangeArrowheads="1"/>
          </p:cNvSpPr>
          <p:nvPr/>
        </p:nvSpPr>
        <p:spPr bwMode="auto">
          <a:xfrm>
            <a:off x="368276" y="4651284"/>
            <a:ext cx="79164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3200" b="1" dirty="0">
                <a:solidFill>
                  <a:schemeClr val="accent1">
                    <a:lumMod val="75000"/>
                  </a:schemeClr>
                </a:solidFill>
                <a:latin typeface="Gabriola" panose="04040605051002020D02" pitchFamily="82" charset="0"/>
              </a:rPr>
              <a:t>Se rechaza Ho si |z|&gt;z(</a:t>
            </a:r>
            <a:r>
              <a:rPr lang="es-MX" sz="3200" b="1" dirty="0">
                <a:solidFill>
                  <a:schemeClr val="accent1">
                    <a:lumMod val="75000"/>
                  </a:schemeClr>
                </a:solidFill>
                <a:latin typeface="Gabriola" panose="04040605051002020D02" pitchFamily="82" charset="0"/>
                <a:sym typeface="Symbol" pitchFamily="18" charset="2"/>
              </a:rPr>
              <a:t>/2)</a:t>
            </a:r>
          </a:p>
        </p:txBody>
      </p:sp>
      <p:sp>
        <p:nvSpPr>
          <p:cNvPr id="2" name="Rectángulo 1">
            <a:extLst>
              <a:ext uri="{FF2B5EF4-FFF2-40B4-BE49-F238E27FC236}">
                <a16:creationId xmlns:a16="http://schemas.microsoft.com/office/drawing/2014/main" id="{2C4A647C-B599-4084-ACC4-0FFD35917F98}"/>
              </a:ext>
            </a:extLst>
          </p:cNvPr>
          <p:cNvSpPr/>
          <p:nvPr/>
        </p:nvSpPr>
        <p:spPr>
          <a:xfrm>
            <a:off x="690325" y="1244142"/>
            <a:ext cx="2632453" cy="1169551"/>
          </a:xfrm>
          <a:prstGeom prst="rect">
            <a:avLst/>
          </a:prstGeom>
        </p:spPr>
        <p:txBody>
          <a:bodyPr wrap="square">
            <a:spAutoFit/>
          </a:bodyPr>
          <a:lstStyle/>
          <a:p>
            <a:r>
              <a:rPr lang="es-MX" sz="2800" b="1" dirty="0">
                <a:solidFill>
                  <a:schemeClr val="accent1">
                    <a:lumMod val="75000"/>
                  </a:schemeClr>
                </a:solidFill>
                <a:latin typeface="Gabriola" panose="04040605051002020D02" pitchFamily="82" charset="0"/>
                <a:cs typeface="Arial" panose="020B0604020202020204" pitchFamily="34" charset="0"/>
              </a:rPr>
              <a:t>H</a:t>
            </a:r>
            <a:r>
              <a:rPr lang="es-MX" sz="2800" b="1" baseline="-25000" dirty="0">
                <a:solidFill>
                  <a:schemeClr val="accent1">
                    <a:lumMod val="75000"/>
                  </a:schemeClr>
                </a:solidFill>
                <a:latin typeface="Gabriola" panose="04040605051002020D02" pitchFamily="82" charset="0"/>
                <a:cs typeface="Arial" panose="020B0604020202020204" pitchFamily="34" charset="0"/>
              </a:rPr>
              <a:t>O</a:t>
            </a:r>
            <a:r>
              <a:rPr lang="es-MX" sz="2800" b="1" dirty="0">
                <a:solidFill>
                  <a:schemeClr val="accent1">
                    <a:lumMod val="75000"/>
                  </a:schemeClr>
                </a:solidFill>
                <a:latin typeface="Gabriola" panose="04040605051002020D02" pitchFamily="82" charset="0"/>
                <a:cs typeface="Arial" panose="020B0604020202020204" pitchFamily="34" charset="0"/>
              </a:rPr>
              <a:t>: </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1</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2</a:t>
            </a:r>
          </a:p>
          <a:p>
            <a:pPr algn="just">
              <a:spcBef>
                <a:spcPct val="50000"/>
              </a:spcBef>
            </a:pP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H</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A</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 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1</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 ≠p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2</a:t>
            </a:r>
            <a:endPar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endParaRPr>
          </a:p>
        </p:txBody>
      </p:sp>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B96FA3B-2B30-4929-8827-C53673B40E9B}"/>
                  </a:ext>
                </a:extLst>
              </p:cNvPr>
              <p:cNvSpPr txBox="1"/>
              <p:nvPr/>
            </p:nvSpPr>
            <p:spPr>
              <a:xfrm>
                <a:off x="368276" y="2529473"/>
                <a:ext cx="4248472" cy="13560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800" b="0" i="1" smtClean="0">
                          <a:latin typeface="Cambria Math" panose="02040503050406030204" pitchFamily="18" charset="0"/>
                        </a:rPr>
                        <m:t>𝑧</m:t>
                      </m:r>
                      <m:r>
                        <a:rPr lang="es-MX" sz="2800" b="0" i="1" smtClean="0">
                          <a:latin typeface="Cambria Math" panose="02040503050406030204" pitchFamily="18" charset="0"/>
                        </a:rPr>
                        <m:t>=</m:t>
                      </m:r>
                      <m:f>
                        <m:fPr>
                          <m:ctrlPr>
                            <a:rPr lang="es-MX" sz="2800" b="0" i="1" smtClean="0">
                              <a:latin typeface="Cambria Math" panose="02040503050406030204" pitchFamily="18" charset="0"/>
                            </a:rPr>
                          </m:ctrlPr>
                        </m:fPr>
                        <m:num>
                          <m:sSub>
                            <m:sSubPr>
                              <m:ctrlPr>
                                <a:rPr lang="es-MX" sz="2800" b="0" i="1" smtClean="0">
                                  <a:latin typeface="Cambria Math" panose="02040503050406030204" pitchFamily="18" charset="0"/>
                                </a:rPr>
                              </m:ctrlPr>
                            </m:sSubPr>
                            <m:e>
                              <m:acc>
                                <m:accPr>
                                  <m:chr m:val="̂"/>
                                  <m:ctrlPr>
                                    <a:rPr lang="es-MX" sz="2800" b="0" i="1" smtClean="0">
                                      <a:latin typeface="Cambria Math" panose="02040503050406030204" pitchFamily="18" charset="0"/>
                                    </a:rPr>
                                  </m:ctrlPr>
                                </m:accPr>
                                <m:e>
                                  <m:r>
                                    <a:rPr lang="es-MX" sz="2800" b="0" i="1" smtClean="0">
                                      <a:latin typeface="Cambria Math" panose="02040503050406030204" pitchFamily="18" charset="0"/>
                                    </a:rPr>
                                    <m:t>𝑝</m:t>
                                  </m:r>
                                </m:e>
                              </m:acc>
                            </m:e>
                            <m:sub>
                              <m:r>
                                <a:rPr lang="es-MX" sz="2800" b="0" i="1" smtClean="0">
                                  <a:latin typeface="Cambria Math" panose="02040503050406030204" pitchFamily="18" charset="0"/>
                                </a:rPr>
                                <m:t>1</m:t>
                              </m:r>
                            </m:sub>
                          </m:sSub>
                          <m:r>
                            <a:rPr lang="es-MX" sz="2800" b="0" i="1" smtClean="0">
                              <a:latin typeface="Cambria Math" panose="02040503050406030204" pitchFamily="18" charset="0"/>
                            </a:rPr>
                            <m:t>−</m:t>
                          </m:r>
                          <m:sSub>
                            <m:sSubPr>
                              <m:ctrlPr>
                                <a:rPr lang="es-MX" sz="2800" b="0" i="1" smtClean="0">
                                  <a:latin typeface="Cambria Math" panose="02040503050406030204" pitchFamily="18" charset="0"/>
                                </a:rPr>
                              </m:ctrlPr>
                            </m:sSubPr>
                            <m:e>
                              <m:acc>
                                <m:accPr>
                                  <m:chr m:val="̂"/>
                                  <m:ctrlPr>
                                    <a:rPr lang="es-MX" sz="2800" b="0" i="1" smtClean="0">
                                      <a:latin typeface="Cambria Math" panose="02040503050406030204" pitchFamily="18" charset="0"/>
                                    </a:rPr>
                                  </m:ctrlPr>
                                </m:accPr>
                                <m:e>
                                  <m:r>
                                    <a:rPr lang="es-MX" sz="2800" b="0" i="1" smtClean="0">
                                      <a:latin typeface="Cambria Math" panose="02040503050406030204" pitchFamily="18" charset="0"/>
                                    </a:rPr>
                                    <m:t>𝑝</m:t>
                                  </m:r>
                                </m:e>
                              </m:acc>
                            </m:e>
                            <m:sub>
                              <m:r>
                                <a:rPr lang="es-MX" sz="2800" b="0" i="1" smtClean="0">
                                  <a:latin typeface="Cambria Math" panose="02040503050406030204" pitchFamily="18" charset="0"/>
                                </a:rPr>
                                <m:t>2</m:t>
                              </m:r>
                            </m:sub>
                          </m:sSub>
                        </m:num>
                        <m:den>
                          <m:rad>
                            <m:radPr>
                              <m:degHide m:val="on"/>
                              <m:ctrlPr>
                                <a:rPr lang="es-MX" sz="2800" b="0" i="1" smtClean="0">
                                  <a:latin typeface="Cambria Math" panose="02040503050406030204" pitchFamily="18" charset="0"/>
                                </a:rPr>
                              </m:ctrlPr>
                            </m:radPr>
                            <m:deg/>
                            <m:e>
                              <m:acc>
                                <m:accPr>
                                  <m:chr m:val="̂"/>
                                  <m:ctrlPr>
                                    <a:rPr lang="es-MX" sz="2800" i="1">
                                      <a:latin typeface="Cambria Math" panose="02040503050406030204" pitchFamily="18" charset="0"/>
                                    </a:rPr>
                                  </m:ctrlPr>
                                </m:accPr>
                                <m:e>
                                  <m:r>
                                    <a:rPr lang="es-MX" sz="2800" i="1">
                                      <a:latin typeface="Cambria Math" panose="02040503050406030204" pitchFamily="18" charset="0"/>
                                    </a:rPr>
                                    <m:t>𝑝</m:t>
                                  </m:r>
                                </m:e>
                              </m:acc>
                              <m:r>
                                <a:rPr lang="es-MX" sz="2800" i="1">
                                  <a:latin typeface="Cambria Math" panose="02040503050406030204" pitchFamily="18" charset="0"/>
                                </a:rPr>
                                <m:t>(1−</m:t>
                              </m:r>
                              <m:acc>
                                <m:accPr>
                                  <m:chr m:val="̂"/>
                                  <m:ctrlPr>
                                    <a:rPr lang="es-MX" sz="2800" i="1">
                                      <a:latin typeface="Cambria Math" panose="02040503050406030204" pitchFamily="18" charset="0"/>
                                    </a:rPr>
                                  </m:ctrlPr>
                                </m:accPr>
                                <m:e>
                                  <m:r>
                                    <a:rPr lang="es-MX" sz="2800" i="1">
                                      <a:latin typeface="Cambria Math" panose="02040503050406030204" pitchFamily="18" charset="0"/>
                                    </a:rPr>
                                    <m:t>𝑝</m:t>
                                  </m:r>
                                </m:e>
                              </m:acc>
                              <m:r>
                                <a:rPr lang="es-MX" sz="2800" i="1">
                                  <a:latin typeface="Cambria Math" panose="02040503050406030204" pitchFamily="18" charset="0"/>
                                </a:rPr>
                                <m:t>)</m:t>
                              </m:r>
                              <m:d>
                                <m:dPr>
                                  <m:ctrlPr>
                                    <a:rPr lang="es-MX" sz="2800" i="1" smtClean="0">
                                      <a:latin typeface="Cambria Math" panose="02040503050406030204" pitchFamily="18" charset="0"/>
                                    </a:rPr>
                                  </m:ctrlPr>
                                </m:dPr>
                                <m:e>
                                  <m:f>
                                    <m:fPr>
                                      <m:ctrlPr>
                                        <a:rPr lang="es-MX" sz="2800" i="1" smtClean="0">
                                          <a:latin typeface="Cambria Math" panose="02040503050406030204" pitchFamily="18" charset="0"/>
                                        </a:rPr>
                                      </m:ctrlPr>
                                    </m:fPr>
                                    <m:num>
                                      <m:r>
                                        <a:rPr lang="es-MX" sz="2800" b="0" i="1" smtClean="0">
                                          <a:latin typeface="Cambria Math" panose="02040503050406030204" pitchFamily="18" charset="0"/>
                                        </a:rPr>
                                        <m:t>1</m:t>
                                      </m:r>
                                    </m:num>
                                    <m:den>
                                      <m:sSub>
                                        <m:sSubPr>
                                          <m:ctrlPr>
                                            <a:rPr lang="es-MX" sz="2800" i="1" smtClean="0">
                                              <a:latin typeface="Cambria Math" panose="02040503050406030204" pitchFamily="18" charset="0"/>
                                            </a:rPr>
                                          </m:ctrlPr>
                                        </m:sSubPr>
                                        <m:e>
                                          <m:r>
                                            <a:rPr lang="es-MX" sz="2800" b="0" i="1" smtClean="0">
                                              <a:latin typeface="Cambria Math" panose="02040503050406030204" pitchFamily="18" charset="0"/>
                                            </a:rPr>
                                            <m:t>𝑛</m:t>
                                          </m:r>
                                        </m:e>
                                        <m:sub>
                                          <m:r>
                                            <a:rPr lang="es-MX" sz="2800" b="0" i="1" smtClean="0">
                                              <a:latin typeface="Cambria Math" panose="02040503050406030204" pitchFamily="18" charset="0"/>
                                            </a:rPr>
                                            <m:t>1</m:t>
                                          </m:r>
                                        </m:sub>
                                      </m:sSub>
                                    </m:den>
                                  </m:f>
                                  <m:r>
                                    <a:rPr lang="es-MX" sz="2800" b="0" i="1" smtClean="0">
                                      <a:latin typeface="Cambria Math" panose="02040503050406030204" pitchFamily="18" charset="0"/>
                                    </a:rPr>
                                    <m:t>+</m:t>
                                  </m:r>
                                  <m:f>
                                    <m:fPr>
                                      <m:ctrlPr>
                                        <a:rPr lang="es-MX" sz="2800" b="0" i="1" smtClean="0">
                                          <a:latin typeface="Cambria Math" panose="02040503050406030204" pitchFamily="18" charset="0"/>
                                        </a:rPr>
                                      </m:ctrlPr>
                                    </m:fPr>
                                    <m:num>
                                      <m:r>
                                        <a:rPr lang="es-MX" sz="2800" b="0" i="1" smtClean="0">
                                          <a:latin typeface="Cambria Math" panose="02040503050406030204" pitchFamily="18" charset="0"/>
                                        </a:rPr>
                                        <m:t>1</m:t>
                                      </m:r>
                                    </m:num>
                                    <m:den>
                                      <m:sSub>
                                        <m:sSubPr>
                                          <m:ctrlPr>
                                            <a:rPr lang="es-MX" sz="2800" b="0" i="1" smtClean="0">
                                              <a:latin typeface="Cambria Math" panose="02040503050406030204" pitchFamily="18" charset="0"/>
                                            </a:rPr>
                                          </m:ctrlPr>
                                        </m:sSubPr>
                                        <m:e>
                                          <m:r>
                                            <a:rPr lang="es-MX" sz="2800" b="0" i="1" smtClean="0">
                                              <a:latin typeface="Cambria Math" panose="02040503050406030204" pitchFamily="18" charset="0"/>
                                            </a:rPr>
                                            <m:t>𝑛</m:t>
                                          </m:r>
                                        </m:e>
                                        <m:sub>
                                          <m:r>
                                            <a:rPr lang="es-MX" sz="2800" b="0" i="1" smtClean="0">
                                              <a:latin typeface="Cambria Math" panose="02040503050406030204" pitchFamily="18" charset="0"/>
                                            </a:rPr>
                                            <m:t>2</m:t>
                                          </m:r>
                                        </m:sub>
                                      </m:sSub>
                                    </m:den>
                                  </m:f>
                                </m:e>
                              </m:d>
                            </m:e>
                          </m:rad>
                        </m:den>
                      </m:f>
                    </m:oMath>
                  </m:oMathPara>
                </a14:m>
                <a:endParaRPr lang="es-MX" sz="2800" dirty="0"/>
              </a:p>
            </p:txBody>
          </p:sp>
        </mc:Choice>
        <mc:Fallback xmlns="">
          <p:sp>
            <p:nvSpPr>
              <p:cNvPr id="5" name="CuadroTexto 4">
                <a:extLst>
                  <a:ext uri="{FF2B5EF4-FFF2-40B4-BE49-F238E27FC236}">
                    <a16:creationId xmlns:a16="http://schemas.microsoft.com/office/drawing/2014/main" id="{BB96FA3B-2B30-4929-8827-C53673B40E9B}"/>
                  </a:ext>
                </a:extLst>
              </p:cNvPr>
              <p:cNvSpPr txBox="1">
                <a:spLocks noRot="1" noChangeAspect="1" noMove="1" noResize="1" noEditPoints="1" noAdjustHandles="1" noChangeArrowheads="1" noChangeShapeType="1" noTextEdit="1"/>
              </p:cNvSpPr>
              <p:nvPr/>
            </p:nvSpPr>
            <p:spPr>
              <a:xfrm>
                <a:off x="368276" y="2529473"/>
                <a:ext cx="4248472" cy="1356077"/>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6A83C3D8-875E-4915-8A97-F7A6FCF365B8}"/>
                  </a:ext>
                </a:extLst>
              </p:cNvPr>
              <p:cNvSpPr/>
              <p:nvPr/>
            </p:nvSpPr>
            <p:spPr>
              <a:xfrm>
                <a:off x="4863983" y="2779781"/>
                <a:ext cx="1051762" cy="6160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b="1" i="1" smtClean="0">
                              <a:latin typeface="Cambria Math" panose="02040503050406030204" pitchFamily="18" charset="0"/>
                            </a:rPr>
                          </m:ctrlPr>
                        </m:sSubPr>
                        <m:e>
                          <m:acc>
                            <m:accPr>
                              <m:chr m:val="̂"/>
                              <m:ctrlPr>
                                <a:rPr lang="es-MX" b="1" i="1">
                                  <a:latin typeface="Cambria Math" panose="02040503050406030204" pitchFamily="18" charset="0"/>
                                </a:rPr>
                              </m:ctrlPr>
                            </m:accPr>
                            <m:e>
                              <m:r>
                                <a:rPr lang="es-MX" b="1" i="1">
                                  <a:latin typeface="Cambria Math" panose="02040503050406030204" pitchFamily="18" charset="0"/>
                                </a:rPr>
                                <m:t>𝒑</m:t>
                              </m:r>
                            </m:e>
                          </m:acc>
                        </m:e>
                        <m:sub>
                          <m:r>
                            <a:rPr lang="es-MX" b="1" i="1">
                              <a:latin typeface="Cambria Math" panose="02040503050406030204" pitchFamily="18" charset="0"/>
                            </a:rPr>
                            <m:t>𝟏</m:t>
                          </m:r>
                        </m:sub>
                      </m:sSub>
                      <m:r>
                        <a:rPr lang="es-MX" b="1" i="1" smtClean="0">
                          <a:latin typeface="Cambria Math" panose="02040503050406030204" pitchFamily="18" charset="0"/>
                        </a:rPr>
                        <m:t>=</m:t>
                      </m:r>
                      <m:f>
                        <m:fPr>
                          <m:ctrlPr>
                            <a:rPr lang="es-MX" b="1" i="1" smtClean="0">
                              <a:latin typeface="Cambria Math" panose="02040503050406030204" pitchFamily="18" charset="0"/>
                            </a:rPr>
                          </m:ctrlPr>
                        </m:fPr>
                        <m:num>
                          <m:sSub>
                            <m:sSubPr>
                              <m:ctrlPr>
                                <a:rPr lang="es-MX" b="1" i="1" smtClean="0">
                                  <a:latin typeface="Cambria Math" panose="02040503050406030204" pitchFamily="18" charset="0"/>
                                </a:rPr>
                              </m:ctrlPr>
                            </m:sSubPr>
                            <m:e>
                              <m:r>
                                <a:rPr lang="es-MX" b="1" i="1" smtClean="0">
                                  <a:latin typeface="Cambria Math" panose="02040503050406030204" pitchFamily="18" charset="0"/>
                                </a:rPr>
                                <m:t>𝒙</m:t>
                              </m:r>
                            </m:e>
                            <m:sub>
                              <m:r>
                                <a:rPr lang="es-MX" b="1" i="1" smtClean="0">
                                  <a:latin typeface="Cambria Math" panose="02040503050406030204" pitchFamily="18" charset="0"/>
                                </a:rPr>
                                <m:t>𝟏</m:t>
                              </m:r>
                            </m:sub>
                          </m:sSub>
                        </m:num>
                        <m:den>
                          <m:sSub>
                            <m:sSubPr>
                              <m:ctrlPr>
                                <a:rPr lang="es-MX" b="1" i="1" smtClean="0">
                                  <a:latin typeface="Cambria Math" panose="02040503050406030204" pitchFamily="18" charset="0"/>
                                </a:rPr>
                              </m:ctrlPr>
                            </m:sSubPr>
                            <m:e>
                              <m:r>
                                <a:rPr lang="es-MX" b="1" i="1" smtClean="0">
                                  <a:latin typeface="Cambria Math" panose="02040503050406030204" pitchFamily="18" charset="0"/>
                                </a:rPr>
                                <m:t>𝒏</m:t>
                              </m:r>
                            </m:e>
                            <m:sub>
                              <m:r>
                                <a:rPr lang="es-MX" b="1" i="1" smtClean="0">
                                  <a:latin typeface="Cambria Math" panose="02040503050406030204" pitchFamily="18" charset="0"/>
                                </a:rPr>
                                <m:t>𝟐</m:t>
                              </m:r>
                            </m:sub>
                          </m:sSub>
                        </m:den>
                      </m:f>
                    </m:oMath>
                  </m:oMathPara>
                </a14:m>
                <a:endParaRPr lang="es-MX" b="1" dirty="0"/>
              </a:p>
            </p:txBody>
          </p:sp>
        </mc:Choice>
        <mc:Fallback xmlns="">
          <p:sp>
            <p:nvSpPr>
              <p:cNvPr id="6" name="Rectángulo 5">
                <a:extLst>
                  <a:ext uri="{FF2B5EF4-FFF2-40B4-BE49-F238E27FC236}">
                    <a16:creationId xmlns:a16="http://schemas.microsoft.com/office/drawing/2014/main" id="{6A83C3D8-875E-4915-8A97-F7A6FCF365B8}"/>
                  </a:ext>
                </a:extLst>
              </p:cNvPr>
              <p:cNvSpPr>
                <a:spLocks noRot="1" noChangeAspect="1" noMove="1" noResize="1" noEditPoints="1" noAdjustHandles="1" noChangeArrowheads="1" noChangeShapeType="1" noTextEdit="1"/>
              </p:cNvSpPr>
              <p:nvPr/>
            </p:nvSpPr>
            <p:spPr>
              <a:xfrm>
                <a:off x="4863983" y="2779781"/>
                <a:ext cx="1051762" cy="616002"/>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Rectángulo 6">
                <a:extLst>
                  <a:ext uri="{FF2B5EF4-FFF2-40B4-BE49-F238E27FC236}">
                    <a16:creationId xmlns:a16="http://schemas.microsoft.com/office/drawing/2014/main" id="{F012EA09-8B86-439E-8BCE-625599454162}"/>
                  </a:ext>
                </a:extLst>
              </p:cNvPr>
              <p:cNvSpPr/>
              <p:nvPr/>
            </p:nvSpPr>
            <p:spPr>
              <a:xfrm>
                <a:off x="6101586" y="2804643"/>
                <a:ext cx="1051763" cy="6160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b="1" i="1" smtClean="0">
                              <a:latin typeface="Cambria Math" panose="02040503050406030204" pitchFamily="18" charset="0"/>
                            </a:rPr>
                          </m:ctrlPr>
                        </m:sSubPr>
                        <m:e>
                          <m:acc>
                            <m:accPr>
                              <m:chr m:val="̂"/>
                              <m:ctrlPr>
                                <a:rPr lang="es-MX" b="1" i="1">
                                  <a:latin typeface="Cambria Math" panose="02040503050406030204" pitchFamily="18" charset="0"/>
                                </a:rPr>
                              </m:ctrlPr>
                            </m:accPr>
                            <m:e>
                              <m:r>
                                <a:rPr lang="es-MX" b="1" i="1">
                                  <a:latin typeface="Cambria Math" panose="02040503050406030204" pitchFamily="18" charset="0"/>
                                </a:rPr>
                                <m:t>𝒑</m:t>
                              </m:r>
                            </m:e>
                          </m:acc>
                        </m:e>
                        <m:sub>
                          <m:r>
                            <a:rPr lang="es-MX" b="1" i="1" smtClean="0">
                              <a:latin typeface="Cambria Math" panose="02040503050406030204" pitchFamily="18" charset="0"/>
                            </a:rPr>
                            <m:t>𝟐</m:t>
                          </m:r>
                        </m:sub>
                      </m:sSub>
                      <m:r>
                        <a:rPr lang="es-MX" b="1" i="1">
                          <a:latin typeface="Cambria Math" panose="02040503050406030204" pitchFamily="18" charset="0"/>
                        </a:rPr>
                        <m:t>=</m:t>
                      </m:r>
                      <m:f>
                        <m:fPr>
                          <m:ctrlPr>
                            <a:rPr lang="es-MX" b="1" i="1">
                              <a:latin typeface="Cambria Math" panose="02040503050406030204" pitchFamily="18" charset="0"/>
                            </a:rPr>
                          </m:ctrlPr>
                        </m:fPr>
                        <m:num>
                          <m:sSub>
                            <m:sSubPr>
                              <m:ctrlPr>
                                <a:rPr lang="es-MX" b="1" i="1">
                                  <a:latin typeface="Cambria Math" panose="02040503050406030204" pitchFamily="18" charset="0"/>
                                </a:rPr>
                              </m:ctrlPr>
                            </m:sSubPr>
                            <m:e>
                              <m:r>
                                <a:rPr lang="es-MX" b="1" i="1">
                                  <a:latin typeface="Cambria Math" panose="02040503050406030204" pitchFamily="18" charset="0"/>
                                </a:rPr>
                                <m:t>𝒙</m:t>
                              </m:r>
                            </m:e>
                            <m:sub>
                              <m:r>
                                <a:rPr lang="es-MX" b="1" i="1" smtClean="0">
                                  <a:latin typeface="Cambria Math" panose="02040503050406030204" pitchFamily="18" charset="0"/>
                                </a:rPr>
                                <m:t>𝟐</m:t>
                              </m:r>
                            </m:sub>
                          </m:sSub>
                        </m:num>
                        <m:den>
                          <m:sSub>
                            <m:sSubPr>
                              <m:ctrlPr>
                                <a:rPr lang="es-MX" b="1" i="1">
                                  <a:latin typeface="Cambria Math" panose="02040503050406030204" pitchFamily="18" charset="0"/>
                                </a:rPr>
                              </m:ctrlPr>
                            </m:sSubPr>
                            <m:e>
                              <m:r>
                                <a:rPr lang="es-MX" b="1" i="1">
                                  <a:latin typeface="Cambria Math" panose="02040503050406030204" pitchFamily="18" charset="0"/>
                                </a:rPr>
                                <m:t>𝒏</m:t>
                              </m:r>
                            </m:e>
                            <m:sub>
                              <m:r>
                                <a:rPr lang="es-MX" b="1" i="1" smtClean="0">
                                  <a:latin typeface="Cambria Math" panose="02040503050406030204" pitchFamily="18" charset="0"/>
                                </a:rPr>
                                <m:t>𝟐</m:t>
                              </m:r>
                            </m:sub>
                          </m:sSub>
                        </m:den>
                      </m:f>
                    </m:oMath>
                  </m:oMathPara>
                </a14:m>
                <a:endParaRPr lang="es-MX" b="1" dirty="0"/>
              </a:p>
            </p:txBody>
          </p:sp>
        </mc:Choice>
        <mc:Fallback xmlns="">
          <p:sp>
            <p:nvSpPr>
              <p:cNvPr id="7" name="Rectángulo 6">
                <a:extLst>
                  <a:ext uri="{FF2B5EF4-FFF2-40B4-BE49-F238E27FC236}">
                    <a16:creationId xmlns:a16="http://schemas.microsoft.com/office/drawing/2014/main" id="{F012EA09-8B86-439E-8BCE-625599454162}"/>
                  </a:ext>
                </a:extLst>
              </p:cNvPr>
              <p:cNvSpPr>
                <a:spLocks noRot="1" noChangeAspect="1" noMove="1" noResize="1" noEditPoints="1" noAdjustHandles="1" noChangeArrowheads="1" noChangeShapeType="1" noTextEdit="1"/>
              </p:cNvSpPr>
              <p:nvPr/>
            </p:nvSpPr>
            <p:spPr>
              <a:xfrm>
                <a:off x="6101586" y="2804643"/>
                <a:ext cx="1051763" cy="616002"/>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552E393E-29FF-442F-B6F4-B24CFB759F37}"/>
                  </a:ext>
                </a:extLst>
              </p:cNvPr>
              <p:cNvSpPr txBox="1"/>
              <p:nvPr/>
            </p:nvSpPr>
            <p:spPr>
              <a:xfrm>
                <a:off x="7357516" y="2779781"/>
                <a:ext cx="1291892" cy="5484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s-MX" b="1" i="1" smtClean="0">
                              <a:latin typeface="Cambria Math" panose="02040503050406030204" pitchFamily="18" charset="0"/>
                            </a:rPr>
                          </m:ctrlPr>
                        </m:accPr>
                        <m:e>
                          <m:r>
                            <a:rPr lang="es-MX" b="1" i="1" smtClean="0">
                              <a:latin typeface="Cambria Math" panose="02040503050406030204" pitchFamily="18" charset="0"/>
                            </a:rPr>
                            <m:t>𝒑</m:t>
                          </m:r>
                        </m:e>
                      </m:acc>
                      <m:r>
                        <a:rPr lang="es-MX" b="1" i="1" smtClean="0">
                          <a:latin typeface="Cambria Math" panose="02040503050406030204" pitchFamily="18" charset="0"/>
                        </a:rPr>
                        <m:t>=</m:t>
                      </m:r>
                      <m:f>
                        <m:fPr>
                          <m:ctrlPr>
                            <a:rPr lang="es-MX" b="1" i="1" smtClean="0">
                              <a:latin typeface="Cambria Math" panose="02040503050406030204" pitchFamily="18" charset="0"/>
                            </a:rPr>
                          </m:ctrlPr>
                        </m:fPr>
                        <m:num>
                          <m:sSub>
                            <m:sSubPr>
                              <m:ctrlPr>
                                <a:rPr lang="es-MX" b="1" i="1" smtClean="0">
                                  <a:latin typeface="Cambria Math" panose="02040503050406030204" pitchFamily="18" charset="0"/>
                                </a:rPr>
                              </m:ctrlPr>
                            </m:sSubPr>
                            <m:e>
                              <m:r>
                                <a:rPr lang="es-MX" b="1" i="1" smtClean="0">
                                  <a:latin typeface="Cambria Math" panose="02040503050406030204" pitchFamily="18" charset="0"/>
                                </a:rPr>
                                <m:t>𝒙</m:t>
                              </m:r>
                            </m:e>
                            <m:sub>
                              <m:r>
                                <a:rPr lang="es-MX" b="1" i="1" smtClean="0">
                                  <a:latin typeface="Cambria Math" panose="02040503050406030204" pitchFamily="18" charset="0"/>
                                </a:rPr>
                                <m:t>𝟏</m:t>
                              </m:r>
                            </m:sub>
                          </m:sSub>
                          <m:r>
                            <a:rPr lang="es-MX" b="1" i="1" smtClean="0">
                              <a:latin typeface="Cambria Math" panose="02040503050406030204" pitchFamily="18" charset="0"/>
                            </a:rPr>
                            <m:t>+</m:t>
                          </m:r>
                          <m:sSub>
                            <m:sSubPr>
                              <m:ctrlPr>
                                <a:rPr lang="es-MX" b="1" i="1" smtClean="0">
                                  <a:latin typeface="Cambria Math" panose="02040503050406030204" pitchFamily="18" charset="0"/>
                                </a:rPr>
                              </m:ctrlPr>
                            </m:sSubPr>
                            <m:e>
                              <m:r>
                                <a:rPr lang="es-MX" b="1" i="1" smtClean="0">
                                  <a:latin typeface="Cambria Math" panose="02040503050406030204" pitchFamily="18" charset="0"/>
                                </a:rPr>
                                <m:t>𝒙</m:t>
                              </m:r>
                            </m:e>
                            <m:sub>
                              <m:r>
                                <a:rPr lang="es-MX" b="1" i="1" smtClean="0">
                                  <a:latin typeface="Cambria Math" panose="02040503050406030204" pitchFamily="18" charset="0"/>
                                </a:rPr>
                                <m:t>𝟐</m:t>
                              </m:r>
                            </m:sub>
                          </m:sSub>
                        </m:num>
                        <m:den>
                          <m:sSub>
                            <m:sSubPr>
                              <m:ctrlPr>
                                <a:rPr lang="es-MX" b="1" i="1" smtClean="0">
                                  <a:latin typeface="Cambria Math" panose="02040503050406030204" pitchFamily="18" charset="0"/>
                                </a:rPr>
                              </m:ctrlPr>
                            </m:sSubPr>
                            <m:e>
                              <m:r>
                                <a:rPr lang="es-MX" b="1" i="1" smtClean="0">
                                  <a:latin typeface="Cambria Math" panose="02040503050406030204" pitchFamily="18" charset="0"/>
                                </a:rPr>
                                <m:t>𝒏</m:t>
                              </m:r>
                            </m:e>
                            <m:sub>
                              <m:r>
                                <a:rPr lang="es-MX" b="1" i="1" smtClean="0">
                                  <a:latin typeface="Cambria Math" panose="02040503050406030204" pitchFamily="18" charset="0"/>
                                </a:rPr>
                                <m:t>𝟏</m:t>
                              </m:r>
                            </m:sub>
                          </m:sSub>
                          <m:r>
                            <a:rPr lang="es-MX" b="1" i="1" smtClean="0">
                              <a:latin typeface="Cambria Math" panose="02040503050406030204" pitchFamily="18" charset="0"/>
                            </a:rPr>
                            <m:t>+</m:t>
                          </m:r>
                          <m:sSub>
                            <m:sSubPr>
                              <m:ctrlPr>
                                <a:rPr lang="es-MX" b="1" i="1" smtClean="0">
                                  <a:latin typeface="Cambria Math" panose="02040503050406030204" pitchFamily="18" charset="0"/>
                                </a:rPr>
                              </m:ctrlPr>
                            </m:sSubPr>
                            <m:e>
                              <m:r>
                                <a:rPr lang="es-MX" b="1" i="1" smtClean="0">
                                  <a:latin typeface="Cambria Math" panose="02040503050406030204" pitchFamily="18" charset="0"/>
                                </a:rPr>
                                <m:t>𝒏</m:t>
                              </m:r>
                            </m:e>
                            <m:sub>
                              <m:r>
                                <a:rPr lang="es-MX" b="1" i="1" smtClean="0">
                                  <a:latin typeface="Cambria Math" panose="02040503050406030204" pitchFamily="18" charset="0"/>
                                </a:rPr>
                                <m:t>𝟐</m:t>
                              </m:r>
                            </m:sub>
                          </m:sSub>
                        </m:den>
                      </m:f>
                    </m:oMath>
                  </m:oMathPara>
                </a14:m>
                <a:endParaRPr lang="es-MX" b="1" dirty="0"/>
              </a:p>
            </p:txBody>
          </p:sp>
        </mc:Choice>
        <mc:Fallback xmlns="">
          <p:sp>
            <p:nvSpPr>
              <p:cNvPr id="8" name="CuadroTexto 7">
                <a:extLst>
                  <a:ext uri="{FF2B5EF4-FFF2-40B4-BE49-F238E27FC236}">
                    <a16:creationId xmlns:a16="http://schemas.microsoft.com/office/drawing/2014/main" id="{552E393E-29FF-442F-B6F4-B24CFB759F37}"/>
                  </a:ext>
                </a:extLst>
              </p:cNvPr>
              <p:cNvSpPr txBox="1">
                <a:spLocks noRot="1" noChangeAspect="1" noMove="1" noResize="1" noEditPoints="1" noAdjustHandles="1" noChangeArrowheads="1" noChangeShapeType="1" noTextEdit="1"/>
              </p:cNvSpPr>
              <p:nvPr/>
            </p:nvSpPr>
            <p:spPr>
              <a:xfrm>
                <a:off x="7357516" y="2779781"/>
                <a:ext cx="1291892" cy="548483"/>
              </a:xfrm>
              <a:prstGeom prst="rect">
                <a:avLst/>
              </a:prstGeom>
              <a:blipFill>
                <a:blip r:embed="rId6"/>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2515948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B73310D-C20C-4E2A-A799-3B9D29A4ADF3}"/>
              </a:ext>
            </a:extLst>
          </p:cNvPr>
          <p:cNvSpPr/>
          <p:nvPr/>
        </p:nvSpPr>
        <p:spPr>
          <a:xfrm>
            <a:off x="323528" y="404664"/>
            <a:ext cx="8352928" cy="2677656"/>
          </a:xfrm>
          <a:prstGeom prst="rect">
            <a:avLst/>
          </a:prstGeom>
        </p:spPr>
        <p:txBody>
          <a:bodyPr wrap="square">
            <a:spAutoFit/>
          </a:bodyPr>
          <a:lstStyle/>
          <a:p>
            <a:pPr algn="just"/>
            <a:r>
              <a:rPr lang="es-MX" sz="2800" b="1" dirty="0">
                <a:solidFill>
                  <a:srgbClr val="002060"/>
                </a:solidFill>
                <a:latin typeface="Gabriola" panose="04040605051002020D02" pitchFamily="82" charset="0"/>
                <a:cs typeface="Arial" panose="020B0604020202020204" pitchFamily="34" charset="0"/>
              </a:rPr>
              <a:t>Ejemplo. En un estudio de cuidados nutricionales en asilos para ancianos, se encontraron que entre 55 pacientes con hipertensión, 24 tenían una dieta con restricción de sodio. De 149 pacientes sin hipertensión, 36 tenían una dieta sin sodio. Es posible concluir que, en las poblaciones muestreadas, la proporción de pacientes con dieta restringida en sodio es mayor entre pacientes con hipertensión que entre pacientes sin hipertensión? </a:t>
            </a:r>
          </a:p>
        </p:txBody>
      </p:sp>
      <p:sp>
        <p:nvSpPr>
          <p:cNvPr id="3" name="Rectángulo 2">
            <a:extLst>
              <a:ext uri="{FF2B5EF4-FFF2-40B4-BE49-F238E27FC236}">
                <a16:creationId xmlns:a16="http://schemas.microsoft.com/office/drawing/2014/main" id="{1E034EE7-0D32-4016-A5AE-7D52E467E1F0}"/>
              </a:ext>
            </a:extLst>
          </p:cNvPr>
          <p:cNvSpPr/>
          <p:nvPr/>
        </p:nvSpPr>
        <p:spPr>
          <a:xfrm>
            <a:off x="407378" y="3200037"/>
            <a:ext cx="1642147" cy="1169551"/>
          </a:xfrm>
          <a:prstGeom prst="rect">
            <a:avLst/>
          </a:prstGeom>
        </p:spPr>
        <p:txBody>
          <a:bodyPr wrap="square">
            <a:spAutoFit/>
          </a:bodyPr>
          <a:lstStyle/>
          <a:p>
            <a:r>
              <a:rPr lang="es-MX" sz="2800" b="1" dirty="0">
                <a:solidFill>
                  <a:schemeClr val="accent1">
                    <a:lumMod val="75000"/>
                  </a:schemeClr>
                </a:solidFill>
                <a:latin typeface="Gabriola" panose="04040605051002020D02" pitchFamily="82" charset="0"/>
                <a:cs typeface="Arial" panose="020B0604020202020204" pitchFamily="34" charset="0"/>
              </a:rPr>
              <a:t>H</a:t>
            </a:r>
            <a:r>
              <a:rPr lang="es-MX" sz="2800" b="1" baseline="-25000" dirty="0">
                <a:solidFill>
                  <a:schemeClr val="accent1">
                    <a:lumMod val="75000"/>
                  </a:schemeClr>
                </a:solidFill>
                <a:latin typeface="Gabriola" panose="04040605051002020D02" pitchFamily="82" charset="0"/>
                <a:cs typeface="Arial" panose="020B0604020202020204" pitchFamily="34" charset="0"/>
              </a:rPr>
              <a:t>O</a:t>
            </a:r>
            <a:r>
              <a:rPr lang="es-MX" sz="2800" b="1" dirty="0">
                <a:solidFill>
                  <a:schemeClr val="accent1">
                    <a:lumMod val="75000"/>
                  </a:schemeClr>
                </a:solidFill>
                <a:latin typeface="Gabriola" panose="04040605051002020D02" pitchFamily="82" charset="0"/>
                <a:cs typeface="Arial" panose="020B0604020202020204" pitchFamily="34" charset="0"/>
              </a:rPr>
              <a:t>: </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1</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2</a:t>
            </a:r>
          </a:p>
          <a:p>
            <a:pPr algn="just">
              <a:spcBef>
                <a:spcPct val="50000"/>
              </a:spcBef>
            </a:pP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H</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A</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 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1</a:t>
            </a:r>
            <a:r>
              <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rPr>
              <a:t> ≠p</a:t>
            </a:r>
            <a:r>
              <a:rPr lang="es-MX" sz="2800" b="1" baseline="-25000" dirty="0">
                <a:solidFill>
                  <a:schemeClr val="accent1">
                    <a:lumMod val="75000"/>
                  </a:schemeClr>
                </a:solidFill>
                <a:latin typeface="Gabriola" panose="04040605051002020D02" pitchFamily="82" charset="0"/>
                <a:cs typeface="Arial" panose="020B0604020202020204" pitchFamily="34" charset="0"/>
                <a:sym typeface="Symbol" pitchFamily="18" charset="2"/>
              </a:rPr>
              <a:t>2</a:t>
            </a:r>
            <a:endParaRPr lang="es-MX" sz="2800" b="1" dirty="0">
              <a:solidFill>
                <a:schemeClr val="accent1">
                  <a:lumMod val="75000"/>
                </a:schemeClr>
              </a:solidFill>
              <a:latin typeface="Gabriola" panose="04040605051002020D02" pitchFamily="82" charset="0"/>
              <a:cs typeface="Arial" panose="020B0604020202020204" pitchFamily="34" charset="0"/>
              <a:sym typeface="Symbol" pitchFamily="18" charset="2"/>
            </a:endParaRPr>
          </a:p>
        </p:txBody>
      </p:sp>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0C08DB17-C752-4209-8535-9932458022DA}"/>
                  </a:ext>
                </a:extLst>
              </p:cNvPr>
              <p:cNvSpPr/>
              <p:nvPr/>
            </p:nvSpPr>
            <p:spPr>
              <a:xfrm>
                <a:off x="323528" y="4561858"/>
                <a:ext cx="2684133" cy="7861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latin typeface="Cambria Math" panose="02040503050406030204" pitchFamily="18" charset="0"/>
                            </a:rPr>
                          </m:ctrlPr>
                        </m:sSubPr>
                        <m:e>
                          <m:acc>
                            <m:accPr>
                              <m:chr m:val="̂"/>
                              <m:ctrlPr>
                                <a:rPr lang="es-MX" sz="2400" b="1" i="1">
                                  <a:latin typeface="Cambria Math" panose="02040503050406030204" pitchFamily="18" charset="0"/>
                                </a:rPr>
                              </m:ctrlPr>
                            </m:accPr>
                            <m:e>
                              <m:r>
                                <a:rPr lang="es-MX" sz="2400" b="1" i="1">
                                  <a:latin typeface="Cambria Math" panose="02040503050406030204" pitchFamily="18" charset="0"/>
                                </a:rPr>
                                <m:t>𝒑</m:t>
                              </m:r>
                            </m:e>
                          </m:acc>
                        </m:e>
                        <m:sub>
                          <m:r>
                            <a:rPr lang="es-MX" sz="2400" b="1" i="1" smtClean="0">
                              <a:latin typeface="Cambria Math" panose="02040503050406030204" pitchFamily="18" charset="0"/>
                            </a:rPr>
                            <m:t>𝟏</m:t>
                          </m:r>
                        </m:sub>
                      </m:sSub>
                      <m:r>
                        <a:rPr lang="es-MX" sz="2400" b="1" i="1">
                          <a:latin typeface="Cambria Math" panose="02040503050406030204" pitchFamily="18" charset="0"/>
                        </a:rPr>
                        <m:t>=</m:t>
                      </m:r>
                      <m:f>
                        <m:fPr>
                          <m:ctrlPr>
                            <a:rPr lang="es-MX" sz="2400" b="1" i="1">
                              <a:latin typeface="Cambria Math" panose="02040503050406030204" pitchFamily="18" charset="0"/>
                            </a:rPr>
                          </m:ctrlPr>
                        </m:fPr>
                        <m:num>
                          <m:r>
                            <a:rPr lang="es-MX" sz="2400" b="1" i="1" smtClean="0">
                              <a:latin typeface="Cambria Math" panose="02040503050406030204" pitchFamily="18" charset="0"/>
                            </a:rPr>
                            <m:t>𝟐𝟒</m:t>
                          </m:r>
                        </m:num>
                        <m:den>
                          <m:r>
                            <a:rPr lang="es-MX" sz="2400" b="1" i="1" smtClean="0">
                              <a:latin typeface="Cambria Math" panose="02040503050406030204" pitchFamily="18" charset="0"/>
                            </a:rPr>
                            <m:t>𝟓𝟓</m:t>
                          </m:r>
                        </m:den>
                      </m:f>
                      <m:r>
                        <a:rPr lang="es-MX" sz="2400" b="1" i="1" smtClean="0">
                          <a:latin typeface="Cambria Math" panose="02040503050406030204" pitchFamily="18" charset="0"/>
                        </a:rPr>
                        <m:t>=</m:t>
                      </m:r>
                      <m:r>
                        <a:rPr lang="es-MX" sz="2400" b="1" i="1" smtClean="0">
                          <a:latin typeface="Cambria Math" panose="02040503050406030204" pitchFamily="18" charset="0"/>
                        </a:rPr>
                        <m:t>𝟎</m:t>
                      </m:r>
                      <m:r>
                        <a:rPr lang="es-MX" sz="2400" b="1" i="1" smtClean="0">
                          <a:latin typeface="Cambria Math" panose="02040503050406030204" pitchFamily="18" charset="0"/>
                        </a:rPr>
                        <m:t>.</m:t>
                      </m:r>
                      <m:r>
                        <a:rPr lang="es-MX" sz="2400" b="1" i="1" smtClean="0">
                          <a:latin typeface="Cambria Math" panose="02040503050406030204" pitchFamily="18" charset="0"/>
                        </a:rPr>
                        <m:t>𝟒𝟑𝟔</m:t>
                      </m:r>
                    </m:oMath>
                  </m:oMathPara>
                </a14:m>
                <a:endParaRPr lang="es-MX" sz="2400" b="1" dirty="0"/>
              </a:p>
            </p:txBody>
          </p:sp>
        </mc:Choice>
        <mc:Fallback xmlns="">
          <p:sp>
            <p:nvSpPr>
              <p:cNvPr id="4" name="Rectángulo 3">
                <a:extLst>
                  <a:ext uri="{FF2B5EF4-FFF2-40B4-BE49-F238E27FC236}">
                    <a16:creationId xmlns:a16="http://schemas.microsoft.com/office/drawing/2014/main" id="{0C08DB17-C752-4209-8535-9932458022DA}"/>
                  </a:ext>
                </a:extLst>
              </p:cNvPr>
              <p:cNvSpPr>
                <a:spLocks noRot="1" noChangeAspect="1" noMove="1" noResize="1" noEditPoints="1" noAdjustHandles="1" noChangeArrowheads="1" noChangeShapeType="1" noTextEdit="1"/>
              </p:cNvSpPr>
              <p:nvPr/>
            </p:nvSpPr>
            <p:spPr>
              <a:xfrm>
                <a:off x="323528" y="4561858"/>
                <a:ext cx="2684133" cy="786177"/>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66BABE9E-7593-45E2-BA53-FF5FC84C5EDD}"/>
                  </a:ext>
                </a:extLst>
              </p:cNvPr>
              <p:cNvSpPr/>
              <p:nvPr/>
            </p:nvSpPr>
            <p:spPr>
              <a:xfrm>
                <a:off x="5131004" y="4528055"/>
                <a:ext cx="2868478" cy="7861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latin typeface="Cambria Math" panose="02040503050406030204" pitchFamily="18" charset="0"/>
                            </a:rPr>
                          </m:ctrlPr>
                        </m:sSubPr>
                        <m:e>
                          <m:acc>
                            <m:accPr>
                              <m:chr m:val="̂"/>
                              <m:ctrlPr>
                                <a:rPr lang="es-MX" sz="2400" b="1" i="1">
                                  <a:latin typeface="Cambria Math" panose="02040503050406030204" pitchFamily="18" charset="0"/>
                                </a:rPr>
                              </m:ctrlPr>
                            </m:accPr>
                            <m:e>
                              <m:r>
                                <a:rPr lang="es-MX" sz="2400" b="1" i="1">
                                  <a:latin typeface="Cambria Math" panose="02040503050406030204" pitchFamily="18" charset="0"/>
                                </a:rPr>
                                <m:t>𝒑</m:t>
                              </m:r>
                            </m:e>
                          </m:acc>
                        </m:e>
                        <m:sub>
                          <m:r>
                            <a:rPr lang="es-MX" sz="2400" b="1" i="1" smtClean="0">
                              <a:latin typeface="Cambria Math" panose="02040503050406030204" pitchFamily="18" charset="0"/>
                            </a:rPr>
                            <m:t>𝟐</m:t>
                          </m:r>
                        </m:sub>
                      </m:sSub>
                      <m:r>
                        <a:rPr lang="es-MX" sz="2400" b="1" i="1">
                          <a:latin typeface="Cambria Math" panose="02040503050406030204" pitchFamily="18" charset="0"/>
                        </a:rPr>
                        <m:t>=</m:t>
                      </m:r>
                      <m:f>
                        <m:fPr>
                          <m:ctrlPr>
                            <a:rPr lang="es-MX" sz="2400" b="1" i="1">
                              <a:latin typeface="Cambria Math" panose="02040503050406030204" pitchFamily="18" charset="0"/>
                            </a:rPr>
                          </m:ctrlPr>
                        </m:fPr>
                        <m:num>
                          <m:r>
                            <a:rPr lang="es-MX" sz="2400" b="1" i="1" smtClean="0">
                              <a:latin typeface="Cambria Math" panose="02040503050406030204" pitchFamily="18" charset="0"/>
                            </a:rPr>
                            <m:t>𝟑𝟔</m:t>
                          </m:r>
                        </m:num>
                        <m:den>
                          <m:r>
                            <a:rPr lang="es-MX" sz="2400" b="1" i="1" smtClean="0">
                              <a:latin typeface="Cambria Math" panose="02040503050406030204" pitchFamily="18" charset="0"/>
                            </a:rPr>
                            <m:t>𝟏𝟒𝟗</m:t>
                          </m:r>
                        </m:den>
                      </m:f>
                      <m:r>
                        <a:rPr lang="es-MX" sz="2400" b="1" i="1">
                          <a:latin typeface="Cambria Math" panose="02040503050406030204" pitchFamily="18" charset="0"/>
                        </a:rPr>
                        <m:t>=</m:t>
                      </m:r>
                      <m:r>
                        <a:rPr lang="es-MX" sz="2400" b="1" i="1" smtClean="0">
                          <a:latin typeface="Cambria Math" panose="02040503050406030204" pitchFamily="18" charset="0"/>
                        </a:rPr>
                        <m:t>𝟎</m:t>
                      </m:r>
                      <m:r>
                        <a:rPr lang="es-MX" sz="2400" b="1" i="1" smtClean="0">
                          <a:latin typeface="Cambria Math" panose="02040503050406030204" pitchFamily="18" charset="0"/>
                        </a:rPr>
                        <m:t>.</m:t>
                      </m:r>
                      <m:r>
                        <a:rPr lang="es-MX" sz="2400" b="1" i="1" smtClean="0">
                          <a:latin typeface="Cambria Math" panose="02040503050406030204" pitchFamily="18" charset="0"/>
                        </a:rPr>
                        <m:t>𝟐𝟒𝟏</m:t>
                      </m:r>
                    </m:oMath>
                  </m:oMathPara>
                </a14:m>
                <a:endParaRPr lang="es-MX" sz="2400" b="1" dirty="0"/>
              </a:p>
            </p:txBody>
          </p:sp>
        </mc:Choice>
        <mc:Fallback xmlns="">
          <p:sp>
            <p:nvSpPr>
              <p:cNvPr id="5" name="Rectángulo 4">
                <a:extLst>
                  <a:ext uri="{FF2B5EF4-FFF2-40B4-BE49-F238E27FC236}">
                    <a16:creationId xmlns:a16="http://schemas.microsoft.com/office/drawing/2014/main" id="{66BABE9E-7593-45E2-BA53-FF5FC84C5EDD}"/>
                  </a:ext>
                </a:extLst>
              </p:cNvPr>
              <p:cNvSpPr>
                <a:spLocks noRot="1" noChangeAspect="1" noMove="1" noResize="1" noEditPoints="1" noAdjustHandles="1" noChangeArrowheads="1" noChangeShapeType="1" noTextEdit="1"/>
              </p:cNvSpPr>
              <p:nvPr/>
            </p:nvSpPr>
            <p:spPr>
              <a:xfrm>
                <a:off x="5131004" y="4528055"/>
                <a:ext cx="2868478" cy="786177"/>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98F6A61D-1DB4-4078-9219-C5B924BE1216}"/>
                  </a:ext>
                </a:extLst>
              </p:cNvPr>
              <p:cNvSpPr/>
              <p:nvPr/>
            </p:nvSpPr>
            <p:spPr>
              <a:xfrm>
                <a:off x="2195736" y="5429181"/>
                <a:ext cx="4107535" cy="84664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400" b="1" i="1" smtClean="0">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𝒙</m:t>
                              </m:r>
                            </m:e>
                            <m:sub>
                              <m:r>
                                <a:rPr lang="es-MX" sz="2400" b="1" i="1">
                                  <a:solidFill>
                                    <a:srgbClr val="002060"/>
                                  </a:solidFill>
                                  <a:latin typeface="Cambria Math" panose="02040503050406030204" pitchFamily="18" charset="0"/>
                                </a:rPr>
                                <m:t>𝟏</m:t>
                              </m:r>
                            </m:sub>
                          </m:sSub>
                          <m:r>
                            <a:rPr lang="es-MX" sz="2400" b="1" i="1">
                              <a:solidFill>
                                <a:srgbClr val="002060"/>
                              </a:solidFill>
                              <a:latin typeface="Cambria Math" panose="02040503050406030204" pitchFamily="18" charset="0"/>
                            </a:rPr>
                            <m:t>+</m:t>
                          </m:r>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𝒙</m:t>
                              </m:r>
                            </m:e>
                            <m:sub>
                              <m:r>
                                <a:rPr lang="es-MX" sz="2400" b="1" i="1">
                                  <a:solidFill>
                                    <a:srgbClr val="002060"/>
                                  </a:solidFill>
                                  <a:latin typeface="Cambria Math" panose="02040503050406030204" pitchFamily="18" charset="0"/>
                                </a:rPr>
                                <m:t>𝟐</m:t>
                              </m:r>
                            </m:sub>
                          </m:sSub>
                        </m:num>
                        <m:den>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𝟏</m:t>
                              </m:r>
                            </m:sub>
                          </m:sSub>
                          <m:r>
                            <a:rPr lang="es-MX" sz="2400" b="1" i="1">
                              <a:solidFill>
                                <a:srgbClr val="002060"/>
                              </a:solidFill>
                              <a:latin typeface="Cambria Math" panose="02040503050406030204" pitchFamily="18" charset="0"/>
                            </a:rPr>
                            <m:t>+</m:t>
                          </m:r>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𝟐</m:t>
                              </m:r>
                            </m:sub>
                          </m:sSub>
                        </m:den>
                      </m:f>
                      <m:r>
                        <a:rPr lang="es-MX" sz="2400" b="1" i="1" smtClean="0">
                          <a:solidFill>
                            <a:srgbClr val="002060"/>
                          </a:solidFill>
                          <a:latin typeface="Cambria Math" panose="02040503050406030204" pitchFamily="18" charset="0"/>
                        </a:rPr>
                        <m:t>=</m:t>
                      </m:r>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𝟔𝟎</m:t>
                          </m:r>
                        </m:num>
                        <m:den>
                          <m:r>
                            <a:rPr lang="es-MX" sz="2400" b="1" i="1" smtClean="0">
                              <a:solidFill>
                                <a:srgbClr val="002060"/>
                              </a:solidFill>
                              <a:latin typeface="Cambria Math" panose="02040503050406030204" pitchFamily="18" charset="0"/>
                            </a:rPr>
                            <m:t>𝟐𝟎𝟒</m:t>
                          </m:r>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𝟐𝟗𝟒</m:t>
                      </m:r>
                    </m:oMath>
                  </m:oMathPara>
                </a14:m>
                <a:endParaRPr lang="es-MX" sz="2400" b="1" dirty="0">
                  <a:solidFill>
                    <a:srgbClr val="002060"/>
                  </a:solidFill>
                </a:endParaRPr>
              </a:p>
            </p:txBody>
          </p:sp>
        </mc:Choice>
        <mc:Fallback xmlns="">
          <p:sp>
            <p:nvSpPr>
              <p:cNvPr id="6" name="Rectángulo 5">
                <a:extLst>
                  <a:ext uri="{FF2B5EF4-FFF2-40B4-BE49-F238E27FC236}">
                    <a16:creationId xmlns:a16="http://schemas.microsoft.com/office/drawing/2014/main" id="{98F6A61D-1DB4-4078-9219-C5B924BE1216}"/>
                  </a:ext>
                </a:extLst>
              </p:cNvPr>
              <p:cNvSpPr>
                <a:spLocks noRot="1" noChangeAspect="1" noMove="1" noResize="1" noEditPoints="1" noAdjustHandles="1" noChangeArrowheads="1" noChangeShapeType="1" noTextEdit="1"/>
              </p:cNvSpPr>
              <p:nvPr/>
            </p:nvSpPr>
            <p:spPr>
              <a:xfrm>
                <a:off x="2195736" y="5429181"/>
                <a:ext cx="4107535" cy="846642"/>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1363BDA4-553F-44E3-93BC-0382F3F8F39D}"/>
                  </a:ext>
                </a:extLst>
              </p:cNvPr>
              <p:cNvSpPr/>
              <p:nvPr/>
            </p:nvSpPr>
            <p:spPr>
              <a:xfrm>
                <a:off x="2483768" y="3110850"/>
                <a:ext cx="3586688" cy="523220"/>
              </a:xfrm>
              <a:prstGeom prst="rect">
                <a:avLst/>
              </a:prstGeom>
            </p:spPr>
            <p:txBody>
              <a:bodyPr wrap="none">
                <a:spAutoFit/>
              </a:bodyPr>
              <a:lstStyle/>
              <a:p>
                <a14:m>
                  <m:oMath xmlns:m="http://schemas.openxmlformats.org/officeDocument/2006/math">
                    <m:sSub>
                      <m:sSubPr>
                        <m:ctrlPr>
                          <a:rPr lang="es-MX" sz="2800" b="1" i="1">
                            <a:solidFill>
                              <a:prstClr val="black"/>
                            </a:solidFill>
                            <a:latin typeface="Cambria Math" panose="02040503050406030204" pitchFamily="18" charset="0"/>
                          </a:rPr>
                        </m:ctrlPr>
                      </m:sSubPr>
                      <m:e>
                        <m:acc>
                          <m:accPr>
                            <m:chr m:val="̂"/>
                            <m:ctrlPr>
                              <a:rPr lang="es-MX" sz="2800" b="1" i="1">
                                <a:solidFill>
                                  <a:prstClr val="black"/>
                                </a:solidFill>
                                <a:latin typeface="Cambria Math" panose="02040503050406030204" pitchFamily="18" charset="0"/>
                              </a:rPr>
                            </m:ctrlPr>
                          </m:accPr>
                          <m:e>
                            <m:r>
                              <a:rPr lang="es-MX" sz="2800" b="1" i="1">
                                <a:solidFill>
                                  <a:prstClr val="black"/>
                                </a:solidFill>
                                <a:latin typeface="Cambria Math" panose="02040503050406030204" pitchFamily="18" charset="0"/>
                              </a:rPr>
                              <m:t>𝒑</m:t>
                            </m:r>
                          </m:e>
                        </m:acc>
                      </m:e>
                      <m:sub>
                        <m:r>
                          <a:rPr lang="es-MX" sz="2800" b="1" i="1">
                            <a:solidFill>
                              <a:prstClr val="black"/>
                            </a:solidFill>
                            <a:latin typeface="Cambria Math" panose="02040503050406030204" pitchFamily="18" charset="0"/>
                          </a:rPr>
                          <m:t>𝟏</m:t>
                        </m:r>
                      </m:sub>
                    </m:sSub>
                  </m:oMath>
                </a14:m>
                <a:r>
                  <a:rPr lang="es-MX" sz="2800" b="1" dirty="0">
                    <a:latin typeface="Gabriola" panose="04040605051002020D02" pitchFamily="82" charset="0"/>
                  </a:rPr>
                  <a:t>=pacientes con hipertensión</a:t>
                </a:r>
              </a:p>
            </p:txBody>
          </p:sp>
        </mc:Choice>
        <mc:Fallback xmlns="">
          <p:sp>
            <p:nvSpPr>
              <p:cNvPr id="8" name="Rectángulo 7">
                <a:extLst>
                  <a:ext uri="{FF2B5EF4-FFF2-40B4-BE49-F238E27FC236}">
                    <a16:creationId xmlns:a16="http://schemas.microsoft.com/office/drawing/2014/main" id="{1363BDA4-553F-44E3-93BC-0382F3F8F39D}"/>
                  </a:ext>
                </a:extLst>
              </p:cNvPr>
              <p:cNvSpPr>
                <a:spLocks noRot="1" noChangeAspect="1" noMove="1" noResize="1" noEditPoints="1" noAdjustHandles="1" noChangeArrowheads="1" noChangeShapeType="1" noTextEdit="1"/>
              </p:cNvSpPr>
              <p:nvPr/>
            </p:nvSpPr>
            <p:spPr>
              <a:xfrm>
                <a:off x="2483768" y="3110850"/>
                <a:ext cx="3586688" cy="523220"/>
              </a:xfrm>
              <a:prstGeom prst="rect">
                <a:avLst/>
              </a:prstGeom>
              <a:blipFill>
                <a:blip r:embed="rId5"/>
                <a:stretch>
                  <a:fillRect t="-11628" r="-3056" b="-3139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AD5150BE-12D0-477F-BEAD-FF933C334965}"/>
                  </a:ext>
                </a:extLst>
              </p:cNvPr>
              <p:cNvSpPr/>
              <p:nvPr/>
            </p:nvSpPr>
            <p:spPr>
              <a:xfrm>
                <a:off x="2512166" y="3680893"/>
                <a:ext cx="3932042" cy="523220"/>
              </a:xfrm>
              <a:prstGeom prst="rect">
                <a:avLst/>
              </a:prstGeom>
            </p:spPr>
            <p:txBody>
              <a:bodyPr wrap="square">
                <a:spAutoFit/>
              </a:bodyPr>
              <a:lstStyle/>
              <a:p>
                <a14:m>
                  <m:oMath xmlns:m="http://schemas.openxmlformats.org/officeDocument/2006/math">
                    <m:sSub>
                      <m:sSubPr>
                        <m:ctrlPr>
                          <a:rPr lang="es-MX" sz="2800" b="1" i="1" smtClean="0">
                            <a:solidFill>
                              <a:prstClr val="black"/>
                            </a:solidFill>
                            <a:latin typeface="Cambria Math" panose="02040503050406030204" pitchFamily="18" charset="0"/>
                          </a:rPr>
                        </m:ctrlPr>
                      </m:sSubPr>
                      <m:e>
                        <m:acc>
                          <m:accPr>
                            <m:chr m:val="̂"/>
                            <m:ctrlPr>
                              <a:rPr lang="es-MX" sz="2800" b="1" i="1">
                                <a:solidFill>
                                  <a:prstClr val="black"/>
                                </a:solidFill>
                                <a:latin typeface="Cambria Math" panose="02040503050406030204" pitchFamily="18" charset="0"/>
                              </a:rPr>
                            </m:ctrlPr>
                          </m:accPr>
                          <m:e>
                            <m:r>
                              <a:rPr lang="es-MX" sz="2800" b="1" i="1">
                                <a:solidFill>
                                  <a:prstClr val="black"/>
                                </a:solidFill>
                                <a:latin typeface="Cambria Math" panose="02040503050406030204" pitchFamily="18" charset="0"/>
                              </a:rPr>
                              <m:t>𝒑</m:t>
                            </m:r>
                          </m:e>
                        </m:acc>
                      </m:e>
                      <m:sub>
                        <m:r>
                          <a:rPr lang="es-MX" sz="2800" b="1" i="1" smtClean="0">
                            <a:solidFill>
                              <a:prstClr val="black"/>
                            </a:solidFill>
                            <a:latin typeface="Cambria Math" panose="02040503050406030204" pitchFamily="18" charset="0"/>
                          </a:rPr>
                          <m:t>𝟐</m:t>
                        </m:r>
                      </m:sub>
                    </m:sSub>
                  </m:oMath>
                </a14:m>
                <a:r>
                  <a:rPr lang="es-MX" sz="2800" b="1" dirty="0">
                    <a:solidFill>
                      <a:prstClr val="black"/>
                    </a:solidFill>
                    <a:latin typeface="Gabriola" panose="04040605051002020D02" pitchFamily="82" charset="0"/>
                  </a:rPr>
                  <a:t>=pacientes sin hipertensión</a:t>
                </a:r>
                <a:endParaRPr lang="es-MX" dirty="0">
                  <a:latin typeface="Gabriola" panose="04040605051002020D02" pitchFamily="82" charset="0"/>
                </a:endParaRPr>
              </a:p>
            </p:txBody>
          </p:sp>
        </mc:Choice>
        <mc:Fallback xmlns="">
          <p:sp>
            <p:nvSpPr>
              <p:cNvPr id="9" name="Rectángulo 8">
                <a:extLst>
                  <a:ext uri="{FF2B5EF4-FFF2-40B4-BE49-F238E27FC236}">
                    <a16:creationId xmlns:a16="http://schemas.microsoft.com/office/drawing/2014/main" id="{AD5150BE-12D0-477F-BEAD-FF933C334965}"/>
                  </a:ext>
                </a:extLst>
              </p:cNvPr>
              <p:cNvSpPr>
                <a:spLocks noRot="1" noChangeAspect="1" noMove="1" noResize="1" noEditPoints="1" noAdjustHandles="1" noChangeArrowheads="1" noChangeShapeType="1" noTextEdit="1"/>
              </p:cNvSpPr>
              <p:nvPr/>
            </p:nvSpPr>
            <p:spPr>
              <a:xfrm>
                <a:off x="2512166" y="3680893"/>
                <a:ext cx="3932042" cy="523220"/>
              </a:xfrm>
              <a:prstGeom prst="rect">
                <a:avLst/>
              </a:prstGeom>
              <a:blipFill>
                <a:blip r:embed="rId6"/>
                <a:stretch>
                  <a:fillRect t="-12791" b="-31395"/>
                </a:stretch>
              </a:blipFill>
            </p:spPr>
            <p:txBody>
              <a:bodyPr/>
              <a:lstStyle/>
              <a:p>
                <a:r>
                  <a:rPr lang="es-MX">
                    <a:noFill/>
                  </a:rPr>
                  <a:t> </a:t>
                </a:r>
              </a:p>
            </p:txBody>
          </p:sp>
        </mc:Fallback>
      </mc:AlternateContent>
    </p:spTree>
    <p:extLst>
      <p:ext uri="{BB962C8B-B14F-4D97-AF65-F5344CB8AC3E}">
        <p14:creationId xmlns:p14="http://schemas.microsoft.com/office/powerpoint/2010/main" val="506496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C14CD868-321A-4937-A63A-A86727491556}"/>
                  </a:ext>
                </a:extLst>
              </p:cNvPr>
              <p:cNvSpPr/>
              <p:nvPr/>
            </p:nvSpPr>
            <p:spPr>
              <a:xfrm>
                <a:off x="407178" y="217732"/>
                <a:ext cx="3645742" cy="12604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2060"/>
                          </a:solidFill>
                          <a:latin typeface="Cambria Math" panose="02040503050406030204" pitchFamily="18" charset="0"/>
                        </a:rPr>
                        <m:t>𝒛</m:t>
                      </m:r>
                      <m:r>
                        <a:rPr lang="es-MX" sz="2400" b="1" i="1" smtClean="0">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sSub>
                            <m:sSubPr>
                              <m:ctrlPr>
                                <a:rPr lang="es-MX" sz="2400" b="1" i="1">
                                  <a:solidFill>
                                    <a:srgbClr val="002060"/>
                                  </a:solidFill>
                                  <a:latin typeface="Cambria Math" panose="02040503050406030204" pitchFamily="18" charset="0"/>
                                </a:rPr>
                              </m:ctrlPr>
                            </m:sSubPr>
                            <m:e>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e>
                            <m:sub>
                              <m:r>
                                <a:rPr lang="es-MX" sz="2400" b="1" i="1">
                                  <a:solidFill>
                                    <a:srgbClr val="002060"/>
                                  </a:solidFill>
                                  <a:latin typeface="Cambria Math" panose="02040503050406030204" pitchFamily="18" charset="0"/>
                                </a:rPr>
                                <m:t>𝟏</m:t>
                              </m:r>
                            </m:sub>
                          </m:sSub>
                          <m:r>
                            <a:rPr lang="es-MX" sz="2400" b="1" i="1">
                              <a:solidFill>
                                <a:srgbClr val="002060"/>
                              </a:solidFill>
                              <a:latin typeface="Cambria Math" panose="02040503050406030204" pitchFamily="18" charset="0"/>
                            </a:rPr>
                            <m:t>−</m:t>
                          </m:r>
                          <m:sSub>
                            <m:sSubPr>
                              <m:ctrlPr>
                                <a:rPr lang="es-MX" sz="2400" b="1" i="1">
                                  <a:solidFill>
                                    <a:srgbClr val="002060"/>
                                  </a:solidFill>
                                  <a:latin typeface="Cambria Math" panose="02040503050406030204" pitchFamily="18" charset="0"/>
                                </a:rPr>
                              </m:ctrlPr>
                            </m:sSubPr>
                            <m:e>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e>
                            <m:sub>
                              <m:r>
                                <a:rPr lang="es-MX" sz="2400" b="1" i="1">
                                  <a:solidFill>
                                    <a:srgbClr val="002060"/>
                                  </a:solidFill>
                                  <a:latin typeface="Cambria Math" panose="02040503050406030204" pitchFamily="18" charset="0"/>
                                </a:rPr>
                                <m:t>𝟐</m:t>
                              </m:r>
                            </m:sub>
                          </m:sSub>
                        </m:num>
                        <m:den>
                          <m:rad>
                            <m:radPr>
                              <m:degHide m:val="on"/>
                              <m:ctrlPr>
                                <a:rPr lang="es-MX" sz="2400" b="1" i="1">
                                  <a:solidFill>
                                    <a:srgbClr val="002060"/>
                                  </a:solidFill>
                                  <a:latin typeface="Cambria Math" panose="02040503050406030204" pitchFamily="18" charset="0"/>
                                </a:rPr>
                              </m:ctrlPr>
                            </m:radPr>
                            <m:deg/>
                            <m:e>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r>
                                <a:rPr lang="es-MX" sz="2400" b="1" i="1">
                                  <a:solidFill>
                                    <a:srgbClr val="002060"/>
                                  </a:solidFill>
                                  <a:latin typeface="Cambria Math" panose="02040503050406030204" pitchFamily="18" charset="0"/>
                                </a:rPr>
                                <m:t>(</m:t>
                              </m:r>
                              <m:r>
                                <a:rPr lang="es-MX" sz="2400" b="1" i="1">
                                  <a:solidFill>
                                    <a:srgbClr val="002060"/>
                                  </a:solidFill>
                                  <a:latin typeface="Cambria Math" panose="02040503050406030204" pitchFamily="18" charset="0"/>
                                </a:rPr>
                                <m:t>𝟏</m:t>
                              </m:r>
                              <m:r>
                                <a:rPr lang="es-MX" sz="2400" b="1" i="1">
                                  <a:solidFill>
                                    <a:srgbClr val="002060"/>
                                  </a:solidFill>
                                  <a:latin typeface="Cambria Math" panose="02040503050406030204" pitchFamily="18" charset="0"/>
                                </a:rPr>
                                <m:t>−</m:t>
                              </m:r>
                              <m:acc>
                                <m:accPr>
                                  <m:chr m:val="̂"/>
                                  <m:ctrlPr>
                                    <a:rPr lang="es-MX" sz="2400" b="1" i="1">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𝒑</m:t>
                                  </m:r>
                                </m:e>
                              </m:acc>
                              <m:r>
                                <a:rPr lang="es-MX" sz="2400" b="1" i="1">
                                  <a:solidFill>
                                    <a:srgbClr val="002060"/>
                                  </a:solidFill>
                                  <a:latin typeface="Cambria Math" panose="02040503050406030204" pitchFamily="18" charset="0"/>
                                </a:rPr>
                                <m:t>)</m:t>
                              </m:r>
                              <m:d>
                                <m:dPr>
                                  <m:ctrlPr>
                                    <a:rPr lang="es-MX" sz="2400" b="1" i="1">
                                      <a:solidFill>
                                        <a:srgbClr val="002060"/>
                                      </a:solidFill>
                                      <a:latin typeface="Cambria Math" panose="02040503050406030204" pitchFamily="18" charset="0"/>
                                    </a:rPr>
                                  </m:ctrlPr>
                                </m:dPr>
                                <m:e>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𝟏</m:t>
                                          </m:r>
                                        </m:sub>
                                      </m:sSub>
                                    </m:den>
                                  </m:f>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sSub>
                                        <m:sSubPr>
                                          <m:ctrlPr>
                                            <a:rPr lang="es-MX" sz="2400" b="1" i="1">
                                              <a:solidFill>
                                                <a:srgbClr val="002060"/>
                                              </a:solidFill>
                                              <a:latin typeface="Cambria Math" panose="02040503050406030204" pitchFamily="18" charset="0"/>
                                            </a:rPr>
                                          </m:ctrlPr>
                                        </m:sSubPr>
                                        <m:e>
                                          <m:r>
                                            <a:rPr lang="es-MX" sz="2400" b="1" i="1">
                                              <a:solidFill>
                                                <a:srgbClr val="002060"/>
                                              </a:solidFill>
                                              <a:latin typeface="Cambria Math" panose="02040503050406030204" pitchFamily="18" charset="0"/>
                                            </a:rPr>
                                            <m:t>𝒏</m:t>
                                          </m:r>
                                        </m:e>
                                        <m:sub>
                                          <m:r>
                                            <a:rPr lang="es-MX" sz="2400" b="1" i="1">
                                              <a:solidFill>
                                                <a:srgbClr val="002060"/>
                                              </a:solidFill>
                                              <a:latin typeface="Cambria Math" panose="02040503050406030204" pitchFamily="18" charset="0"/>
                                            </a:rPr>
                                            <m:t>𝟐</m:t>
                                          </m:r>
                                        </m:sub>
                                      </m:sSub>
                                    </m:den>
                                  </m:f>
                                </m:e>
                              </m:d>
                            </m:e>
                          </m:rad>
                        </m:den>
                      </m:f>
                    </m:oMath>
                  </m:oMathPara>
                </a14:m>
                <a:endParaRPr lang="es-MX" sz="2400" b="1" dirty="0"/>
              </a:p>
            </p:txBody>
          </p:sp>
        </mc:Choice>
        <mc:Fallback xmlns="">
          <p:sp>
            <p:nvSpPr>
              <p:cNvPr id="2" name="Rectángulo 1">
                <a:extLst>
                  <a:ext uri="{FF2B5EF4-FFF2-40B4-BE49-F238E27FC236}">
                    <a16:creationId xmlns:a16="http://schemas.microsoft.com/office/drawing/2014/main" id="{C14CD868-321A-4937-A63A-A86727491556}"/>
                  </a:ext>
                </a:extLst>
              </p:cNvPr>
              <p:cNvSpPr>
                <a:spLocks noRot="1" noChangeAspect="1" noMove="1" noResize="1" noEditPoints="1" noAdjustHandles="1" noChangeArrowheads="1" noChangeShapeType="1" noTextEdit="1"/>
              </p:cNvSpPr>
              <p:nvPr/>
            </p:nvSpPr>
            <p:spPr>
              <a:xfrm>
                <a:off x="407178" y="217732"/>
                <a:ext cx="3645742" cy="1260410"/>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F9AC8A1F-76F8-4C3F-A5D5-D547CB1BD0C5}"/>
                  </a:ext>
                </a:extLst>
              </p:cNvPr>
              <p:cNvSpPr/>
              <p:nvPr/>
            </p:nvSpPr>
            <p:spPr>
              <a:xfrm>
                <a:off x="539552" y="1721489"/>
                <a:ext cx="6444906" cy="12455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2060"/>
                          </a:solidFill>
                          <a:latin typeface="Cambria Math" panose="02040503050406030204" pitchFamily="18" charset="0"/>
                        </a:rPr>
                        <m:t>𝒛</m:t>
                      </m:r>
                      <m:r>
                        <a:rPr lang="es-MX" sz="2400" b="1" i="1" smtClean="0">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𝟒𝟑𝟔</m:t>
                          </m:r>
                          <m:r>
                            <a:rPr lang="es-MX" sz="2400" b="1" i="1">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𝟐𝟒𝟏</m:t>
                          </m:r>
                        </m:num>
                        <m:den>
                          <m:rad>
                            <m:radPr>
                              <m:degHide m:val="on"/>
                              <m:ctrlPr>
                                <a:rPr lang="es-MX" sz="2400" b="1" i="1">
                                  <a:solidFill>
                                    <a:srgbClr val="002060"/>
                                  </a:solidFill>
                                  <a:latin typeface="Cambria Math" panose="02040503050406030204" pitchFamily="18" charset="0"/>
                                </a:rPr>
                              </m:ctrlPr>
                            </m:radPr>
                            <m:deg/>
                            <m:e>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𝟐𝟗𝟒</m:t>
                              </m:r>
                              <m:r>
                                <a:rPr lang="es-MX" sz="2400" b="1" i="1">
                                  <a:solidFill>
                                    <a:srgbClr val="002060"/>
                                  </a:solidFill>
                                  <a:latin typeface="Cambria Math" panose="02040503050406030204" pitchFamily="18" charset="0"/>
                                </a:rPr>
                                <m:t>(</m:t>
                              </m:r>
                              <m:r>
                                <a:rPr lang="es-MX" sz="2400" b="1" i="1">
                                  <a:solidFill>
                                    <a:srgbClr val="002060"/>
                                  </a:solidFill>
                                  <a:latin typeface="Cambria Math" panose="02040503050406030204" pitchFamily="18" charset="0"/>
                                </a:rPr>
                                <m:t>𝟏</m:t>
                              </m:r>
                              <m:r>
                                <a:rPr lang="es-MX" sz="2400" b="1" i="1">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𝟐𝟗𝟒</m:t>
                              </m:r>
                              <m:r>
                                <a:rPr lang="es-MX" sz="2400" b="1" i="1">
                                  <a:solidFill>
                                    <a:srgbClr val="002060"/>
                                  </a:solidFill>
                                  <a:latin typeface="Cambria Math" panose="02040503050406030204" pitchFamily="18" charset="0"/>
                                </a:rPr>
                                <m:t>)</m:t>
                              </m:r>
                              <m:d>
                                <m:dPr>
                                  <m:ctrlPr>
                                    <a:rPr lang="es-MX" sz="2400" b="1" i="1">
                                      <a:solidFill>
                                        <a:srgbClr val="002060"/>
                                      </a:solidFill>
                                      <a:latin typeface="Cambria Math" panose="02040503050406030204" pitchFamily="18" charset="0"/>
                                    </a:rPr>
                                  </m:ctrlPr>
                                </m:dPr>
                                <m:e>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r>
                                        <a:rPr lang="es-MX" sz="2400" b="1" i="1" smtClean="0">
                                          <a:solidFill>
                                            <a:srgbClr val="002060"/>
                                          </a:solidFill>
                                          <a:latin typeface="Cambria Math" panose="02040503050406030204" pitchFamily="18" charset="0"/>
                                        </a:rPr>
                                        <m:t>𝟓𝟓</m:t>
                                      </m:r>
                                    </m:den>
                                  </m:f>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𝟏</m:t>
                                      </m:r>
                                    </m:num>
                                    <m:den>
                                      <m:r>
                                        <a:rPr lang="es-MX" sz="2400" b="1" i="1" smtClean="0">
                                          <a:solidFill>
                                            <a:srgbClr val="002060"/>
                                          </a:solidFill>
                                          <a:latin typeface="Cambria Math" panose="02040503050406030204" pitchFamily="18" charset="0"/>
                                        </a:rPr>
                                        <m:t>𝟏𝟒𝟗</m:t>
                                      </m:r>
                                    </m:den>
                                  </m:f>
                                </m:e>
                              </m:d>
                            </m:e>
                          </m:rad>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𝟕𝟏𝟐</m:t>
                      </m:r>
                    </m:oMath>
                  </m:oMathPara>
                </a14:m>
                <a:endParaRPr lang="es-MX" dirty="0"/>
              </a:p>
            </p:txBody>
          </p:sp>
        </mc:Choice>
        <mc:Fallback xmlns="">
          <p:sp>
            <p:nvSpPr>
              <p:cNvPr id="4" name="Rectángulo 3">
                <a:extLst>
                  <a:ext uri="{FF2B5EF4-FFF2-40B4-BE49-F238E27FC236}">
                    <a16:creationId xmlns:a16="http://schemas.microsoft.com/office/drawing/2014/main" id="{F9AC8A1F-76F8-4C3F-A5D5-D547CB1BD0C5}"/>
                  </a:ext>
                </a:extLst>
              </p:cNvPr>
              <p:cNvSpPr>
                <a:spLocks noRot="1" noChangeAspect="1" noMove="1" noResize="1" noEditPoints="1" noAdjustHandles="1" noChangeArrowheads="1" noChangeShapeType="1" noTextEdit="1"/>
              </p:cNvSpPr>
              <p:nvPr/>
            </p:nvSpPr>
            <p:spPr>
              <a:xfrm>
                <a:off x="539552" y="1721489"/>
                <a:ext cx="6444906" cy="1245534"/>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DB8F6C00-9F3E-4388-96C8-4D33FB758531}"/>
                  </a:ext>
                </a:extLst>
              </p:cNvPr>
              <p:cNvSpPr txBox="1"/>
              <p:nvPr/>
            </p:nvSpPr>
            <p:spPr>
              <a:xfrm>
                <a:off x="5436096" y="478605"/>
                <a:ext cx="985847" cy="369332"/>
              </a:xfrm>
              <a:prstGeom prst="rect">
                <a:avLst/>
              </a:prstGeom>
              <a:noFill/>
            </p:spPr>
            <p:txBody>
              <a:bodyPr wrap="none" lIns="0" tIns="0" rIns="0" bIns="0" rtlCol="0">
                <a:spAutoFit/>
              </a:bodyPr>
              <a:lstStyle/>
              <a:p>
                <a14:m>
                  <m:oMath xmlns:m="http://schemas.openxmlformats.org/officeDocument/2006/math">
                    <m:r>
                      <a:rPr lang="es-MX" sz="2400" b="1" i="1" smtClean="0">
                        <a:latin typeface="Cambria Math" panose="02040503050406030204" pitchFamily="18" charset="0"/>
                        <a:ea typeface="Cambria Math" panose="02040503050406030204" pitchFamily="18" charset="0"/>
                      </a:rPr>
                      <m:t>𝜶</m:t>
                    </m:r>
                  </m:oMath>
                </a14:m>
                <a:r>
                  <a:rPr lang="es-MX" sz="2400" b="1" dirty="0">
                    <a:latin typeface="Arial" panose="020B0604020202020204" pitchFamily="34" charset="0"/>
                    <a:cs typeface="Arial" panose="020B0604020202020204" pitchFamily="34" charset="0"/>
                  </a:rPr>
                  <a:t>=0.05</a:t>
                </a:r>
              </a:p>
            </p:txBody>
          </p:sp>
        </mc:Choice>
        <mc:Fallback xmlns="">
          <p:sp>
            <p:nvSpPr>
              <p:cNvPr id="6" name="CuadroTexto 5">
                <a:extLst>
                  <a:ext uri="{FF2B5EF4-FFF2-40B4-BE49-F238E27FC236}">
                    <a16:creationId xmlns:a16="http://schemas.microsoft.com/office/drawing/2014/main" id="{DB8F6C00-9F3E-4388-96C8-4D33FB758531}"/>
                  </a:ext>
                </a:extLst>
              </p:cNvPr>
              <p:cNvSpPr txBox="1">
                <a:spLocks noRot="1" noChangeAspect="1" noMove="1" noResize="1" noEditPoints="1" noAdjustHandles="1" noChangeArrowheads="1" noChangeShapeType="1" noTextEdit="1"/>
              </p:cNvSpPr>
              <p:nvPr/>
            </p:nvSpPr>
            <p:spPr>
              <a:xfrm>
                <a:off x="5436096" y="478605"/>
                <a:ext cx="985847" cy="369332"/>
              </a:xfrm>
              <a:prstGeom prst="rect">
                <a:avLst/>
              </a:prstGeom>
              <a:blipFill>
                <a:blip r:embed="rId4"/>
                <a:stretch>
                  <a:fillRect l="-8075" t="-25000" r="-18634" b="-51667"/>
                </a:stretch>
              </a:blipFill>
            </p:spPr>
            <p:txBody>
              <a:bodyPr/>
              <a:lstStyle/>
              <a:p>
                <a:r>
                  <a:rPr lang="es-MX">
                    <a:noFill/>
                  </a:rPr>
                  <a:t> </a:t>
                </a:r>
              </a:p>
            </p:txBody>
          </p:sp>
        </mc:Fallback>
      </mc:AlternateContent>
      <p:sp>
        <p:nvSpPr>
          <p:cNvPr id="7" name="CuadroTexto 6">
            <a:extLst>
              <a:ext uri="{FF2B5EF4-FFF2-40B4-BE49-F238E27FC236}">
                <a16:creationId xmlns:a16="http://schemas.microsoft.com/office/drawing/2014/main" id="{D2884FAA-5418-4EAD-AA1B-75B37BEB43D7}"/>
              </a:ext>
            </a:extLst>
          </p:cNvPr>
          <p:cNvSpPr txBox="1"/>
          <p:nvPr/>
        </p:nvSpPr>
        <p:spPr>
          <a:xfrm>
            <a:off x="292980" y="3846274"/>
            <a:ext cx="8558039" cy="1815882"/>
          </a:xfrm>
          <a:prstGeom prst="rect">
            <a:avLst/>
          </a:prstGeom>
          <a:noFill/>
        </p:spPr>
        <p:txBody>
          <a:bodyPr wrap="square" rtlCol="0">
            <a:spAutoFit/>
          </a:bodyPr>
          <a:lstStyle/>
          <a:p>
            <a:pPr marL="457200" indent="-457200" algn="just">
              <a:buFont typeface="Wingdings" panose="05000000000000000000" pitchFamily="2" charset="2"/>
              <a:buChar char="§"/>
            </a:pPr>
            <a:r>
              <a:rPr lang="es-MX" sz="2800" b="1" dirty="0">
                <a:latin typeface="Gabriola" panose="04040605051002020D02" pitchFamily="82" charset="0"/>
                <a:cs typeface="Arial" panose="020B0604020202020204" pitchFamily="34" charset="0"/>
              </a:rPr>
              <a:t>Por lo tanto se rechaza la hipótesis nula.</a:t>
            </a:r>
          </a:p>
          <a:p>
            <a:pPr marL="457200" indent="-457200" algn="just">
              <a:buFont typeface="Wingdings" panose="05000000000000000000" pitchFamily="2" charset="2"/>
              <a:buChar char="§"/>
            </a:pPr>
            <a:r>
              <a:rPr lang="es-MX" sz="2800" b="1" dirty="0">
                <a:latin typeface="Gabriola" panose="04040605051002020D02" pitchFamily="82" charset="0"/>
                <a:cs typeface="Arial" panose="020B0604020202020204" pitchFamily="34" charset="0"/>
              </a:rPr>
              <a:t>Se comprueba que </a:t>
            </a:r>
            <a:r>
              <a:rPr lang="es-MX" sz="2800" b="1" dirty="0">
                <a:solidFill>
                  <a:srgbClr val="002060"/>
                </a:solidFill>
                <a:latin typeface="Gabriola" panose="04040605051002020D02" pitchFamily="82" charset="0"/>
                <a:cs typeface="Arial" panose="020B0604020202020204" pitchFamily="34" charset="0"/>
              </a:rPr>
              <a:t>la proporción de pacientes  con hipertensión con dieta restringida en sodio es mayor que la proporción de pacientes sin hipertensión.</a:t>
            </a:r>
            <a:endParaRPr lang="es-MX" sz="2800" b="1" dirty="0">
              <a:latin typeface="Gabriola" panose="04040605051002020D02" pitchFamily="82" charset="0"/>
              <a:cs typeface="Arial" panose="020B0604020202020204" pitchFamily="34" charset="0"/>
            </a:endParaRPr>
          </a:p>
        </p:txBody>
      </p:sp>
      <p:sp>
        <p:nvSpPr>
          <p:cNvPr id="3" name="Rectángulo 2">
            <a:extLst>
              <a:ext uri="{FF2B5EF4-FFF2-40B4-BE49-F238E27FC236}">
                <a16:creationId xmlns:a16="http://schemas.microsoft.com/office/drawing/2014/main" id="{953EBD93-706C-44B7-9751-4AD5A2529DA1}"/>
              </a:ext>
            </a:extLst>
          </p:cNvPr>
          <p:cNvSpPr/>
          <p:nvPr/>
        </p:nvSpPr>
        <p:spPr>
          <a:xfrm>
            <a:off x="395536" y="3210371"/>
            <a:ext cx="6106159" cy="584775"/>
          </a:xfrm>
          <a:prstGeom prst="rect">
            <a:avLst/>
          </a:prstGeom>
        </p:spPr>
        <p:txBody>
          <a:bodyPr wrap="none">
            <a:spAutoFit/>
          </a:bodyPr>
          <a:lstStyle/>
          <a:p>
            <a:r>
              <a:rPr lang="es-MX" sz="3200" dirty="0">
                <a:solidFill>
                  <a:srgbClr val="5B9BD5">
                    <a:lumMod val="75000"/>
                  </a:srgbClr>
                </a:solidFill>
              </a:rPr>
              <a:t>Dado que </a:t>
            </a:r>
            <a:r>
              <a:rPr lang="es-MX" sz="3200" dirty="0">
                <a:solidFill>
                  <a:schemeClr val="accent1">
                    <a:lumMod val="75000"/>
                  </a:schemeClr>
                </a:solidFill>
              </a:rPr>
              <a:t>|z=2.71|&gt;</a:t>
            </a:r>
            <a:r>
              <a:rPr lang="es-MX" sz="3200" dirty="0">
                <a:solidFill>
                  <a:schemeClr val="accent1">
                    <a:lumMod val="75000"/>
                  </a:schemeClr>
                </a:solidFill>
                <a:sym typeface="Symbol" pitchFamily="18" charset="2"/>
              </a:rPr>
              <a:t> </a:t>
            </a:r>
            <a:r>
              <a:rPr lang="es-MX" sz="3200" dirty="0">
                <a:solidFill>
                  <a:srgbClr val="5B9BD5">
                    <a:lumMod val="75000"/>
                  </a:srgbClr>
                </a:solidFill>
              </a:rPr>
              <a:t>z(</a:t>
            </a:r>
            <a:r>
              <a:rPr lang="es-MX" sz="3200" dirty="0">
                <a:solidFill>
                  <a:srgbClr val="5B9BD5">
                    <a:lumMod val="75000"/>
                  </a:srgbClr>
                </a:solidFill>
                <a:sym typeface="Symbol" pitchFamily="18" charset="2"/>
              </a:rPr>
              <a:t>0.05/2)=1.96</a:t>
            </a:r>
            <a:endParaRPr lang="es-MX" dirty="0"/>
          </a:p>
        </p:txBody>
      </p:sp>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2112424F-0E1B-4AD5-A342-275A87DC5585}"/>
                  </a:ext>
                </a:extLst>
              </p:cNvPr>
              <p:cNvSpPr/>
              <p:nvPr/>
            </p:nvSpPr>
            <p:spPr>
              <a:xfrm>
                <a:off x="3109964" y="5707355"/>
                <a:ext cx="292407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b="1" i="1" smtClean="0">
                              <a:solidFill>
                                <a:srgbClr val="002060"/>
                              </a:solidFill>
                              <a:latin typeface="Cambria Math" panose="02040503050406030204" pitchFamily="18" charset="0"/>
                            </a:rPr>
                          </m:ctrlPr>
                        </m:sSubPr>
                        <m:e>
                          <m:acc>
                            <m:accPr>
                              <m:chr m:val="̂"/>
                              <m:ctrlPr>
                                <a:rPr lang="es-MX" b="1" i="1">
                                  <a:solidFill>
                                    <a:srgbClr val="002060"/>
                                  </a:solidFill>
                                  <a:latin typeface="Cambria Math" panose="02040503050406030204" pitchFamily="18" charset="0"/>
                                </a:rPr>
                              </m:ctrlPr>
                            </m:accPr>
                            <m:e>
                              <m:r>
                                <a:rPr lang="es-MX" b="1" i="1">
                                  <a:solidFill>
                                    <a:srgbClr val="002060"/>
                                  </a:solidFill>
                                  <a:latin typeface="Cambria Math" panose="02040503050406030204" pitchFamily="18" charset="0"/>
                                </a:rPr>
                                <m:t>𝒑</m:t>
                              </m:r>
                            </m:e>
                          </m:acc>
                        </m:e>
                        <m:sub>
                          <m:r>
                            <a:rPr lang="es-MX" b="1" i="1">
                              <a:solidFill>
                                <a:srgbClr val="002060"/>
                              </a:solidFill>
                              <a:latin typeface="Cambria Math" panose="02040503050406030204" pitchFamily="18" charset="0"/>
                            </a:rPr>
                            <m:t>𝟏</m:t>
                          </m:r>
                        </m:sub>
                      </m:sSub>
                      <m:r>
                        <a:rPr lang="es-MX" b="1" i="1">
                          <a:solidFill>
                            <a:srgbClr val="002060"/>
                          </a:solidFill>
                          <a:latin typeface="Cambria Math" panose="02040503050406030204" pitchFamily="18" charset="0"/>
                        </a:rPr>
                        <m:t>=</m:t>
                      </m:r>
                      <m:r>
                        <a:rPr lang="es-MX" b="1" i="1">
                          <a:solidFill>
                            <a:srgbClr val="002060"/>
                          </a:solidFill>
                          <a:latin typeface="Cambria Math" panose="02040503050406030204" pitchFamily="18" charset="0"/>
                        </a:rPr>
                        <m:t>𝟎</m:t>
                      </m:r>
                      <m:r>
                        <a:rPr lang="es-MX" b="1" i="1">
                          <a:solidFill>
                            <a:srgbClr val="002060"/>
                          </a:solidFill>
                          <a:latin typeface="Cambria Math" panose="02040503050406030204" pitchFamily="18" charset="0"/>
                        </a:rPr>
                        <m:t>.</m:t>
                      </m:r>
                      <m:r>
                        <a:rPr lang="es-MX" b="1" i="1">
                          <a:solidFill>
                            <a:srgbClr val="002060"/>
                          </a:solidFill>
                          <a:latin typeface="Cambria Math" panose="02040503050406030204" pitchFamily="18" charset="0"/>
                        </a:rPr>
                        <m:t>𝟒𝟑𝟔</m:t>
                      </m:r>
                      <m:r>
                        <a:rPr lang="es-MX" b="1" i="1" smtClean="0">
                          <a:solidFill>
                            <a:srgbClr val="002060"/>
                          </a:solidFill>
                          <a:latin typeface="Cambria Math" panose="02040503050406030204" pitchFamily="18" charset="0"/>
                        </a:rPr>
                        <m:t>&gt;</m:t>
                      </m:r>
                      <m:sSub>
                        <m:sSubPr>
                          <m:ctrlPr>
                            <a:rPr lang="es-MX" b="1" i="1">
                              <a:solidFill>
                                <a:srgbClr val="002060"/>
                              </a:solidFill>
                              <a:latin typeface="Cambria Math" panose="02040503050406030204" pitchFamily="18" charset="0"/>
                            </a:rPr>
                          </m:ctrlPr>
                        </m:sSubPr>
                        <m:e>
                          <m:acc>
                            <m:accPr>
                              <m:chr m:val="̂"/>
                              <m:ctrlPr>
                                <a:rPr lang="es-MX" b="1" i="1">
                                  <a:solidFill>
                                    <a:srgbClr val="002060"/>
                                  </a:solidFill>
                                  <a:latin typeface="Cambria Math" panose="02040503050406030204" pitchFamily="18" charset="0"/>
                                </a:rPr>
                              </m:ctrlPr>
                            </m:accPr>
                            <m:e>
                              <m:r>
                                <a:rPr lang="es-MX" b="1" i="1">
                                  <a:solidFill>
                                    <a:srgbClr val="002060"/>
                                  </a:solidFill>
                                  <a:latin typeface="Cambria Math" panose="02040503050406030204" pitchFamily="18" charset="0"/>
                                </a:rPr>
                                <m:t>𝒑</m:t>
                              </m:r>
                            </m:e>
                          </m:acc>
                        </m:e>
                        <m:sub>
                          <m:r>
                            <a:rPr lang="es-MX" b="1" i="1">
                              <a:solidFill>
                                <a:srgbClr val="002060"/>
                              </a:solidFill>
                              <a:latin typeface="Cambria Math" panose="02040503050406030204" pitchFamily="18" charset="0"/>
                            </a:rPr>
                            <m:t>𝟐</m:t>
                          </m:r>
                        </m:sub>
                      </m:sSub>
                      <m:r>
                        <a:rPr lang="es-MX" b="1" i="1">
                          <a:solidFill>
                            <a:srgbClr val="002060"/>
                          </a:solidFill>
                          <a:latin typeface="Cambria Math" panose="02040503050406030204" pitchFamily="18" charset="0"/>
                        </a:rPr>
                        <m:t>=</m:t>
                      </m:r>
                      <m:r>
                        <a:rPr lang="es-MX" b="1" i="1">
                          <a:solidFill>
                            <a:srgbClr val="002060"/>
                          </a:solidFill>
                          <a:latin typeface="Cambria Math" panose="02040503050406030204" pitchFamily="18" charset="0"/>
                        </a:rPr>
                        <m:t>𝟎</m:t>
                      </m:r>
                      <m:r>
                        <a:rPr lang="es-MX" b="1" i="1">
                          <a:solidFill>
                            <a:srgbClr val="002060"/>
                          </a:solidFill>
                          <a:latin typeface="Cambria Math" panose="02040503050406030204" pitchFamily="18" charset="0"/>
                        </a:rPr>
                        <m:t>.</m:t>
                      </m:r>
                      <m:r>
                        <a:rPr lang="es-MX" b="1" i="1">
                          <a:solidFill>
                            <a:srgbClr val="002060"/>
                          </a:solidFill>
                          <a:latin typeface="Cambria Math" panose="02040503050406030204" pitchFamily="18" charset="0"/>
                        </a:rPr>
                        <m:t>𝟐𝟒𝟏</m:t>
                      </m:r>
                    </m:oMath>
                  </m:oMathPara>
                </a14:m>
                <a:endParaRPr lang="es-MX" b="1" dirty="0"/>
              </a:p>
            </p:txBody>
          </p:sp>
        </mc:Choice>
        <mc:Fallback xmlns="">
          <p:sp>
            <p:nvSpPr>
              <p:cNvPr id="8" name="Rectángulo 7">
                <a:extLst>
                  <a:ext uri="{FF2B5EF4-FFF2-40B4-BE49-F238E27FC236}">
                    <a16:creationId xmlns:a16="http://schemas.microsoft.com/office/drawing/2014/main" id="{2112424F-0E1B-4AD5-A342-275A87DC5585}"/>
                  </a:ext>
                </a:extLst>
              </p:cNvPr>
              <p:cNvSpPr>
                <a:spLocks noRot="1" noChangeAspect="1" noMove="1" noResize="1" noEditPoints="1" noAdjustHandles="1" noChangeArrowheads="1" noChangeShapeType="1" noTextEdit="1"/>
              </p:cNvSpPr>
              <p:nvPr/>
            </p:nvSpPr>
            <p:spPr>
              <a:xfrm>
                <a:off x="3109964" y="5707355"/>
                <a:ext cx="2924070" cy="369332"/>
              </a:xfrm>
              <a:prstGeom prst="rect">
                <a:avLst/>
              </a:prstGeom>
              <a:blipFill>
                <a:blip r:embed="rId5"/>
                <a:stretch>
                  <a:fillRect t="-6557" b="-6557"/>
                </a:stretch>
              </a:blipFill>
            </p:spPr>
            <p:txBody>
              <a:bodyPr/>
              <a:lstStyle/>
              <a:p>
                <a:r>
                  <a:rPr lang="es-MX">
                    <a:noFill/>
                  </a:rPr>
                  <a:t> </a:t>
                </a:r>
              </a:p>
            </p:txBody>
          </p:sp>
        </mc:Fallback>
      </mc:AlternateContent>
    </p:spTree>
    <p:extLst>
      <p:ext uri="{BB962C8B-B14F-4D97-AF65-F5344CB8AC3E}">
        <p14:creationId xmlns:p14="http://schemas.microsoft.com/office/powerpoint/2010/main" val="57244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05950" y="281857"/>
            <a:ext cx="820877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800" b="1" i="0" u="none" strike="noStrike" kern="1200" cap="none" spc="0" normalizeH="0" baseline="0" noProof="0" dirty="0">
                <a:ln>
                  <a:noFill/>
                </a:ln>
                <a:solidFill>
                  <a:prstClr val="black"/>
                </a:solidFill>
                <a:effectLst/>
                <a:uLnTx/>
                <a:uFillTx/>
                <a:latin typeface="Gabriola" panose="04040605051002020D02" pitchFamily="82" charset="0"/>
                <a:ea typeface="+mn-ea"/>
                <a:cs typeface="+mn-cs"/>
              </a:rPr>
              <a:t>Intervalo de confianza para la proporción de pacientes con hipertensión</a:t>
            </a:r>
          </a:p>
        </p:txBody>
      </p:sp>
      <mc:AlternateContent xmlns:mc="http://schemas.openxmlformats.org/markup-compatibility/2006" xmlns:a14="http://schemas.microsoft.com/office/drawing/2010/main">
        <mc:Choice Requires="a14">
          <p:sp>
            <p:nvSpPr>
              <p:cNvPr id="3" name="Rectángulo 2"/>
              <p:cNvSpPr/>
              <p:nvPr/>
            </p:nvSpPr>
            <p:spPr>
              <a:xfrm>
                <a:off x="360382" y="2204864"/>
                <a:ext cx="8099910" cy="62311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s-MX" sz="2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sSubPr>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f>
                            <m:fPr>
                              <m:type m:val="li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fPr>
                            <m:num>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𝜶</m:t>
                              </m:r>
                            </m:num>
                            <m:den>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𝟐</m:t>
                              </m:r>
                            </m:den>
                          </m:f>
                        </m:sub>
                      </m:sSub>
                      <m:rad>
                        <m:radPr>
                          <m:degHide m:val="o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radPr>
                        <m:deg/>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𝒏</m:t>
                          </m:r>
                        </m:e>
                      </m:rad>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sSub>
                        <m:sSubPr>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sSubPr>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f>
                            <m:fPr>
                              <m:type m:val="li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fPr>
                            <m:num>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𝜶</m:t>
                              </m:r>
                            </m:num>
                            <m:den>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𝟐</m:t>
                              </m:r>
                            </m:den>
                          </m:f>
                        </m:sub>
                      </m:sSub>
                      <m:rad>
                        <m:radPr>
                          <m:degHide m:val="o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radPr>
                        <m:deg/>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𝒏</m:t>
                          </m:r>
                        </m:e>
                      </m:rad>
                    </m:oMath>
                  </m:oMathPara>
                </a14:m>
                <a:endParaRPr kumimoji="0" lang="es-MX"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3" name="Rectángulo 2"/>
              <p:cNvSpPr>
                <a:spLocks noRot="1" noChangeAspect="1" noMove="1" noResize="1" noEditPoints="1" noAdjustHandles="1" noChangeArrowheads="1" noChangeShapeType="1" noTextEdit="1"/>
              </p:cNvSpPr>
              <p:nvPr/>
            </p:nvSpPr>
            <p:spPr>
              <a:xfrm>
                <a:off x="360382" y="2204864"/>
                <a:ext cx="8099910" cy="623119"/>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E982E41B-F8D0-4C43-B9DD-8AD369763E34}"/>
                  </a:ext>
                </a:extLst>
              </p:cNvPr>
              <p:cNvSpPr/>
              <p:nvPr/>
            </p:nvSpPr>
            <p:spPr>
              <a:xfrm>
                <a:off x="283093" y="904375"/>
                <a:ext cx="2611997" cy="786177"/>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acc>
                            <m:accPr>
                              <m:chr m:val="̂"/>
                              <m:ctrlPr>
                                <a:rPr lang="es-MX" sz="2400" b="1" i="1">
                                  <a:solidFill>
                                    <a:srgbClr val="0070C0"/>
                                  </a:solidFill>
                                  <a:latin typeface="Cambria Math" panose="02040503050406030204" pitchFamily="18" charset="0"/>
                                </a:rPr>
                              </m:ctrlPr>
                            </m:accPr>
                            <m:e>
                              <m:r>
                                <a:rPr lang="es-MX" sz="2400" b="1" i="1">
                                  <a:solidFill>
                                    <a:srgbClr val="0070C0"/>
                                  </a:solidFill>
                                  <a:latin typeface="Cambria Math" panose="02040503050406030204" pitchFamily="18" charset="0"/>
                                </a:rPr>
                                <m:t>𝒑</m:t>
                              </m:r>
                            </m:e>
                          </m:acc>
                        </m:e>
                        <m:sub>
                          <m:r>
                            <a:rPr lang="es-MX" sz="2400" b="1" i="1">
                              <a:solidFill>
                                <a:srgbClr val="0070C0"/>
                              </a:solidFill>
                              <a:latin typeface="Cambria Math" panose="02040503050406030204" pitchFamily="18" charset="0"/>
                            </a:rPr>
                            <m:t>𝟏</m:t>
                          </m:r>
                        </m:sub>
                      </m:sSub>
                      <m:r>
                        <a:rPr lang="es-MX" sz="2400" b="1" i="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𝟐𝟒</m:t>
                          </m:r>
                        </m:num>
                        <m:den>
                          <m:r>
                            <a:rPr lang="es-MX" sz="2400" b="1" i="1">
                              <a:solidFill>
                                <a:srgbClr val="0070C0"/>
                              </a:solidFill>
                              <a:latin typeface="Cambria Math" panose="02040503050406030204" pitchFamily="18" charset="0"/>
                            </a:rPr>
                            <m:t>𝟓𝟓</m:t>
                          </m:r>
                        </m:den>
                      </m:f>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𝟎</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𝟒𝟑𝟔</m:t>
                      </m:r>
                    </m:oMath>
                  </m:oMathPara>
                </a14:m>
                <a:endPar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6" name="Rectángulo 5">
                <a:extLst>
                  <a:ext uri="{FF2B5EF4-FFF2-40B4-BE49-F238E27FC236}">
                    <a16:creationId xmlns:a16="http://schemas.microsoft.com/office/drawing/2014/main" id="{E982E41B-F8D0-4C43-B9DD-8AD369763E34}"/>
                  </a:ext>
                </a:extLst>
              </p:cNvPr>
              <p:cNvSpPr>
                <a:spLocks noRot="1" noChangeAspect="1" noMove="1" noResize="1" noEditPoints="1" noAdjustHandles="1" noChangeArrowheads="1" noChangeShapeType="1" noTextEdit="1"/>
              </p:cNvSpPr>
              <p:nvPr/>
            </p:nvSpPr>
            <p:spPr>
              <a:xfrm>
                <a:off x="283093" y="904375"/>
                <a:ext cx="2611997" cy="786177"/>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8EF695F6-E282-4FFB-A749-1F2348F8B58A}"/>
                  </a:ext>
                </a:extLst>
              </p:cNvPr>
              <p:cNvSpPr/>
              <p:nvPr/>
            </p:nvSpPr>
            <p:spPr>
              <a:xfrm>
                <a:off x="2978743" y="1014324"/>
                <a:ext cx="3499035" cy="6251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s-MX" sz="2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sSubPr>
                        <m:e>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f>
                            <m:fPr>
                              <m:type m:val="skw"/>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fPr>
                            <m:num>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𝜶</m:t>
                              </m:r>
                            </m:num>
                            <m:den>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𝟐</m:t>
                              </m:r>
                            </m:den>
                          </m:f>
                        </m:sub>
                      </m:sSub>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sSub>
                        <m:sSubPr>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sSubPr>
                        <m:e>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𝟎</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𝟎𝟐𝟓</m:t>
                          </m:r>
                        </m:sub>
                      </m:sSub>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𝟗𝟔</m:t>
                      </m:r>
                    </m:oMath>
                  </m:oMathPara>
                </a14:m>
                <a:endPar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8" name="Rectángulo 7">
                <a:extLst>
                  <a:ext uri="{FF2B5EF4-FFF2-40B4-BE49-F238E27FC236}">
                    <a16:creationId xmlns:a16="http://schemas.microsoft.com/office/drawing/2014/main" id="{8EF695F6-E282-4FFB-A749-1F2348F8B58A}"/>
                  </a:ext>
                </a:extLst>
              </p:cNvPr>
              <p:cNvSpPr>
                <a:spLocks noRot="1" noChangeAspect="1" noMove="1" noResize="1" noEditPoints="1" noAdjustHandles="1" noChangeArrowheads="1" noChangeShapeType="1" noTextEdit="1"/>
              </p:cNvSpPr>
              <p:nvPr/>
            </p:nvSpPr>
            <p:spPr>
              <a:xfrm>
                <a:off x="2978743" y="1014324"/>
                <a:ext cx="3499035" cy="625108"/>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942A46FB-7785-40C4-86FE-B3EF5F4E6D87}"/>
                  </a:ext>
                </a:extLst>
              </p:cNvPr>
              <p:cNvSpPr/>
              <p:nvPr/>
            </p:nvSpPr>
            <p:spPr>
              <a:xfrm>
                <a:off x="33754" y="3418873"/>
                <a:ext cx="8201732" cy="910762"/>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𝟒𝟑𝟔</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𝟏</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𝟗𝟔</m:t>
                      </m:r>
                      <m:rad>
                        <m:radPr>
                          <m:degHide m:val="on"/>
                          <m:ctrlP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radPr>
                        <m:deg/>
                        <m:e>
                          <m:f>
                            <m:fPr>
                              <m:ctrlP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fPr>
                            <m:num>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𝟒𝟑𝟔</m:t>
                              </m:r>
                              <m:d>
                                <m:dPr>
                                  <m:ctrlP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dPr>
                                <m:e>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𝟒𝟑𝟔</m:t>
                                  </m:r>
                                </m:e>
                              </m:d>
                            </m:num>
                            <m:den>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𝟓𝟓</m:t>
                              </m:r>
                            </m:den>
                          </m:f>
                        </m:e>
                      </m:rad>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𝟒𝟑𝟔</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𝟗𝟔</m:t>
                      </m:r>
                      <m:rad>
                        <m:radPr>
                          <m:degHide m:val="on"/>
                          <m:ctrlPr>
                            <a:rPr lang="es-MX" b="1" i="1">
                              <a:solidFill>
                                <a:srgbClr val="0070C0"/>
                              </a:solidFill>
                              <a:latin typeface="Cambria Math" panose="02040503050406030204" pitchFamily="18" charset="0"/>
                            </a:rPr>
                          </m:ctrlPr>
                        </m:radPr>
                        <m:deg/>
                        <m:e>
                          <m:f>
                            <m:fPr>
                              <m:ctrlPr>
                                <a:rPr lang="es-MX" b="1" i="1">
                                  <a:solidFill>
                                    <a:srgbClr val="0070C0"/>
                                  </a:solidFill>
                                  <a:latin typeface="Cambria Math" panose="02040503050406030204" pitchFamily="18" charset="0"/>
                                </a:rPr>
                              </m:ctrlPr>
                            </m:fPr>
                            <m:num>
                              <m:r>
                                <a:rPr lang="es-MX" b="1" i="1">
                                  <a:solidFill>
                                    <a:srgbClr val="0070C0"/>
                                  </a:solidFill>
                                  <a:latin typeface="Cambria Math" panose="02040503050406030204" pitchFamily="18" charset="0"/>
                                </a:rPr>
                                <m:t>𝟎</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𝟒𝟑𝟔</m:t>
                              </m:r>
                              <m:d>
                                <m:dPr>
                                  <m:ctrlPr>
                                    <a:rPr lang="es-MX" b="1" i="1">
                                      <a:solidFill>
                                        <a:srgbClr val="0070C0"/>
                                      </a:solidFill>
                                      <a:latin typeface="Cambria Math" panose="02040503050406030204" pitchFamily="18" charset="0"/>
                                    </a:rPr>
                                  </m:ctrlPr>
                                </m:dPr>
                                <m:e>
                                  <m:r>
                                    <a:rPr lang="es-MX" b="1" i="1">
                                      <a:solidFill>
                                        <a:srgbClr val="0070C0"/>
                                      </a:solidFill>
                                      <a:latin typeface="Cambria Math" panose="02040503050406030204" pitchFamily="18" charset="0"/>
                                    </a:rPr>
                                    <m:t>𝟏</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𝟎</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𝟒𝟑𝟔</m:t>
                                  </m:r>
                                </m:e>
                              </m:d>
                            </m:num>
                            <m:den>
                              <m:r>
                                <a:rPr lang="es-MX" b="1" i="1">
                                  <a:solidFill>
                                    <a:srgbClr val="0070C0"/>
                                  </a:solidFill>
                                  <a:latin typeface="Cambria Math" panose="02040503050406030204" pitchFamily="18" charset="0"/>
                                </a:rPr>
                                <m:t>𝟓𝟓</m:t>
                              </m:r>
                            </m:den>
                          </m:f>
                        </m:e>
                      </m:rad>
                    </m:oMath>
                  </m:oMathPara>
                </a14:m>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9" name="Rectángulo 8">
                <a:extLst>
                  <a:ext uri="{FF2B5EF4-FFF2-40B4-BE49-F238E27FC236}">
                    <a16:creationId xmlns:a16="http://schemas.microsoft.com/office/drawing/2014/main" id="{942A46FB-7785-40C4-86FE-B3EF5F4E6D87}"/>
                  </a:ext>
                </a:extLst>
              </p:cNvPr>
              <p:cNvSpPr>
                <a:spLocks noRot="1" noChangeAspect="1" noMove="1" noResize="1" noEditPoints="1" noAdjustHandles="1" noChangeArrowheads="1" noChangeShapeType="1" noTextEdit="1"/>
              </p:cNvSpPr>
              <p:nvPr/>
            </p:nvSpPr>
            <p:spPr>
              <a:xfrm>
                <a:off x="33754" y="3418873"/>
                <a:ext cx="8201732" cy="910762"/>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a:extLst>
                  <a:ext uri="{FF2B5EF4-FFF2-40B4-BE49-F238E27FC236}">
                    <a16:creationId xmlns:a16="http://schemas.microsoft.com/office/drawing/2014/main" id="{692ED634-1A46-44F4-A427-76F36767B14D}"/>
                  </a:ext>
                </a:extLst>
              </p:cNvPr>
              <p:cNvSpPr/>
              <p:nvPr/>
            </p:nvSpPr>
            <p:spPr>
              <a:xfrm>
                <a:off x="1848530" y="4653136"/>
                <a:ext cx="4836131"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𝟒𝟑𝟔</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𝟏𝟑𝟏𝟎</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𝟒𝟑𝟔</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𝟏𝟑𝟏𝟎</m:t>
                      </m:r>
                    </m:oMath>
                  </m:oMathPara>
                </a14:m>
                <a:endParaRPr kumimoji="0" lang="es-MX" sz="20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mc:Choice>
        <mc:Fallback xmlns="">
          <p:sp>
            <p:nvSpPr>
              <p:cNvPr id="10" name="Rectángulo 9">
                <a:extLst>
                  <a:ext uri="{FF2B5EF4-FFF2-40B4-BE49-F238E27FC236}">
                    <a16:creationId xmlns:a16="http://schemas.microsoft.com/office/drawing/2014/main" id="{692ED634-1A46-44F4-A427-76F36767B14D}"/>
                  </a:ext>
                </a:extLst>
              </p:cNvPr>
              <p:cNvSpPr>
                <a:spLocks noRot="1" noChangeAspect="1" noMove="1" noResize="1" noEditPoints="1" noAdjustHandles="1" noChangeArrowheads="1" noChangeShapeType="1" noTextEdit="1"/>
              </p:cNvSpPr>
              <p:nvPr/>
            </p:nvSpPr>
            <p:spPr>
              <a:xfrm>
                <a:off x="1848530" y="4653136"/>
                <a:ext cx="4836131" cy="400110"/>
              </a:xfrm>
              <a:prstGeom prst="rect">
                <a:avLst/>
              </a:prstGeom>
              <a:blipFill>
                <a:blip r:embed="rId7"/>
                <a:stretch>
                  <a:fillRect b="-7576"/>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a:extLst>
                  <a:ext uri="{FF2B5EF4-FFF2-40B4-BE49-F238E27FC236}">
                    <a16:creationId xmlns:a16="http://schemas.microsoft.com/office/drawing/2014/main" id="{5831C07E-D66E-473B-A7CE-88A3C943A048}"/>
                  </a:ext>
                </a:extLst>
              </p:cNvPr>
              <p:cNvSpPr/>
              <p:nvPr/>
            </p:nvSpPr>
            <p:spPr>
              <a:xfrm>
                <a:off x="2915816" y="5261106"/>
                <a:ext cx="2493183"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𝟑𝟎𝟓</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𝟓𝟔𝟕</m:t>
                      </m:r>
                    </m:oMath>
                  </m:oMathPara>
                </a14:m>
                <a:endParaRPr kumimoji="0" lang="es-MX" sz="20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mc:Choice>
        <mc:Fallback xmlns="">
          <p:sp>
            <p:nvSpPr>
              <p:cNvPr id="11" name="Rectángulo 10">
                <a:extLst>
                  <a:ext uri="{FF2B5EF4-FFF2-40B4-BE49-F238E27FC236}">
                    <a16:creationId xmlns:a16="http://schemas.microsoft.com/office/drawing/2014/main" id="{5831C07E-D66E-473B-A7CE-88A3C943A048}"/>
                  </a:ext>
                </a:extLst>
              </p:cNvPr>
              <p:cNvSpPr>
                <a:spLocks noRot="1" noChangeAspect="1" noMove="1" noResize="1" noEditPoints="1" noAdjustHandles="1" noChangeArrowheads="1" noChangeShapeType="1" noTextEdit="1"/>
              </p:cNvSpPr>
              <p:nvPr/>
            </p:nvSpPr>
            <p:spPr>
              <a:xfrm>
                <a:off x="2915816" y="5261106"/>
                <a:ext cx="2493183" cy="400110"/>
              </a:xfrm>
              <a:prstGeom prst="rect">
                <a:avLst/>
              </a:prstGeom>
              <a:blipFill>
                <a:blip r:embed="rId8"/>
                <a:stretch>
                  <a:fillRect b="-7576"/>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Rectángulo 11">
                <a:extLst>
                  <a:ext uri="{FF2B5EF4-FFF2-40B4-BE49-F238E27FC236}">
                    <a16:creationId xmlns:a16="http://schemas.microsoft.com/office/drawing/2014/main" id="{BE1E6A72-D6E2-490E-8898-D67DCDACD87C}"/>
                  </a:ext>
                </a:extLst>
              </p:cNvPr>
              <p:cNvSpPr/>
              <p:nvPr/>
            </p:nvSpPr>
            <p:spPr>
              <a:xfrm>
                <a:off x="6660232" y="1070500"/>
                <a:ext cx="96212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s-MX" sz="2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𝒏</m:t>
                    </m:r>
                  </m:oMath>
                </a14:m>
                <a:r>
                  <a:rPr kumimoji="0" lang="es-MX" sz="2800" b="1" i="0" u="none" strike="noStrike" kern="1200" cap="none" spc="0" normalizeH="0" baseline="0" noProof="0" dirty="0">
                    <a:ln>
                      <a:noFill/>
                    </a:ln>
                    <a:solidFill>
                      <a:srgbClr val="0070C0"/>
                    </a:solidFill>
                    <a:effectLst/>
                    <a:uLnTx/>
                    <a:uFillTx/>
                    <a:latin typeface="Calibri" panose="020F0502020204030204"/>
                    <a:ea typeface="+mn-ea"/>
                    <a:cs typeface="+mn-cs"/>
                  </a:rPr>
                  <a:t>=55</a:t>
                </a:r>
              </a:p>
            </p:txBody>
          </p:sp>
        </mc:Choice>
        <mc:Fallback xmlns="">
          <p:sp>
            <p:nvSpPr>
              <p:cNvPr id="12" name="Rectángulo 11">
                <a:extLst>
                  <a:ext uri="{FF2B5EF4-FFF2-40B4-BE49-F238E27FC236}">
                    <a16:creationId xmlns:a16="http://schemas.microsoft.com/office/drawing/2014/main" id="{BE1E6A72-D6E2-490E-8898-D67DCDACD87C}"/>
                  </a:ext>
                </a:extLst>
              </p:cNvPr>
              <p:cNvSpPr>
                <a:spLocks noRot="1" noChangeAspect="1" noMove="1" noResize="1" noEditPoints="1" noAdjustHandles="1" noChangeArrowheads="1" noChangeShapeType="1" noTextEdit="1"/>
              </p:cNvSpPr>
              <p:nvPr/>
            </p:nvSpPr>
            <p:spPr>
              <a:xfrm>
                <a:off x="6660232" y="1070500"/>
                <a:ext cx="962123" cy="523220"/>
              </a:xfrm>
              <a:prstGeom prst="rect">
                <a:avLst/>
              </a:prstGeom>
              <a:blipFill>
                <a:blip r:embed="rId9"/>
                <a:stretch>
                  <a:fillRect t="-11765" r="-11465" b="-34118"/>
                </a:stretch>
              </a:blipFill>
            </p:spPr>
            <p:txBody>
              <a:bodyPr/>
              <a:lstStyle/>
              <a:p>
                <a:r>
                  <a:rPr lang="es-MX">
                    <a:noFill/>
                  </a:rPr>
                  <a:t> </a:t>
                </a:r>
              </a:p>
            </p:txBody>
          </p:sp>
        </mc:Fallback>
      </mc:AlternateContent>
    </p:spTree>
    <p:extLst>
      <p:ext uri="{BB962C8B-B14F-4D97-AF65-F5344CB8AC3E}">
        <p14:creationId xmlns:p14="http://schemas.microsoft.com/office/powerpoint/2010/main" val="39268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05950" y="281857"/>
            <a:ext cx="820877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800" b="1" i="0" u="none" strike="noStrike" kern="1200" cap="none" spc="0" normalizeH="0" baseline="0" noProof="0" dirty="0">
                <a:ln>
                  <a:noFill/>
                </a:ln>
                <a:solidFill>
                  <a:prstClr val="black"/>
                </a:solidFill>
                <a:effectLst/>
                <a:uLnTx/>
                <a:uFillTx/>
                <a:latin typeface="Gabriola" panose="04040605051002020D02" pitchFamily="82" charset="0"/>
                <a:ea typeface="+mn-ea"/>
                <a:cs typeface="+mn-cs"/>
              </a:rPr>
              <a:t>Intervalo de confianza para la proporción de pacientes sin hipertensión</a:t>
            </a:r>
          </a:p>
        </p:txBody>
      </p:sp>
      <mc:AlternateContent xmlns:mc="http://schemas.openxmlformats.org/markup-compatibility/2006" xmlns:a14="http://schemas.microsoft.com/office/drawing/2010/main">
        <mc:Choice Requires="a14">
          <p:sp>
            <p:nvSpPr>
              <p:cNvPr id="3" name="Rectángulo 2"/>
              <p:cNvSpPr/>
              <p:nvPr/>
            </p:nvSpPr>
            <p:spPr>
              <a:xfrm>
                <a:off x="360382" y="2204864"/>
                <a:ext cx="8099910" cy="62311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s-MX" sz="2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sSubPr>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f>
                            <m:fPr>
                              <m:type m:val="li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fPr>
                            <m:num>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𝜶</m:t>
                              </m:r>
                            </m:num>
                            <m:den>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𝟐</m:t>
                              </m:r>
                            </m:den>
                          </m:f>
                        </m:sub>
                      </m:sSub>
                      <m:rad>
                        <m:radPr>
                          <m:degHide m:val="o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radPr>
                        <m:deg/>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𝒏</m:t>
                          </m:r>
                        </m:e>
                      </m:rad>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sSub>
                        <m:sSubPr>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sSubPr>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f>
                            <m:fPr>
                              <m:type m:val="li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fPr>
                            <m:num>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𝜶</m:t>
                              </m:r>
                            </m:num>
                            <m:den>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𝟐</m:t>
                              </m:r>
                            </m:den>
                          </m:f>
                        </m:sub>
                      </m:sSub>
                      <m:rad>
                        <m:radPr>
                          <m:degHide m:val="on"/>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radPr>
                        <m:deg/>
                        <m:e>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acc>
                            <m:accPr>
                              <m:chr m:val="̂"/>
                              <m:ctrlP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accPr>
                            <m:e>
                              <m:r>
                                <a:rPr kumimoji="0" lang="es-MX" sz="2800" b="0"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𝑝</m:t>
                              </m:r>
                            </m:e>
                          </m:acc>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𝒏</m:t>
                          </m:r>
                        </m:e>
                      </m:rad>
                    </m:oMath>
                  </m:oMathPara>
                </a14:m>
                <a:endParaRPr kumimoji="0" lang="es-MX"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3" name="Rectángulo 2"/>
              <p:cNvSpPr>
                <a:spLocks noRot="1" noChangeAspect="1" noMove="1" noResize="1" noEditPoints="1" noAdjustHandles="1" noChangeArrowheads="1" noChangeShapeType="1" noTextEdit="1"/>
              </p:cNvSpPr>
              <p:nvPr/>
            </p:nvSpPr>
            <p:spPr>
              <a:xfrm>
                <a:off x="360382" y="2204864"/>
                <a:ext cx="8099910" cy="623119"/>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E982E41B-F8D0-4C43-B9DD-8AD369763E34}"/>
                  </a:ext>
                </a:extLst>
              </p:cNvPr>
              <p:cNvSpPr/>
              <p:nvPr/>
            </p:nvSpPr>
            <p:spPr>
              <a:xfrm>
                <a:off x="283093" y="904375"/>
                <a:ext cx="2796343" cy="786177"/>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acc>
                            <m:accPr>
                              <m:chr m:val="̂"/>
                              <m:ctrlPr>
                                <a:rPr lang="es-MX" sz="2400" b="1" i="1">
                                  <a:solidFill>
                                    <a:srgbClr val="0070C0"/>
                                  </a:solidFill>
                                  <a:latin typeface="Cambria Math" panose="02040503050406030204" pitchFamily="18" charset="0"/>
                                </a:rPr>
                              </m:ctrlPr>
                            </m:accPr>
                            <m:e>
                              <m:r>
                                <a:rPr lang="es-MX" sz="2400" b="1" i="1">
                                  <a:solidFill>
                                    <a:srgbClr val="0070C0"/>
                                  </a:solidFill>
                                  <a:latin typeface="Cambria Math" panose="02040503050406030204" pitchFamily="18" charset="0"/>
                                </a:rPr>
                                <m:t>𝒑</m:t>
                              </m:r>
                            </m:e>
                          </m:acc>
                        </m:e>
                        <m:sub>
                          <m:r>
                            <a:rPr lang="es-MX" sz="2400" b="1" i="1">
                              <a:solidFill>
                                <a:srgbClr val="0070C0"/>
                              </a:solidFill>
                              <a:latin typeface="Cambria Math" panose="02040503050406030204" pitchFamily="18" charset="0"/>
                            </a:rPr>
                            <m:t>𝟐</m:t>
                          </m:r>
                        </m:sub>
                      </m:sSub>
                      <m:r>
                        <a:rPr lang="es-MX" sz="2400" b="1" i="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𝟑𝟔</m:t>
                          </m:r>
                        </m:num>
                        <m:den>
                          <m:r>
                            <a:rPr lang="es-MX" sz="2400" b="1" i="1">
                              <a:solidFill>
                                <a:srgbClr val="0070C0"/>
                              </a:solidFill>
                              <a:latin typeface="Cambria Math" panose="02040503050406030204" pitchFamily="18" charset="0"/>
                            </a:rPr>
                            <m:t>𝟏𝟒𝟗</m:t>
                          </m:r>
                        </m:den>
                      </m:f>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𝟎</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𝟐𝟒𝟏</m:t>
                      </m:r>
                    </m:oMath>
                  </m:oMathPara>
                </a14:m>
                <a:endPar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6" name="Rectángulo 5">
                <a:extLst>
                  <a:ext uri="{FF2B5EF4-FFF2-40B4-BE49-F238E27FC236}">
                    <a16:creationId xmlns:a16="http://schemas.microsoft.com/office/drawing/2014/main" id="{E982E41B-F8D0-4C43-B9DD-8AD369763E34}"/>
                  </a:ext>
                </a:extLst>
              </p:cNvPr>
              <p:cNvSpPr>
                <a:spLocks noRot="1" noChangeAspect="1" noMove="1" noResize="1" noEditPoints="1" noAdjustHandles="1" noChangeArrowheads="1" noChangeShapeType="1" noTextEdit="1"/>
              </p:cNvSpPr>
              <p:nvPr/>
            </p:nvSpPr>
            <p:spPr>
              <a:xfrm>
                <a:off x="283093" y="904375"/>
                <a:ext cx="2796343" cy="786177"/>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8EF695F6-E282-4FFB-A749-1F2348F8B58A}"/>
                  </a:ext>
                </a:extLst>
              </p:cNvPr>
              <p:cNvSpPr/>
              <p:nvPr/>
            </p:nvSpPr>
            <p:spPr>
              <a:xfrm>
                <a:off x="2978743" y="1014324"/>
                <a:ext cx="3499035" cy="62510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s-MX" sz="2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sSubPr>
                        <m:e>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f>
                            <m:fPr>
                              <m:type m:val="skw"/>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fPr>
                            <m:num>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𝜶</m:t>
                              </m:r>
                            </m:num>
                            <m:den>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𝟐</m:t>
                              </m:r>
                            </m:den>
                          </m:f>
                        </m:sub>
                      </m:sSub>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sSub>
                        <m:sSubPr>
                          <m:ctrlP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sSubPr>
                        <m:e>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𝒛</m:t>
                          </m:r>
                        </m:e>
                        <m:sub>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𝟎</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𝟎𝟐𝟓</m:t>
                          </m:r>
                        </m:sub>
                      </m:sSub>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2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𝟗𝟔</m:t>
                      </m:r>
                    </m:oMath>
                  </m:oMathPara>
                </a14:m>
                <a:endParaRPr kumimoji="0" lang="es-MX"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8" name="Rectángulo 7">
                <a:extLst>
                  <a:ext uri="{FF2B5EF4-FFF2-40B4-BE49-F238E27FC236}">
                    <a16:creationId xmlns:a16="http://schemas.microsoft.com/office/drawing/2014/main" id="{8EF695F6-E282-4FFB-A749-1F2348F8B58A}"/>
                  </a:ext>
                </a:extLst>
              </p:cNvPr>
              <p:cNvSpPr>
                <a:spLocks noRot="1" noChangeAspect="1" noMove="1" noResize="1" noEditPoints="1" noAdjustHandles="1" noChangeArrowheads="1" noChangeShapeType="1" noTextEdit="1"/>
              </p:cNvSpPr>
              <p:nvPr/>
            </p:nvSpPr>
            <p:spPr>
              <a:xfrm>
                <a:off x="2978743" y="1014324"/>
                <a:ext cx="3499035" cy="625108"/>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942A46FB-7785-40C4-86FE-B3EF5F4E6D87}"/>
                  </a:ext>
                </a:extLst>
              </p:cNvPr>
              <p:cNvSpPr/>
              <p:nvPr/>
            </p:nvSpPr>
            <p:spPr>
              <a:xfrm>
                <a:off x="33754" y="3418873"/>
                <a:ext cx="7926016" cy="910699"/>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𝟐𝟒𝟏</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𝟏</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𝟗𝟔</m:t>
                      </m:r>
                      <m:rad>
                        <m:radPr>
                          <m:degHide m:val="on"/>
                          <m:ctrlP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ctrlPr>
                        </m:radPr>
                        <m:deg/>
                        <m:e>
                          <m:f>
                            <m:fPr>
                              <m:ctrlP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fPr>
                            <m:num>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𝟐𝟒𝟏</m:t>
                              </m:r>
                              <m:d>
                                <m:dPr>
                                  <m:ctrlP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ctrlPr>
                                </m:dPr>
                                <m:e>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𝟏</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𝟐𝟒𝟏</m:t>
                                  </m:r>
                                </m:e>
                              </m:d>
                            </m:num>
                            <m:den>
                              <m:r>
                                <a:rPr kumimoji="0" lang="es-MX" sz="1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𝟏𝟒𝟗</m:t>
                              </m:r>
                            </m:den>
                          </m:f>
                        </m:e>
                      </m:rad>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18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lang="es-MX" b="1" i="1" smtClean="0">
                          <a:solidFill>
                            <a:srgbClr val="0070C0"/>
                          </a:solidFill>
                          <a:latin typeface="Cambria Math" panose="02040503050406030204" pitchFamily="18" charset="0"/>
                        </a:rPr>
                        <m:t>𝟎</m:t>
                      </m:r>
                      <m:r>
                        <a:rPr lang="es-MX" b="1" i="1" smtClean="0">
                          <a:solidFill>
                            <a:srgbClr val="0070C0"/>
                          </a:solidFill>
                          <a:latin typeface="Cambria Math" panose="02040503050406030204" pitchFamily="18" charset="0"/>
                        </a:rPr>
                        <m:t>.</m:t>
                      </m:r>
                      <m:r>
                        <a:rPr lang="es-MX" b="1" i="1" smtClean="0">
                          <a:solidFill>
                            <a:srgbClr val="0070C0"/>
                          </a:solidFill>
                          <a:latin typeface="Cambria Math" panose="02040503050406030204" pitchFamily="18" charset="0"/>
                        </a:rPr>
                        <m:t>𝟐𝟒𝟏</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𝟏</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𝟗𝟔</m:t>
                      </m:r>
                      <m:rad>
                        <m:radPr>
                          <m:degHide m:val="on"/>
                          <m:ctrlPr>
                            <a:rPr lang="es-MX" b="1" i="1">
                              <a:solidFill>
                                <a:srgbClr val="0070C0"/>
                              </a:solidFill>
                              <a:latin typeface="Cambria Math" panose="02040503050406030204" pitchFamily="18" charset="0"/>
                            </a:rPr>
                          </m:ctrlPr>
                        </m:radPr>
                        <m:deg/>
                        <m:e>
                          <m:f>
                            <m:fPr>
                              <m:ctrlPr>
                                <a:rPr lang="es-MX" b="1" i="1">
                                  <a:solidFill>
                                    <a:srgbClr val="0070C0"/>
                                  </a:solidFill>
                                  <a:latin typeface="Cambria Math" panose="02040503050406030204" pitchFamily="18" charset="0"/>
                                </a:rPr>
                              </m:ctrlPr>
                            </m:fPr>
                            <m:num>
                              <m:r>
                                <a:rPr lang="es-MX" b="1" i="1">
                                  <a:solidFill>
                                    <a:srgbClr val="0070C0"/>
                                  </a:solidFill>
                                  <a:latin typeface="Cambria Math" panose="02040503050406030204" pitchFamily="18" charset="0"/>
                                </a:rPr>
                                <m:t>𝟎</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𝟐𝟒𝟏</m:t>
                              </m:r>
                              <m:d>
                                <m:dPr>
                                  <m:ctrlPr>
                                    <a:rPr lang="es-MX" b="1" i="1">
                                      <a:solidFill>
                                        <a:srgbClr val="0070C0"/>
                                      </a:solidFill>
                                      <a:latin typeface="Cambria Math" panose="02040503050406030204" pitchFamily="18" charset="0"/>
                                    </a:rPr>
                                  </m:ctrlPr>
                                </m:dPr>
                                <m:e>
                                  <m:r>
                                    <a:rPr lang="es-MX" b="1" i="1">
                                      <a:solidFill>
                                        <a:srgbClr val="0070C0"/>
                                      </a:solidFill>
                                      <a:latin typeface="Cambria Math" panose="02040503050406030204" pitchFamily="18" charset="0"/>
                                    </a:rPr>
                                    <m:t>𝟏</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𝟎</m:t>
                                  </m:r>
                                  <m:r>
                                    <a:rPr lang="es-MX" b="1" i="1">
                                      <a:solidFill>
                                        <a:srgbClr val="0070C0"/>
                                      </a:solidFill>
                                      <a:latin typeface="Cambria Math" panose="02040503050406030204" pitchFamily="18" charset="0"/>
                                    </a:rPr>
                                    <m:t>.</m:t>
                                  </m:r>
                                  <m:r>
                                    <a:rPr lang="es-MX" b="1" i="1">
                                      <a:solidFill>
                                        <a:srgbClr val="0070C0"/>
                                      </a:solidFill>
                                      <a:latin typeface="Cambria Math" panose="02040503050406030204" pitchFamily="18" charset="0"/>
                                    </a:rPr>
                                    <m:t>𝟐𝟒𝟏</m:t>
                                  </m:r>
                                </m:e>
                              </m:d>
                            </m:num>
                            <m:den>
                              <m:r>
                                <a:rPr lang="es-MX" b="1" i="1">
                                  <a:solidFill>
                                    <a:srgbClr val="0070C0"/>
                                  </a:solidFill>
                                  <a:latin typeface="Cambria Math" panose="02040503050406030204" pitchFamily="18" charset="0"/>
                                </a:rPr>
                                <m:t>𝟏𝟒𝟗</m:t>
                              </m:r>
                            </m:den>
                          </m:f>
                        </m:e>
                      </m:rad>
                    </m:oMath>
                  </m:oMathPara>
                </a14:m>
                <a:endParaRPr kumimoji="0" lang="es-MX"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mc:Choice>
        <mc:Fallback xmlns="">
          <p:sp>
            <p:nvSpPr>
              <p:cNvPr id="9" name="Rectángulo 8">
                <a:extLst>
                  <a:ext uri="{FF2B5EF4-FFF2-40B4-BE49-F238E27FC236}">
                    <a16:creationId xmlns:a16="http://schemas.microsoft.com/office/drawing/2014/main" id="{942A46FB-7785-40C4-86FE-B3EF5F4E6D87}"/>
                  </a:ext>
                </a:extLst>
              </p:cNvPr>
              <p:cNvSpPr>
                <a:spLocks noRot="1" noChangeAspect="1" noMove="1" noResize="1" noEditPoints="1" noAdjustHandles="1" noChangeArrowheads="1" noChangeShapeType="1" noTextEdit="1"/>
              </p:cNvSpPr>
              <p:nvPr/>
            </p:nvSpPr>
            <p:spPr>
              <a:xfrm>
                <a:off x="33754" y="3418873"/>
                <a:ext cx="7926016" cy="910699"/>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a:extLst>
                  <a:ext uri="{FF2B5EF4-FFF2-40B4-BE49-F238E27FC236}">
                    <a16:creationId xmlns:a16="http://schemas.microsoft.com/office/drawing/2014/main" id="{692ED634-1A46-44F4-A427-76F36767B14D}"/>
                  </a:ext>
                </a:extLst>
              </p:cNvPr>
              <p:cNvSpPr/>
              <p:nvPr/>
            </p:nvSpPr>
            <p:spPr>
              <a:xfrm>
                <a:off x="1848530" y="4653136"/>
                <a:ext cx="4836132"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𝟐𝟒𝟏</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𝟎𝟔𝟖𝟔</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𝟐𝟒𝟏</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𝟎𝟔𝟖𝟔</m:t>
                      </m:r>
                    </m:oMath>
                  </m:oMathPara>
                </a14:m>
                <a:endParaRPr kumimoji="0" lang="es-MX" sz="20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mc:Choice>
        <mc:Fallback xmlns="">
          <p:sp>
            <p:nvSpPr>
              <p:cNvPr id="10" name="Rectángulo 9">
                <a:extLst>
                  <a:ext uri="{FF2B5EF4-FFF2-40B4-BE49-F238E27FC236}">
                    <a16:creationId xmlns:a16="http://schemas.microsoft.com/office/drawing/2014/main" id="{692ED634-1A46-44F4-A427-76F36767B14D}"/>
                  </a:ext>
                </a:extLst>
              </p:cNvPr>
              <p:cNvSpPr>
                <a:spLocks noRot="1" noChangeAspect="1" noMove="1" noResize="1" noEditPoints="1" noAdjustHandles="1" noChangeArrowheads="1" noChangeShapeType="1" noTextEdit="1"/>
              </p:cNvSpPr>
              <p:nvPr/>
            </p:nvSpPr>
            <p:spPr>
              <a:xfrm>
                <a:off x="1848530" y="4653136"/>
                <a:ext cx="4836132" cy="400110"/>
              </a:xfrm>
              <a:prstGeom prst="rect">
                <a:avLst/>
              </a:prstGeom>
              <a:blipFill>
                <a:blip r:embed="rId7"/>
                <a:stretch>
                  <a:fillRect b="-7576"/>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a:extLst>
                  <a:ext uri="{FF2B5EF4-FFF2-40B4-BE49-F238E27FC236}">
                    <a16:creationId xmlns:a16="http://schemas.microsoft.com/office/drawing/2014/main" id="{5831C07E-D66E-473B-A7CE-88A3C943A048}"/>
                  </a:ext>
                </a:extLst>
              </p:cNvPr>
              <p:cNvSpPr/>
              <p:nvPr/>
            </p:nvSpPr>
            <p:spPr>
              <a:xfrm>
                <a:off x="2915816" y="5261106"/>
                <a:ext cx="2800960"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𝟏𝟕𝟐𝟒</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Cambria Math" panose="02040503050406030204" pitchFamily="18" charset="0"/>
                          <a:cs typeface="+mn-cs"/>
                        </a:rPr>
                        <m:t>𝒑</m:t>
                      </m:r>
                      <m:r>
                        <a:rPr kumimoji="0" lang="es-MX" sz="2000" b="1" i="1" u="none" strike="noStrike" kern="1200" cap="none" spc="0" normalizeH="0" baseline="0" noProof="0">
                          <a:ln>
                            <a:noFill/>
                          </a:ln>
                          <a:solidFill>
                            <a:srgbClr val="0070C0"/>
                          </a:solidFill>
                          <a:effectLst/>
                          <a:uLnTx/>
                          <a:uFillTx/>
                          <a:latin typeface="Cambria Math" panose="02040503050406030204" pitchFamily="18" charset="0"/>
                          <a:ea typeface="+mn-ea"/>
                          <a:cs typeface="+mn-cs"/>
                        </a:rPr>
                        <m:t>&lt;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𝟎</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m:t>
                      </m:r>
                      <m:r>
                        <a:rPr kumimoji="0" lang="es-MX" sz="20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𝟑𝟎𝟗𝟔</m:t>
                      </m:r>
                    </m:oMath>
                  </m:oMathPara>
                </a14:m>
                <a:endParaRPr kumimoji="0" lang="es-MX" sz="20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mc:Choice>
        <mc:Fallback xmlns="">
          <p:sp>
            <p:nvSpPr>
              <p:cNvPr id="11" name="Rectángulo 10">
                <a:extLst>
                  <a:ext uri="{FF2B5EF4-FFF2-40B4-BE49-F238E27FC236}">
                    <a16:creationId xmlns:a16="http://schemas.microsoft.com/office/drawing/2014/main" id="{5831C07E-D66E-473B-A7CE-88A3C943A048}"/>
                  </a:ext>
                </a:extLst>
              </p:cNvPr>
              <p:cNvSpPr>
                <a:spLocks noRot="1" noChangeAspect="1" noMove="1" noResize="1" noEditPoints="1" noAdjustHandles="1" noChangeArrowheads="1" noChangeShapeType="1" noTextEdit="1"/>
              </p:cNvSpPr>
              <p:nvPr/>
            </p:nvSpPr>
            <p:spPr>
              <a:xfrm>
                <a:off x="2915816" y="5261106"/>
                <a:ext cx="2800960" cy="400110"/>
              </a:xfrm>
              <a:prstGeom prst="rect">
                <a:avLst/>
              </a:prstGeom>
              <a:blipFill>
                <a:blip r:embed="rId8"/>
                <a:stretch>
                  <a:fillRect b="-7576"/>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Rectángulo 11">
                <a:extLst>
                  <a:ext uri="{FF2B5EF4-FFF2-40B4-BE49-F238E27FC236}">
                    <a16:creationId xmlns:a16="http://schemas.microsoft.com/office/drawing/2014/main" id="{BE1E6A72-D6E2-490E-8898-D67DCDACD87C}"/>
                  </a:ext>
                </a:extLst>
              </p:cNvPr>
              <p:cNvSpPr/>
              <p:nvPr/>
            </p:nvSpPr>
            <p:spPr>
              <a:xfrm>
                <a:off x="6660232" y="1070500"/>
                <a:ext cx="1144865"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kumimoji="0" lang="es-MX" sz="2800" b="1" i="1" u="none" strike="noStrike" kern="1200" cap="none" spc="0" normalizeH="0" baseline="0" noProof="0" smtClean="0">
                        <a:ln>
                          <a:noFill/>
                        </a:ln>
                        <a:solidFill>
                          <a:srgbClr val="0070C0"/>
                        </a:solidFill>
                        <a:effectLst/>
                        <a:uLnTx/>
                        <a:uFillTx/>
                        <a:latin typeface="Cambria Math" panose="02040503050406030204" pitchFamily="18" charset="0"/>
                        <a:ea typeface="+mn-ea"/>
                        <a:cs typeface="+mn-cs"/>
                      </a:rPr>
                      <m:t>𝒏</m:t>
                    </m:r>
                  </m:oMath>
                </a14:m>
                <a:r>
                  <a:rPr kumimoji="0" lang="es-MX" sz="2800" b="1" i="0" u="none" strike="noStrike" kern="1200" cap="none" spc="0" normalizeH="0" baseline="0" noProof="0" dirty="0">
                    <a:ln>
                      <a:noFill/>
                    </a:ln>
                    <a:solidFill>
                      <a:srgbClr val="0070C0"/>
                    </a:solidFill>
                    <a:effectLst/>
                    <a:uLnTx/>
                    <a:uFillTx/>
                    <a:latin typeface="Calibri" panose="020F0502020204030204"/>
                    <a:ea typeface="+mn-ea"/>
                    <a:cs typeface="+mn-cs"/>
                  </a:rPr>
                  <a:t>=149</a:t>
                </a:r>
              </a:p>
            </p:txBody>
          </p:sp>
        </mc:Choice>
        <mc:Fallback xmlns="">
          <p:sp>
            <p:nvSpPr>
              <p:cNvPr id="12" name="Rectángulo 11">
                <a:extLst>
                  <a:ext uri="{FF2B5EF4-FFF2-40B4-BE49-F238E27FC236}">
                    <a16:creationId xmlns:a16="http://schemas.microsoft.com/office/drawing/2014/main" id="{BE1E6A72-D6E2-490E-8898-D67DCDACD87C}"/>
                  </a:ext>
                </a:extLst>
              </p:cNvPr>
              <p:cNvSpPr>
                <a:spLocks noRot="1" noChangeAspect="1" noMove="1" noResize="1" noEditPoints="1" noAdjustHandles="1" noChangeArrowheads="1" noChangeShapeType="1" noTextEdit="1"/>
              </p:cNvSpPr>
              <p:nvPr/>
            </p:nvSpPr>
            <p:spPr>
              <a:xfrm>
                <a:off x="6660232" y="1070500"/>
                <a:ext cx="1144865" cy="523220"/>
              </a:xfrm>
              <a:prstGeom prst="rect">
                <a:avLst/>
              </a:prstGeom>
              <a:blipFill>
                <a:blip r:embed="rId9"/>
                <a:stretch>
                  <a:fillRect t="-11765" r="-9091" b="-34118"/>
                </a:stretch>
              </a:blipFill>
            </p:spPr>
            <p:txBody>
              <a:bodyPr/>
              <a:lstStyle/>
              <a:p>
                <a:r>
                  <a:rPr lang="es-MX">
                    <a:noFill/>
                  </a:rPr>
                  <a:t> </a:t>
                </a:r>
              </a:p>
            </p:txBody>
          </p:sp>
        </mc:Fallback>
      </mc:AlternateContent>
    </p:spTree>
    <p:extLst>
      <p:ext uri="{BB962C8B-B14F-4D97-AF65-F5344CB8AC3E}">
        <p14:creationId xmlns:p14="http://schemas.microsoft.com/office/powerpoint/2010/main" val="422508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611560" y="333375"/>
            <a:ext cx="813690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800" b="1" dirty="0">
                <a:solidFill>
                  <a:schemeClr val="accent1">
                    <a:lumMod val="75000"/>
                  </a:schemeClr>
                </a:solidFill>
                <a:latin typeface="Gabriola" panose="04040605051002020D02" pitchFamily="82" charset="0"/>
              </a:rPr>
              <a:t>PRUEBA DE HIPOTESIS PARA DOS MEDIAS: COMPARACION DE DOS PROCESOS O DOS POBLACIONES, SUPONIENDO  VARIANZAS  IGUALES.</a:t>
            </a:r>
          </a:p>
          <a:p>
            <a:pPr algn="just">
              <a:spcBef>
                <a:spcPct val="50000"/>
              </a:spcBef>
            </a:pPr>
            <a:r>
              <a:rPr lang="es-MX" sz="2400" b="1" dirty="0">
                <a:solidFill>
                  <a:schemeClr val="accent1">
                    <a:lumMod val="75000"/>
                  </a:schemeClr>
                </a:solidFill>
                <a:latin typeface="Gabriola" panose="04040605051002020D02" pitchFamily="82" charset="0"/>
              </a:rPr>
              <a:t>H</a:t>
            </a:r>
            <a:r>
              <a:rPr lang="es-MX" sz="2400" b="1" baseline="-25000" dirty="0">
                <a:solidFill>
                  <a:schemeClr val="accent1">
                    <a:lumMod val="75000"/>
                  </a:schemeClr>
                </a:solidFill>
                <a:latin typeface="Gabriola" panose="04040605051002020D02" pitchFamily="82" charset="0"/>
              </a:rPr>
              <a:t>O</a:t>
            </a:r>
            <a:r>
              <a:rPr lang="es-MX" sz="2400" b="1" dirty="0">
                <a:solidFill>
                  <a:schemeClr val="accent1">
                    <a:lumMod val="75000"/>
                  </a:schemeClr>
                </a:solidFill>
                <a:latin typeface="Gabriola" panose="04040605051002020D02" pitchFamily="82" charset="0"/>
              </a:rPr>
              <a:t>: </a:t>
            </a:r>
            <a:r>
              <a:rPr lang="es-MX" sz="2400" b="1" dirty="0">
                <a:solidFill>
                  <a:schemeClr val="accent1">
                    <a:lumMod val="75000"/>
                  </a:schemeClr>
                </a:solidFill>
                <a:latin typeface="Gabriola" panose="04040605051002020D02" pitchFamily="82" charset="0"/>
                <a:sym typeface="Symbol" pitchFamily="18" charset="2"/>
              </a:rPr>
              <a:t></a:t>
            </a:r>
            <a:r>
              <a:rPr lang="es-MX" sz="2400" b="1" baseline="-25000" dirty="0">
                <a:solidFill>
                  <a:schemeClr val="accent1">
                    <a:lumMod val="75000"/>
                  </a:schemeClr>
                </a:solidFill>
                <a:latin typeface="Gabriola" panose="04040605051002020D02" pitchFamily="82" charset="0"/>
                <a:sym typeface="Symbol" pitchFamily="18" charset="2"/>
              </a:rPr>
              <a:t>x</a:t>
            </a:r>
            <a:r>
              <a:rPr lang="es-MX" sz="2400" b="1" dirty="0">
                <a:solidFill>
                  <a:schemeClr val="accent1">
                    <a:lumMod val="75000"/>
                  </a:schemeClr>
                </a:solidFill>
                <a:latin typeface="Gabriola" panose="04040605051002020D02" pitchFamily="82" charset="0"/>
                <a:sym typeface="Symbol" pitchFamily="18" charset="2"/>
              </a:rPr>
              <a:t></a:t>
            </a:r>
            <a:r>
              <a:rPr lang="es-MX" sz="2400" b="1" baseline="-25000" dirty="0">
                <a:solidFill>
                  <a:schemeClr val="accent1">
                    <a:lumMod val="75000"/>
                  </a:schemeClr>
                </a:solidFill>
                <a:latin typeface="Gabriola" panose="04040605051002020D02" pitchFamily="82" charset="0"/>
                <a:sym typeface="Symbol" pitchFamily="18" charset="2"/>
              </a:rPr>
              <a:t>Y</a:t>
            </a:r>
          </a:p>
          <a:p>
            <a:pPr algn="just">
              <a:spcBef>
                <a:spcPct val="50000"/>
              </a:spcBef>
            </a:pPr>
            <a:r>
              <a:rPr lang="es-MX" sz="2400" b="1" dirty="0">
                <a:solidFill>
                  <a:schemeClr val="accent1">
                    <a:lumMod val="75000"/>
                  </a:schemeClr>
                </a:solidFill>
                <a:latin typeface="Gabriola" panose="04040605051002020D02" pitchFamily="82" charset="0"/>
                <a:sym typeface="Symbol" pitchFamily="18" charset="2"/>
              </a:rPr>
              <a:t>H</a:t>
            </a:r>
            <a:r>
              <a:rPr lang="es-MX" sz="2400" b="1" baseline="-25000" dirty="0">
                <a:solidFill>
                  <a:schemeClr val="accent1">
                    <a:lumMod val="75000"/>
                  </a:schemeClr>
                </a:solidFill>
                <a:latin typeface="Gabriola" panose="04040605051002020D02" pitchFamily="82" charset="0"/>
                <a:sym typeface="Symbol" pitchFamily="18" charset="2"/>
              </a:rPr>
              <a:t>A</a:t>
            </a:r>
            <a:r>
              <a:rPr lang="es-MX" sz="2400" b="1" dirty="0">
                <a:solidFill>
                  <a:schemeClr val="accent1">
                    <a:lumMod val="75000"/>
                  </a:schemeClr>
                </a:solidFill>
                <a:latin typeface="Gabriola" panose="04040605051002020D02" pitchFamily="82" charset="0"/>
                <a:sym typeface="Symbol" pitchFamily="18" charset="2"/>
              </a:rPr>
              <a:t>: </a:t>
            </a:r>
            <a:r>
              <a:rPr lang="es-MX" sz="2400" b="1" baseline="-25000" dirty="0">
                <a:solidFill>
                  <a:schemeClr val="accent1">
                    <a:lumMod val="75000"/>
                  </a:schemeClr>
                </a:solidFill>
                <a:latin typeface="Gabriola" panose="04040605051002020D02" pitchFamily="82" charset="0"/>
                <a:sym typeface="Symbol" pitchFamily="18" charset="2"/>
              </a:rPr>
              <a:t>x</a:t>
            </a:r>
            <a:r>
              <a:rPr lang="es-MX" sz="2400" b="1" dirty="0">
                <a:solidFill>
                  <a:schemeClr val="accent1">
                    <a:lumMod val="75000"/>
                  </a:schemeClr>
                </a:solidFill>
                <a:latin typeface="Gabriola" panose="04040605051002020D02" pitchFamily="82" charset="0"/>
                <a:sym typeface="Symbol" pitchFamily="18" charset="2"/>
              </a:rPr>
              <a:t> </a:t>
            </a:r>
            <a:r>
              <a:rPr lang="es-MX" sz="2400" b="1" dirty="0">
                <a:solidFill>
                  <a:schemeClr val="accent1">
                    <a:lumMod val="75000"/>
                  </a:schemeClr>
                </a:solidFill>
                <a:latin typeface="Gabriola" panose="04040605051002020D02" pitchFamily="82" charset="0"/>
                <a:cs typeface="Times New Roman" pitchFamily="18" charset="0"/>
                <a:sym typeface="Symbol" pitchFamily="18" charset="2"/>
              </a:rPr>
              <a:t>≠</a:t>
            </a:r>
            <a:r>
              <a:rPr lang="es-MX" sz="2400" b="1" dirty="0">
                <a:solidFill>
                  <a:schemeClr val="accent1">
                    <a:lumMod val="75000"/>
                  </a:schemeClr>
                </a:solidFill>
                <a:latin typeface="Gabriola" panose="04040605051002020D02" pitchFamily="82" charset="0"/>
                <a:sym typeface="Symbol" pitchFamily="18" charset="2"/>
              </a:rPr>
              <a:t></a:t>
            </a:r>
            <a:r>
              <a:rPr lang="es-MX" sz="2400" b="1" baseline="-25000" dirty="0">
                <a:solidFill>
                  <a:schemeClr val="accent1">
                    <a:lumMod val="75000"/>
                  </a:schemeClr>
                </a:solidFill>
                <a:latin typeface="Gabriola" panose="04040605051002020D02" pitchFamily="82" charset="0"/>
                <a:sym typeface="Symbol" pitchFamily="18" charset="2"/>
              </a:rPr>
              <a:t>Y</a:t>
            </a:r>
            <a:endParaRPr lang="es-MX" sz="2400" b="1" dirty="0">
              <a:solidFill>
                <a:schemeClr val="accent1">
                  <a:lumMod val="75000"/>
                </a:schemeClr>
              </a:solidFill>
              <a:latin typeface="Gabriola" panose="04040605051002020D02" pitchFamily="82" charset="0"/>
              <a:sym typeface="Symbol" pitchFamily="18" charset="2"/>
            </a:endParaRPr>
          </a:p>
        </p:txBody>
      </p:sp>
      <p:graphicFrame>
        <p:nvGraphicFramePr>
          <p:cNvPr id="94211" name="Object 3"/>
          <p:cNvGraphicFramePr>
            <a:graphicFrameLocks noChangeAspect="1"/>
          </p:cNvGraphicFramePr>
          <p:nvPr>
            <p:extLst>
              <p:ext uri="{D42A27DB-BD31-4B8C-83A1-F6EECF244321}">
                <p14:modId xmlns:p14="http://schemas.microsoft.com/office/powerpoint/2010/main" val="1639706010"/>
              </p:ext>
            </p:extLst>
          </p:nvPr>
        </p:nvGraphicFramePr>
        <p:xfrm>
          <a:off x="611560" y="2826365"/>
          <a:ext cx="2993237" cy="1751012"/>
        </p:xfrm>
        <a:graphic>
          <a:graphicData uri="http://schemas.openxmlformats.org/presentationml/2006/ole">
            <mc:AlternateContent xmlns:mc="http://schemas.openxmlformats.org/markup-compatibility/2006">
              <mc:Choice xmlns:v="urn:schemas-microsoft-com:vml" Requires="v">
                <p:oleObj spid="_x0000_s8440" name="Ecuación" r:id="rId4" imgW="1244520" imgH="672840" progId="Equation.3">
                  <p:embed/>
                </p:oleObj>
              </mc:Choice>
              <mc:Fallback>
                <p:oleObj name="Ecuación" r:id="rId4" imgW="124452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2826365"/>
                        <a:ext cx="2993237" cy="1751012"/>
                      </a:xfrm>
                      <a:prstGeom prst="rect">
                        <a:avLst/>
                      </a:prstGeom>
                      <a:solidFill>
                        <a:srgbClr val="FFFF00"/>
                      </a:solidFill>
                      <a:ln>
                        <a:noFill/>
                      </a:ln>
                      <a:effectLst/>
                    </p:spPr>
                  </p:pic>
                </p:oleObj>
              </mc:Fallback>
            </mc:AlternateContent>
          </a:graphicData>
        </a:graphic>
      </p:graphicFrame>
      <p:sp>
        <p:nvSpPr>
          <p:cNvPr id="94212" name="Text Box 4"/>
          <p:cNvSpPr txBox="1">
            <a:spLocks noChangeArrowheads="1"/>
          </p:cNvSpPr>
          <p:nvPr/>
        </p:nvSpPr>
        <p:spPr bwMode="auto">
          <a:xfrm>
            <a:off x="971600" y="5820647"/>
            <a:ext cx="79164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3200" b="1" dirty="0">
                <a:solidFill>
                  <a:srgbClr val="FF0000"/>
                </a:solidFill>
                <a:latin typeface="Gabriola" panose="04040605051002020D02" pitchFamily="82" charset="0"/>
              </a:rPr>
              <a:t>Se rechaza Ho si |</a:t>
            </a:r>
            <a:r>
              <a:rPr lang="es-MX" sz="3200" b="1" dirty="0" err="1">
                <a:solidFill>
                  <a:srgbClr val="FF0000"/>
                </a:solidFill>
                <a:latin typeface="Gabriola" panose="04040605051002020D02" pitchFamily="82" charset="0"/>
              </a:rPr>
              <a:t>to</a:t>
            </a:r>
            <a:r>
              <a:rPr lang="es-MX" sz="3200" b="1" dirty="0">
                <a:solidFill>
                  <a:srgbClr val="FF0000"/>
                </a:solidFill>
                <a:latin typeface="Gabriola" panose="04040605051002020D02" pitchFamily="82" charset="0"/>
              </a:rPr>
              <a:t>|&gt;t(</a:t>
            </a:r>
            <a:r>
              <a:rPr lang="es-MX" sz="3200" b="1" dirty="0">
                <a:solidFill>
                  <a:srgbClr val="FF0000"/>
                </a:solidFill>
                <a:latin typeface="Gabriola" panose="04040605051002020D02" pitchFamily="82" charset="0"/>
                <a:sym typeface="Symbol" pitchFamily="18" charset="2"/>
              </a:rPr>
              <a:t>/2, n</a:t>
            </a:r>
            <a:r>
              <a:rPr lang="es-MX" sz="3200" b="1" baseline="-25000" dirty="0">
                <a:solidFill>
                  <a:srgbClr val="FF0000"/>
                </a:solidFill>
                <a:latin typeface="Gabriola" panose="04040605051002020D02" pitchFamily="82" charset="0"/>
                <a:sym typeface="Symbol" pitchFamily="18" charset="2"/>
              </a:rPr>
              <a:t>x</a:t>
            </a:r>
            <a:r>
              <a:rPr lang="es-MX" sz="3200" b="1" dirty="0">
                <a:solidFill>
                  <a:srgbClr val="FF0000"/>
                </a:solidFill>
                <a:latin typeface="Gabriola" panose="04040605051002020D02" pitchFamily="82" charset="0"/>
                <a:sym typeface="Symbol" pitchFamily="18" charset="2"/>
              </a:rPr>
              <a:t>+n</a:t>
            </a:r>
            <a:r>
              <a:rPr lang="es-MX" sz="3200" b="1" baseline="-25000" dirty="0">
                <a:solidFill>
                  <a:srgbClr val="FF0000"/>
                </a:solidFill>
                <a:latin typeface="Gabriola" panose="04040605051002020D02" pitchFamily="82" charset="0"/>
                <a:sym typeface="Symbol" pitchFamily="18" charset="2"/>
              </a:rPr>
              <a:t>y</a:t>
            </a:r>
            <a:r>
              <a:rPr lang="es-MX" sz="3200" b="1" dirty="0">
                <a:solidFill>
                  <a:srgbClr val="FF0000"/>
                </a:solidFill>
                <a:latin typeface="Gabriola" panose="04040605051002020D02" pitchFamily="82" charset="0"/>
                <a:sym typeface="Symbol" pitchFamily="18" charset="2"/>
              </a:rPr>
              <a:t>-2).</a:t>
            </a:r>
          </a:p>
        </p:txBody>
      </p:sp>
      <p:graphicFrame>
        <p:nvGraphicFramePr>
          <p:cNvPr id="94213" name="Object 5"/>
          <p:cNvGraphicFramePr>
            <a:graphicFrameLocks noChangeAspect="1"/>
          </p:cNvGraphicFramePr>
          <p:nvPr>
            <p:extLst>
              <p:ext uri="{D42A27DB-BD31-4B8C-83A1-F6EECF244321}">
                <p14:modId xmlns:p14="http://schemas.microsoft.com/office/powerpoint/2010/main" val="2462310282"/>
              </p:ext>
            </p:extLst>
          </p:nvPr>
        </p:nvGraphicFramePr>
        <p:xfrm>
          <a:off x="611560" y="4725144"/>
          <a:ext cx="2927242" cy="952500"/>
        </p:xfrm>
        <a:graphic>
          <a:graphicData uri="http://schemas.openxmlformats.org/presentationml/2006/ole">
            <mc:AlternateContent xmlns:mc="http://schemas.openxmlformats.org/markup-compatibility/2006">
              <mc:Choice xmlns:v="urn:schemas-microsoft-com:vml" Requires="v">
                <p:oleObj spid="_x0000_s8441" name="Ecuación" r:id="rId6" imgW="1815840" imgH="545760" progId="Equation.3">
                  <p:embed/>
                </p:oleObj>
              </mc:Choice>
              <mc:Fallback>
                <p:oleObj name="Ecuación" r:id="rId6" imgW="1815840" imgH="5457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560" y="4725144"/>
                        <a:ext cx="2927242" cy="952500"/>
                      </a:xfrm>
                      <a:prstGeom prst="rect">
                        <a:avLst/>
                      </a:prstGeom>
                      <a:solidFill>
                        <a:srgbClr val="FFFF00"/>
                      </a:solidFill>
                      <a:ln>
                        <a:noFill/>
                      </a:ln>
                      <a:effectLst/>
                    </p:spPr>
                  </p:pic>
                </p:oleObj>
              </mc:Fallback>
            </mc:AlternateContent>
          </a:graphicData>
        </a:graphic>
      </p:graphicFrame>
      <p:pic>
        <p:nvPicPr>
          <p:cNvPr id="3" name="Imagen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06925" y="1958446"/>
            <a:ext cx="4680520" cy="3888432"/>
          </a:xfrm>
          <a:prstGeom prst="rect">
            <a:avLst/>
          </a:prstGeom>
        </p:spPr>
      </p:pic>
      <mc:AlternateContent xmlns:mc="http://schemas.openxmlformats.org/markup-compatibility/2006" xmlns:a14="http://schemas.microsoft.com/office/drawing/2010/main">
        <mc:Choice Requires="a14">
          <p:sp>
            <p:nvSpPr>
              <p:cNvPr id="4" name="CuadroTexto 3"/>
              <p:cNvSpPr txBox="1"/>
              <p:nvPr/>
            </p:nvSpPr>
            <p:spPr>
              <a:xfrm>
                <a:off x="6732240" y="386104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4" name="CuadroTexto 3"/>
              <p:cNvSpPr txBox="1">
                <a:spLocks noRot="1" noChangeAspect="1" noMove="1" noResize="1" noEditPoints="1" noAdjustHandles="1" noChangeArrowheads="1" noChangeShapeType="1" noTextEdit="1"/>
              </p:cNvSpPr>
              <p:nvPr/>
            </p:nvSpPr>
            <p:spPr>
              <a:xfrm>
                <a:off x="6732240" y="3861048"/>
                <a:ext cx="873894" cy="369140"/>
              </a:xfrm>
              <a:prstGeom prst="rect">
                <a:avLst/>
              </a:prstGeom>
              <a:blipFill rotWithShape="0">
                <a:blip r:embed="rId9"/>
                <a:stretch>
                  <a:fillRect l="-5556" t="-11475" r="-16667" b="-2295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311973" y="3867472"/>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11" name="CuadroTexto 10"/>
              <p:cNvSpPr txBox="1">
                <a:spLocks noRot="1" noChangeAspect="1" noMove="1" noResize="1" noEditPoints="1" noAdjustHandles="1" noChangeArrowheads="1" noChangeShapeType="1" noTextEdit="1"/>
              </p:cNvSpPr>
              <p:nvPr/>
            </p:nvSpPr>
            <p:spPr>
              <a:xfrm>
                <a:off x="5311973" y="3867472"/>
                <a:ext cx="873894" cy="369140"/>
              </a:xfrm>
              <a:prstGeom prst="rect">
                <a:avLst/>
              </a:prstGeom>
              <a:blipFill rotWithShape="0">
                <a:blip r:embed="rId10"/>
                <a:stretch>
                  <a:fillRect l="-5556" t="-11475" r="-16667" b="-22951"/>
                </a:stretch>
              </a:blipFill>
            </p:spPr>
            <p:txBody>
              <a:bodyPr/>
              <a:lstStyle/>
              <a:p>
                <a:r>
                  <a:rPr lang="es-MX">
                    <a:noFill/>
                  </a:rPr>
                  <a:t> </a:t>
                </a:r>
              </a:p>
            </p:txBody>
          </p:sp>
        </mc:Fallback>
      </mc:AlternateContent>
    </p:spTree>
    <p:extLst>
      <p:ext uri="{BB962C8B-B14F-4D97-AF65-F5344CB8AC3E}">
        <p14:creationId xmlns:p14="http://schemas.microsoft.com/office/powerpoint/2010/main" val="889935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280722" cy="5032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s-MX" sz="2800" b="1" dirty="0">
                <a:solidFill>
                  <a:schemeClr val="accent1">
                    <a:lumMod val="75000"/>
                  </a:schemeClr>
                </a:solidFill>
                <a:latin typeface="Gabriola" panose="04040605051002020D02" pitchFamily="82" charset="0"/>
              </a:rPr>
              <a:t>Ejemplo. Se analizaron dos catalizadores para determinar la forma en que afectan   el rendimiento promedio de un proceso químico. De manera especifica, el Catalizador 1 es el que se esta empleando en este momento, el cual es aceptable. Debido a que el catalizador 2 es mas económico, este puede adoptarse siempre y cuando no cambie el rendimiento promedio del proceso. Se hace una prueba en la planta; los resultados están en las siguiente tabla:</a:t>
            </a:r>
          </a:p>
          <a:p>
            <a:pPr>
              <a:spcBef>
                <a:spcPct val="50000"/>
              </a:spcBef>
            </a:pPr>
            <a:endParaRPr lang="es-ES" b="1" dirty="0">
              <a:solidFill>
                <a:schemeClr val="accent5">
                  <a:lumMod val="75000"/>
                </a:schemeClr>
              </a:solidFill>
            </a:endParaRPr>
          </a:p>
        </p:txBody>
      </p:sp>
    </p:spTree>
    <p:extLst>
      <p:ext uri="{BB962C8B-B14F-4D97-AF65-F5344CB8AC3E}">
        <p14:creationId xmlns:p14="http://schemas.microsoft.com/office/powerpoint/2010/main" val="401517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522" name="Group 194"/>
          <p:cNvGraphicFramePr>
            <a:graphicFrameLocks noGrp="1"/>
          </p:cNvGraphicFramePr>
          <p:nvPr>
            <p:extLst>
              <p:ext uri="{D42A27DB-BD31-4B8C-83A1-F6EECF244321}">
                <p14:modId xmlns:p14="http://schemas.microsoft.com/office/powerpoint/2010/main" val="434461704"/>
              </p:ext>
            </p:extLst>
          </p:nvPr>
        </p:nvGraphicFramePr>
        <p:xfrm>
          <a:off x="376071" y="980728"/>
          <a:ext cx="8280920" cy="5655474"/>
        </p:xfrm>
        <a:graphic>
          <a:graphicData uri="http://schemas.openxmlformats.org/drawingml/2006/table">
            <a:tbl>
              <a:tblPr/>
              <a:tblGrid>
                <a:gridCol w="2919595">
                  <a:extLst>
                    <a:ext uri="{9D8B030D-6E8A-4147-A177-3AD203B41FA5}">
                      <a16:colId xmlns:a16="http://schemas.microsoft.com/office/drawing/2014/main" val="20000"/>
                    </a:ext>
                  </a:extLst>
                </a:gridCol>
                <a:gridCol w="2629065">
                  <a:extLst>
                    <a:ext uri="{9D8B030D-6E8A-4147-A177-3AD203B41FA5}">
                      <a16:colId xmlns:a16="http://schemas.microsoft.com/office/drawing/2014/main" val="20001"/>
                    </a:ext>
                  </a:extLst>
                </a:gridCol>
                <a:gridCol w="2732260">
                  <a:extLst>
                    <a:ext uri="{9D8B030D-6E8A-4147-A177-3AD203B41FA5}">
                      <a16:colId xmlns:a16="http://schemas.microsoft.com/office/drawing/2014/main" val="20002"/>
                    </a:ext>
                  </a:extLst>
                </a:gridCol>
              </a:tblGrid>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NUMERO DE</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CATALIZADOR </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CATALIZADOR </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OBSERVACION</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1</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2</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1</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91.5</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89.19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2</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94.18</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90.95</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3</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92.18</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90.46</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4</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95.39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93.21</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5</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91.79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97.19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6</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89.07</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97.04</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7</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94.72</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91.07</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89.21</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92.75</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 name="1 CuadroTexto"/>
          <p:cNvSpPr txBox="1"/>
          <p:nvPr/>
        </p:nvSpPr>
        <p:spPr>
          <a:xfrm>
            <a:off x="395536" y="332656"/>
            <a:ext cx="8136904" cy="461665"/>
          </a:xfrm>
          <a:prstGeom prst="rect">
            <a:avLst/>
          </a:prstGeom>
          <a:noFill/>
        </p:spPr>
        <p:txBody>
          <a:bodyPr wrap="square" rtlCol="0">
            <a:spAutoFit/>
          </a:bodyPr>
          <a:lstStyle/>
          <a:p>
            <a:pPr algn="ctr"/>
            <a:r>
              <a:rPr lang="es-MX" sz="2400" b="1" dirty="0">
                <a:solidFill>
                  <a:schemeClr val="accent1">
                    <a:lumMod val="75000"/>
                  </a:schemeClr>
                </a:solidFill>
                <a:latin typeface="Gabriola" panose="04040605051002020D02" pitchFamily="82" charset="0"/>
              </a:rPr>
              <a:t>Datos Ejemplo, Suponiendo varianzas iguales</a:t>
            </a:r>
          </a:p>
        </p:txBody>
      </p:sp>
    </p:spTree>
    <p:extLst>
      <p:ext uri="{BB962C8B-B14F-4D97-AF65-F5344CB8AC3E}">
        <p14:creationId xmlns:p14="http://schemas.microsoft.com/office/powerpoint/2010/main" val="322100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467419" y="307744"/>
            <a:ext cx="8209161"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sz="2000" b="1" dirty="0">
                <a:solidFill>
                  <a:schemeClr val="accent1">
                    <a:lumMod val="75000"/>
                  </a:schemeClr>
                </a:solidFill>
              </a:rPr>
              <a:t>SOLUCION:</a:t>
            </a:r>
          </a:p>
          <a:p>
            <a:pPr marL="457200" indent="-457200" algn="just">
              <a:spcBef>
                <a:spcPct val="50000"/>
              </a:spcBef>
              <a:buFont typeface="+mj-lt"/>
              <a:buAutoNum type="arabicPeriod"/>
            </a:pPr>
            <a:r>
              <a:rPr lang="es-MX" sz="2400" b="1" dirty="0">
                <a:solidFill>
                  <a:schemeClr val="accent1">
                    <a:lumMod val="75000"/>
                  </a:schemeClr>
                </a:solidFill>
                <a:latin typeface="Gabriola" panose="04040605051002020D02" pitchFamily="82" charset="0"/>
              </a:rPr>
              <a:t>LOS PARAMETROS DE INTERES SON </a:t>
            </a:r>
            <a:r>
              <a:rPr lang="en-US" sz="2400" b="1" dirty="0">
                <a:solidFill>
                  <a:schemeClr val="accent1">
                    <a:lumMod val="75000"/>
                  </a:schemeClr>
                </a:solidFill>
                <a:latin typeface="Gabriola" panose="04040605051002020D02" pitchFamily="82" charset="0"/>
                <a:cs typeface="Times New Roman" pitchFamily="18" charset="0"/>
              </a:rPr>
              <a:t>µ</a:t>
            </a:r>
            <a:r>
              <a:rPr lang="en-US" sz="2400" b="1" baseline="-25000" dirty="0">
                <a:solidFill>
                  <a:schemeClr val="accent1">
                    <a:lumMod val="75000"/>
                  </a:schemeClr>
                </a:solidFill>
                <a:latin typeface="Gabriola" panose="04040605051002020D02" pitchFamily="82" charset="0"/>
                <a:cs typeface="Times New Roman" pitchFamily="18" charset="0"/>
              </a:rPr>
              <a:t>1</a:t>
            </a:r>
            <a:r>
              <a:rPr lang="en-US" sz="2400" b="1" dirty="0">
                <a:solidFill>
                  <a:schemeClr val="accent1">
                    <a:lumMod val="75000"/>
                  </a:schemeClr>
                </a:solidFill>
                <a:latin typeface="Gabriola" panose="04040605051002020D02" pitchFamily="82" charset="0"/>
                <a:cs typeface="Times New Roman" pitchFamily="18" charset="0"/>
              </a:rPr>
              <a:t> Y µ</a:t>
            </a:r>
            <a:r>
              <a:rPr lang="en-US" sz="2400" b="1" baseline="-25000" dirty="0">
                <a:solidFill>
                  <a:schemeClr val="accent1">
                    <a:lumMod val="75000"/>
                  </a:schemeClr>
                </a:solidFill>
                <a:latin typeface="Gabriola" panose="04040605051002020D02" pitchFamily="82" charset="0"/>
                <a:cs typeface="Times New Roman" pitchFamily="18" charset="0"/>
              </a:rPr>
              <a:t>2</a:t>
            </a:r>
            <a:r>
              <a:rPr lang="en-US" sz="2400" b="1" dirty="0">
                <a:solidFill>
                  <a:schemeClr val="accent1">
                    <a:lumMod val="75000"/>
                  </a:schemeClr>
                </a:solidFill>
                <a:latin typeface="Gabriola" panose="04040605051002020D02" pitchFamily="82" charset="0"/>
                <a:cs typeface="Times New Roman" pitchFamily="18" charset="0"/>
              </a:rPr>
              <a:t>, LOS CUALES REPRESENTAN EL RENDIMIENTO PROMEDIO DEL PROCESO CON LOS CATALIZADORES 1 Y 2, RESPECTIVAMENTE.</a:t>
            </a:r>
          </a:p>
          <a:p>
            <a:pPr marL="457200" indent="-457200" algn="just">
              <a:spcBef>
                <a:spcPct val="50000"/>
              </a:spcBef>
              <a:buFont typeface="+mj-lt"/>
              <a:buAutoNum type="arabicPeriod"/>
            </a:pPr>
            <a:r>
              <a:rPr lang="en-US" sz="2400" b="1" dirty="0">
                <a:solidFill>
                  <a:srgbClr val="FF0000"/>
                </a:solidFill>
                <a:latin typeface="Gabriola" panose="04040605051002020D02" pitchFamily="82" charset="0"/>
                <a:cs typeface="Times New Roman" pitchFamily="18" charset="0"/>
              </a:rPr>
              <a:t>Ho: µ</a:t>
            </a:r>
            <a:r>
              <a:rPr lang="en-US" sz="2400" b="1" baseline="-25000" dirty="0">
                <a:solidFill>
                  <a:srgbClr val="FF0000"/>
                </a:solidFill>
                <a:latin typeface="Gabriola" panose="04040605051002020D02" pitchFamily="82" charset="0"/>
                <a:cs typeface="Times New Roman" pitchFamily="18" charset="0"/>
              </a:rPr>
              <a:t>1</a:t>
            </a:r>
            <a:r>
              <a:rPr lang="en-US" sz="2400" b="1" dirty="0">
                <a:solidFill>
                  <a:srgbClr val="FF0000"/>
                </a:solidFill>
                <a:latin typeface="Gabriola" panose="04040605051002020D02" pitchFamily="82" charset="0"/>
                <a:cs typeface="Times New Roman" pitchFamily="18" charset="0"/>
              </a:rPr>
              <a:t>=µ</a:t>
            </a:r>
            <a:r>
              <a:rPr lang="en-US" sz="2400" b="1" baseline="-25000" dirty="0">
                <a:solidFill>
                  <a:srgbClr val="FF0000"/>
                </a:solidFill>
                <a:latin typeface="Gabriola" panose="04040605051002020D02" pitchFamily="82" charset="0"/>
                <a:cs typeface="Times New Roman" pitchFamily="18" charset="0"/>
              </a:rPr>
              <a:t>2			</a:t>
            </a:r>
            <a:r>
              <a:rPr lang="en-US" sz="2400" b="1" dirty="0">
                <a:solidFill>
                  <a:srgbClr val="FF0000"/>
                </a:solidFill>
                <a:latin typeface="Gabriola" panose="04040605051002020D02" pitchFamily="82" charset="0"/>
                <a:cs typeface="Times New Roman" pitchFamily="18" charset="0"/>
              </a:rPr>
              <a:t>Ha: </a:t>
            </a:r>
            <a:r>
              <a:rPr lang="en-US" sz="2400" b="1" dirty="0">
                <a:solidFill>
                  <a:srgbClr val="FF0000"/>
                </a:solidFill>
                <a:latin typeface="Gabriola" panose="04040605051002020D02" pitchFamily="82" charset="0"/>
              </a:rPr>
              <a:t>µ</a:t>
            </a:r>
            <a:r>
              <a:rPr lang="en-US" sz="2400" b="1" baseline="-25000" dirty="0">
                <a:solidFill>
                  <a:srgbClr val="FF0000"/>
                </a:solidFill>
                <a:latin typeface="Gabriola" panose="04040605051002020D02" pitchFamily="82" charset="0"/>
              </a:rPr>
              <a:t>1</a:t>
            </a:r>
            <a:r>
              <a:rPr lang="en-US" sz="2400" b="1" dirty="0">
                <a:solidFill>
                  <a:srgbClr val="FF0000"/>
                </a:solidFill>
                <a:latin typeface="Gabriola" panose="04040605051002020D02" pitchFamily="82" charset="0"/>
                <a:cs typeface="Times New Roman" pitchFamily="18" charset="0"/>
              </a:rPr>
              <a:t>≠</a:t>
            </a:r>
            <a:r>
              <a:rPr lang="en-US" sz="2400" b="1" dirty="0">
                <a:solidFill>
                  <a:srgbClr val="FF0000"/>
                </a:solidFill>
                <a:latin typeface="Gabriola" panose="04040605051002020D02" pitchFamily="82" charset="0"/>
              </a:rPr>
              <a:t>µ</a:t>
            </a:r>
            <a:r>
              <a:rPr lang="en-US" sz="2400" b="1" baseline="-25000" dirty="0">
                <a:solidFill>
                  <a:srgbClr val="FF0000"/>
                </a:solidFill>
                <a:latin typeface="Gabriola" panose="04040605051002020D02" pitchFamily="82" charset="0"/>
              </a:rPr>
              <a:t>2</a:t>
            </a:r>
            <a:endParaRPr lang="en-US" sz="2400" b="1" dirty="0">
              <a:solidFill>
                <a:srgbClr val="FF0000"/>
              </a:solidFill>
              <a:latin typeface="Gabriola" panose="04040605051002020D02" pitchFamily="82" charset="0"/>
            </a:endParaRPr>
          </a:p>
          <a:p>
            <a:pPr marL="457200" indent="-457200" algn="just">
              <a:spcBef>
                <a:spcPct val="50000"/>
              </a:spcBef>
              <a:buFont typeface="+mj-lt"/>
              <a:buAutoNum type="arabicPeriod"/>
            </a:pPr>
            <a:r>
              <a:rPr lang="en-US" sz="2400" b="1" dirty="0">
                <a:solidFill>
                  <a:schemeClr val="accent1">
                    <a:lumMod val="75000"/>
                  </a:schemeClr>
                </a:solidFill>
                <a:latin typeface="Gabriola" panose="04040605051002020D02" pitchFamily="82" charset="0"/>
                <a:sym typeface="Symbol" pitchFamily="18" charset="2"/>
              </a:rPr>
              <a:t>=0.05</a:t>
            </a:r>
          </a:p>
          <a:p>
            <a:pPr marL="457200" indent="-457200" algn="just">
              <a:spcBef>
                <a:spcPct val="50000"/>
              </a:spcBef>
              <a:buFont typeface="+mj-lt"/>
              <a:buAutoNum type="arabicPeriod"/>
            </a:pPr>
            <a:r>
              <a:rPr lang="en-US" sz="2400" b="1" dirty="0">
                <a:solidFill>
                  <a:srgbClr val="FF0000"/>
                </a:solidFill>
                <a:latin typeface="Gabriola" panose="04040605051002020D02" pitchFamily="82" charset="0"/>
                <a:sym typeface="Symbol" pitchFamily="18" charset="2"/>
              </a:rPr>
              <a:t>EL ESTADISTICO DE PRUEBA ES</a:t>
            </a:r>
          </a:p>
        </p:txBody>
      </p:sp>
      <p:graphicFrame>
        <p:nvGraphicFramePr>
          <p:cNvPr id="100357" name="Object 5"/>
          <p:cNvGraphicFramePr>
            <a:graphicFrameLocks noChangeAspect="1"/>
          </p:cNvGraphicFramePr>
          <p:nvPr>
            <p:extLst>
              <p:ext uri="{D42A27DB-BD31-4B8C-83A1-F6EECF244321}">
                <p14:modId xmlns:p14="http://schemas.microsoft.com/office/powerpoint/2010/main" val="2640561413"/>
              </p:ext>
            </p:extLst>
          </p:nvPr>
        </p:nvGraphicFramePr>
        <p:xfrm>
          <a:off x="899592" y="4293096"/>
          <a:ext cx="2713195" cy="1853713"/>
        </p:xfrm>
        <a:graphic>
          <a:graphicData uri="http://schemas.openxmlformats.org/presentationml/2006/ole">
            <mc:AlternateContent xmlns:mc="http://schemas.openxmlformats.org/markup-compatibility/2006">
              <mc:Choice xmlns:v="urn:schemas-microsoft-com:vml" Requires="v">
                <p:oleObj spid="_x0000_s9403" name="Ecuación" r:id="rId4" imgW="1180800" imgH="672840" progId="Equation.3">
                  <p:embed/>
                </p:oleObj>
              </mc:Choice>
              <mc:Fallback>
                <p:oleObj name="Ecuación" r:id="rId4" imgW="118080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4293096"/>
                        <a:ext cx="2713195" cy="1853713"/>
                      </a:xfrm>
                      <a:prstGeom prst="rect">
                        <a:avLst/>
                      </a:prstGeom>
                      <a:solidFill>
                        <a:srgbClr val="FFFF00"/>
                      </a:solidFill>
                      <a:ln>
                        <a:noFill/>
                      </a:ln>
                      <a:effectLst/>
                    </p:spPr>
                  </p:pic>
                </p:oleObj>
              </mc:Fallback>
            </mc:AlternateContent>
          </a:graphicData>
        </a:graphic>
      </p:graphicFrame>
      <p:graphicFrame>
        <p:nvGraphicFramePr>
          <p:cNvPr id="4" name="Object 5"/>
          <p:cNvGraphicFramePr>
            <a:graphicFrameLocks noChangeAspect="1"/>
          </p:cNvGraphicFramePr>
          <p:nvPr>
            <p:extLst>
              <p:ext uri="{D42A27DB-BD31-4B8C-83A1-F6EECF244321}">
                <p14:modId xmlns:p14="http://schemas.microsoft.com/office/powerpoint/2010/main" val="3046677725"/>
              </p:ext>
            </p:extLst>
          </p:nvPr>
        </p:nvGraphicFramePr>
        <p:xfrm>
          <a:off x="4427984" y="4437112"/>
          <a:ext cx="2927242" cy="952500"/>
        </p:xfrm>
        <a:graphic>
          <a:graphicData uri="http://schemas.openxmlformats.org/presentationml/2006/ole">
            <mc:AlternateContent xmlns:mc="http://schemas.openxmlformats.org/markup-compatibility/2006">
              <mc:Choice xmlns:v="urn:schemas-microsoft-com:vml" Requires="v">
                <p:oleObj spid="_x0000_s9404" name="Ecuación" r:id="rId6" imgW="1815840" imgH="545760" progId="Equation.3">
                  <p:embed/>
                </p:oleObj>
              </mc:Choice>
              <mc:Fallback>
                <p:oleObj name="Ecuación" r:id="rId6" imgW="1815840" imgH="545760" progId="Equation.3">
                  <p:embed/>
                  <p:pic>
                    <p:nvPicPr>
                      <p:cNvPr id="94213"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7984" y="4437112"/>
                        <a:ext cx="2927242" cy="952500"/>
                      </a:xfrm>
                      <a:prstGeom prst="rect">
                        <a:avLst/>
                      </a:prstGeom>
                      <a:solidFill>
                        <a:srgbClr val="FFFF00"/>
                      </a:solidFill>
                      <a:ln>
                        <a:noFill/>
                      </a:ln>
                      <a:effectLst/>
                    </p:spPr>
                  </p:pic>
                </p:oleObj>
              </mc:Fallback>
            </mc:AlternateContent>
          </a:graphicData>
        </a:graphic>
      </p:graphicFrame>
    </p:spTree>
    <p:extLst>
      <p:ext uri="{BB962C8B-B14F-4D97-AF65-F5344CB8AC3E}">
        <p14:creationId xmlns:p14="http://schemas.microsoft.com/office/powerpoint/2010/main" val="98186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224439193"/>
              </p:ext>
            </p:extLst>
          </p:nvPr>
        </p:nvGraphicFramePr>
        <p:xfrm>
          <a:off x="323528" y="151368"/>
          <a:ext cx="7848872" cy="1808165"/>
        </p:xfrm>
        <a:graphic>
          <a:graphicData uri="http://schemas.openxmlformats.org/drawingml/2006/table">
            <a:tbl>
              <a:tblPr/>
              <a:tblGrid>
                <a:gridCol w="2570492">
                  <a:extLst>
                    <a:ext uri="{9D8B030D-6E8A-4147-A177-3AD203B41FA5}">
                      <a16:colId xmlns:a16="http://schemas.microsoft.com/office/drawing/2014/main" val="1250028307"/>
                    </a:ext>
                  </a:extLst>
                </a:gridCol>
                <a:gridCol w="2639190">
                  <a:extLst>
                    <a:ext uri="{9D8B030D-6E8A-4147-A177-3AD203B41FA5}">
                      <a16:colId xmlns:a16="http://schemas.microsoft.com/office/drawing/2014/main" val="4075210312"/>
                    </a:ext>
                  </a:extLst>
                </a:gridCol>
                <a:gridCol w="2639190">
                  <a:extLst>
                    <a:ext uri="{9D8B030D-6E8A-4147-A177-3AD203B41FA5}">
                      <a16:colId xmlns:a16="http://schemas.microsoft.com/office/drawing/2014/main" val="1536144058"/>
                    </a:ext>
                  </a:extLst>
                </a:gridCol>
              </a:tblGrid>
              <a:tr h="216024">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 </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i="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CATALIZADOR=1</a:t>
                      </a:r>
                      <a:endPar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i="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CATALIZADOR=2</a:t>
                      </a:r>
                      <a:endPar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479282"/>
                  </a:ext>
                </a:extLst>
              </a:tr>
              <a:tr h="216024">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Recuento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040909"/>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Promedio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92.255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92.7325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4647046"/>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Varianza</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5.68831</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8.90099</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896362"/>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Desviación Estándar</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2.38502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2.98345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430813"/>
                  </a:ext>
                </a:extLst>
              </a:tr>
            </a:tbl>
          </a:graphicData>
        </a:graphic>
      </p:graphicFrame>
      <p:graphicFrame>
        <p:nvGraphicFramePr>
          <p:cNvPr id="5" name="Object 5"/>
          <p:cNvGraphicFramePr>
            <a:graphicFrameLocks noChangeAspect="1"/>
          </p:cNvGraphicFramePr>
          <p:nvPr>
            <p:extLst>
              <p:ext uri="{D42A27DB-BD31-4B8C-83A1-F6EECF244321}">
                <p14:modId xmlns:p14="http://schemas.microsoft.com/office/powerpoint/2010/main" val="3549508547"/>
              </p:ext>
            </p:extLst>
          </p:nvPr>
        </p:nvGraphicFramePr>
        <p:xfrm>
          <a:off x="113384" y="2044569"/>
          <a:ext cx="4346576" cy="1714500"/>
        </p:xfrm>
        <a:graphic>
          <a:graphicData uri="http://schemas.openxmlformats.org/presentationml/2006/ole">
            <mc:AlternateContent xmlns:mc="http://schemas.openxmlformats.org/markup-compatibility/2006">
              <mc:Choice xmlns:v="urn:schemas-microsoft-com:vml" Requires="v">
                <p:oleObj spid="_x0000_s14469" name="Ecuación" r:id="rId4" imgW="1892160" imgH="622080" progId="Equation.3">
                  <p:embed/>
                </p:oleObj>
              </mc:Choice>
              <mc:Fallback>
                <p:oleObj name="Ecuación" r:id="rId4" imgW="1892160" imgH="622080" progId="Equation.3">
                  <p:embed/>
                  <p:pic>
                    <p:nvPicPr>
                      <p:cNvPr id="100357" name="Object 5"/>
                      <p:cNvPicPr>
                        <a:picLocks noChangeAspect="1" noChangeArrowheads="1"/>
                      </p:cNvPicPr>
                      <p:nvPr/>
                    </p:nvPicPr>
                    <p:blipFill>
                      <a:blip r:embed="rId5"/>
                      <a:srcRect/>
                      <a:stretch>
                        <a:fillRect/>
                      </a:stretch>
                    </p:blipFill>
                    <p:spPr bwMode="auto">
                      <a:xfrm>
                        <a:off x="113384" y="2044569"/>
                        <a:ext cx="4346576" cy="1714500"/>
                      </a:xfrm>
                      <a:prstGeom prst="rect">
                        <a:avLst/>
                      </a:prstGeom>
                      <a:solidFill>
                        <a:srgbClr val="FFFF00"/>
                      </a:solidFill>
                      <a:ln>
                        <a:noFill/>
                      </a:ln>
                      <a:effec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76376470"/>
              </p:ext>
            </p:extLst>
          </p:nvPr>
        </p:nvGraphicFramePr>
        <p:xfrm>
          <a:off x="4641011" y="2156157"/>
          <a:ext cx="4010025" cy="685800"/>
        </p:xfrm>
        <a:graphic>
          <a:graphicData uri="http://schemas.openxmlformats.org/presentationml/2006/ole">
            <mc:AlternateContent xmlns:mc="http://schemas.openxmlformats.org/markup-compatibility/2006">
              <mc:Choice xmlns:v="urn:schemas-microsoft-com:vml" Requires="v">
                <p:oleObj spid="_x0000_s14470" name="Ecuación" r:id="rId6" imgW="2489040" imgH="393480" progId="Equation.3">
                  <p:embed/>
                </p:oleObj>
              </mc:Choice>
              <mc:Fallback>
                <p:oleObj name="Ecuación" r:id="rId6" imgW="2489040" imgH="393480" progId="Equation.3">
                  <p:embed/>
                  <p:pic>
                    <p:nvPicPr>
                      <p:cNvPr id="4" name="Object 5"/>
                      <p:cNvPicPr>
                        <a:picLocks noChangeAspect="1" noChangeArrowheads="1"/>
                      </p:cNvPicPr>
                      <p:nvPr/>
                    </p:nvPicPr>
                    <p:blipFill>
                      <a:blip r:embed="rId7"/>
                      <a:srcRect/>
                      <a:stretch>
                        <a:fillRect/>
                      </a:stretch>
                    </p:blipFill>
                    <p:spPr bwMode="auto">
                      <a:xfrm>
                        <a:off x="4641011" y="2156157"/>
                        <a:ext cx="4010025" cy="685800"/>
                      </a:xfrm>
                      <a:prstGeom prst="rect">
                        <a:avLst/>
                      </a:prstGeom>
                      <a:solidFill>
                        <a:srgbClr val="FFFF00"/>
                      </a:solid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7" name="CuadroTexto 6"/>
              <p:cNvSpPr txBox="1"/>
              <p:nvPr/>
            </p:nvSpPr>
            <p:spPr>
              <a:xfrm>
                <a:off x="4788024" y="2841957"/>
                <a:ext cx="145648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latin typeface="Cambria Math" panose="02040503050406030204" pitchFamily="18" charset="0"/>
                            </a:rPr>
                          </m:ctrlPr>
                        </m:sSubPr>
                        <m:e>
                          <m:r>
                            <a:rPr lang="es-MX" sz="2400" b="1" i="1" smtClean="0">
                              <a:latin typeface="Cambria Math" panose="02040503050406030204" pitchFamily="18" charset="0"/>
                            </a:rPr>
                            <m:t>𝒔</m:t>
                          </m:r>
                        </m:e>
                        <m:sub>
                          <m:r>
                            <a:rPr lang="es-MX" sz="2400" b="1" i="1" smtClean="0">
                              <a:latin typeface="Cambria Math" panose="02040503050406030204" pitchFamily="18" charset="0"/>
                            </a:rPr>
                            <m:t>𝑷</m:t>
                          </m:r>
                        </m:sub>
                      </m:sSub>
                      <m:r>
                        <a:rPr lang="es-MX" sz="2400" b="1" i="1" smtClean="0">
                          <a:latin typeface="Cambria Math" panose="02040503050406030204" pitchFamily="18" charset="0"/>
                        </a:rPr>
                        <m:t>=</m:t>
                      </m:r>
                      <m:r>
                        <a:rPr lang="es-MX" sz="2400" b="1" i="1" smtClean="0">
                          <a:latin typeface="Cambria Math" panose="02040503050406030204" pitchFamily="18" charset="0"/>
                        </a:rPr>
                        <m:t>𝟐</m:t>
                      </m:r>
                      <m:r>
                        <a:rPr lang="es-MX" sz="2400" b="1" i="1" smtClean="0">
                          <a:latin typeface="Cambria Math" panose="02040503050406030204" pitchFamily="18" charset="0"/>
                        </a:rPr>
                        <m:t>.</m:t>
                      </m:r>
                      <m:r>
                        <a:rPr lang="es-MX" sz="2400" b="1" i="1" smtClean="0">
                          <a:latin typeface="Cambria Math" panose="02040503050406030204" pitchFamily="18" charset="0"/>
                        </a:rPr>
                        <m:t>𝟕𝟎</m:t>
                      </m:r>
                    </m:oMath>
                  </m:oMathPara>
                </a14:m>
                <a:endParaRPr lang="es-MX" sz="2400" b="1"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788024" y="2841957"/>
                <a:ext cx="1456489" cy="369332"/>
              </a:xfrm>
              <a:prstGeom prst="rect">
                <a:avLst/>
              </a:prstGeom>
              <a:blipFill>
                <a:blip r:embed="rId8"/>
                <a:stretch>
                  <a:fillRect l="-2510" r="-4603" b="-14754"/>
                </a:stretch>
              </a:blipFill>
            </p:spPr>
            <p:txBody>
              <a:bodyPr/>
              <a:lstStyle/>
              <a:p>
                <a:r>
                  <a:rPr lang="es-MX">
                    <a:noFill/>
                  </a:rPr>
                  <a:t> </a:t>
                </a:r>
              </a:p>
            </p:txBody>
          </p:sp>
        </mc:Fallback>
      </mc:AlternateContent>
      <p:sp>
        <p:nvSpPr>
          <p:cNvPr id="8" name="Rectángulo 7"/>
          <p:cNvSpPr/>
          <p:nvPr/>
        </p:nvSpPr>
        <p:spPr>
          <a:xfrm>
            <a:off x="188800" y="5297635"/>
            <a:ext cx="8559664" cy="1200329"/>
          </a:xfrm>
          <a:prstGeom prst="rect">
            <a:avLst/>
          </a:prstGeom>
        </p:spPr>
        <p:txBody>
          <a:bodyPr wrap="square">
            <a:spAutoFit/>
          </a:bodyPr>
          <a:lstStyle/>
          <a:p>
            <a:r>
              <a:rPr lang="es-MX" sz="2400" b="1" dirty="0">
                <a:solidFill>
                  <a:srgbClr val="C00000"/>
                </a:solidFill>
                <a:latin typeface="Gabriola" panose="04040605051002020D02" pitchFamily="82" charset="0"/>
              </a:rPr>
              <a:t>|to|&lt;t(</a:t>
            </a:r>
            <a:r>
              <a:rPr lang="es-MX" sz="2400" b="1" dirty="0">
                <a:solidFill>
                  <a:srgbClr val="C00000"/>
                </a:solidFill>
                <a:latin typeface="Gabriola" panose="04040605051002020D02" pitchFamily="82" charset="0"/>
                <a:sym typeface="Symbol" pitchFamily="18" charset="2"/>
              </a:rPr>
              <a:t>0.025, 14), NO SE RECHAZA LA HIPOTESIS NULA, POR LO TANTO SE PUEDE  UTILIZAR CUALQUIERA DE LOS DOS  CATALIZADORES. SUPONIENDO VARIANZAS IGUALES</a:t>
            </a:r>
            <a:endParaRPr lang="es-MX" sz="2400" b="1" dirty="0">
              <a:solidFill>
                <a:srgbClr val="C00000"/>
              </a:solidFill>
              <a:latin typeface="Gabriola" panose="04040605051002020D02" pitchFamily="82" charset="0"/>
            </a:endParaRPr>
          </a:p>
        </p:txBody>
      </p:sp>
      <p:sp>
        <p:nvSpPr>
          <p:cNvPr id="9" name="Rectángulo 8"/>
          <p:cNvSpPr/>
          <p:nvPr/>
        </p:nvSpPr>
        <p:spPr>
          <a:xfrm>
            <a:off x="2245723" y="3873264"/>
            <a:ext cx="2326278" cy="461665"/>
          </a:xfrm>
          <a:prstGeom prst="rect">
            <a:avLst/>
          </a:prstGeom>
        </p:spPr>
        <p:txBody>
          <a:bodyPr wrap="none">
            <a:spAutoFit/>
          </a:bodyPr>
          <a:lstStyle/>
          <a:p>
            <a:pPr lvl="0"/>
            <a:r>
              <a:rPr lang="es-MX" sz="2400" dirty="0">
                <a:solidFill>
                  <a:srgbClr val="5B9BD5">
                    <a:lumMod val="75000"/>
                  </a:srgbClr>
                </a:solidFill>
              </a:rPr>
              <a:t>t(</a:t>
            </a:r>
            <a:r>
              <a:rPr lang="es-MX" sz="2400" dirty="0">
                <a:solidFill>
                  <a:srgbClr val="5B9BD5">
                    <a:lumMod val="75000"/>
                  </a:srgbClr>
                </a:solidFill>
                <a:sym typeface="Symbol" pitchFamily="18" charset="2"/>
              </a:rPr>
              <a:t>0.025, 14)=2.14</a:t>
            </a:r>
            <a:endParaRPr lang="es-MX" sz="2400" dirty="0">
              <a:solidFill>
                <a:prstClr val="black"/>
              </a:solidFill>
            </a:endParaRPr>
          </a:p>
        </p:txBody>
      </p:sp>
      <p:pic>
        <p:nvPicPr>
          <p:cNvPr id="10" name="Imagen 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41011" y="3175189"/>
            <a:ext cx="3926246" cy="2037410"/>
          </a:xfrm>
          <a:prstGeom prst="rect">
            <a:avLst/>
          </a:prstGeom>
        </p:spPr>
      </p:pic>
      <p:sp>
        <p:nvSpPr>
          <p:cNvPr id="2" name="Rectángulo 1">
            <a:extLst>
              <a:ext uri="{FF2B5EF4-FFF2-40B4-BE49-F238E27FC236}">
                <a16:creationId xmlns:a16="http://schemas.microsoft.com/office/drawing/2014/main" id="{0768F96C-A1E8-43C9-8B1E-3D5B3E2CDECB}"/>
              </a:ext>
            </a:extLst>
          </p:cNvPr>
          <p:cNvSpPr/>
          <p:nvPr/>
        </p:nvSpPr>
        <p:spPr>
          <a:xfrm>
            <a:off x="2812956" y="4347957"/>
            <a:ext cx="1435008" cy="523220"/>
          </a:xfrm>
          <a:prstGeom prst="rect">
            <a:avLst/>
          </a:prstGeom>
        </p:spPr>
        <p:txBody>
          <a:bodyPr wrap="none">
            <a:spAutoFit/>
          </a:bodyPr>
          <a:lstStyle/>
          <a:p>
            <a:r>
              <a:rPr lang="es-MX" sz="2800" b="1" dirty="0">
                <a:solidFill>
                  <a:srgbClr val="C00000"/>
                </a:solidFill>
                <a:latin typeface="Gabriola" panose="04040605051002020D02" pitchFamily="82" charset="0"/>
              </a:rPr>
              <a:t>|-0.35|&lt;2.14</a:t>
            </a:r>
            <a:endParaRPr lang="es-MX" sz="2800" dirty="0"/>
          </a:p>
        </p:txBody>
      </p:sp>
      <p:sp>
        <p:nvSpPr>
          <p:cNvPr id="4" name="Rectángulo 3">
            <a:extLst>
              <a:ext uri="{FF2B5EF4-FFF2-40B4-BE49-F238E27FC236}">
                <a16:creationId xmlns:a16="http://schemas.microsoft.com/office/drawing/2014/main" id="{0BF50580-A12A-4FC7-921E-ECBE6303873D}"/>
              </a:ext>
            </a:extLst>
          </p:cNvPr>
          <p:cNvSpPr/>
          <p:nvPr/>
        </p:nvSpPr>
        <p:spPr>
          <a:xfrm>
            <a:off x="467544" y="4490942"/>
            <a:ext cx="1659429" cy="461665"/>
          </a:xfrm>
          <a:prstGeom prst="rect">
            <a:avLst/>
          </a:prstGeom>
        </p:spPr>
        <p:txBody>
          <a:bodyPr wrap="none">
            <a:spAutoFit/>
          </a:bodyPr>
          <a:lstStyle/>
          <a:p>
            <a:r>
              <a:rPr lang="es-MX" sz="2400" b="1" dirty="0">
                <a:solidFill>
                  <a:srgbClr val="C00000"/>
                </a:solidFill>
                <a:latin typeface="Gabriola" panose="04040605051002020D02" pitchFamily="82" charset="0"/>
              </a:rPr>
              <a:t>|</a:t>
            </a:r>
            <a:r>
              <a:rPr lang="es-MX" sz="2400" b="1" dirty="0" err="1">
                <a:solidFill>
                  <a:srgbClr val="C00000"/>
                </a:solidFill>
                <a:latin typeface="Gabriola" panose="04040605051002020D02" pitchFamily="82" charset="0"/>
              </a:rPr>
              <a:t>to</a:t>
            </a:r>
            <a:r>
              <a:rPr lang="es-MX" sz="2400" b="1" dirty="0">
                <a:solidFill>
                  <a:srgbClr val="C00000"/>
                </a:solidFill>
                <a:latin typeface="Gabriola" panose="04040605051002020D02" pitchFamily="82" charset="0"/>
              </a:rPr>
              <a:t>|&lt;t(</a:t>
            </a:r>
            <a:r>
              <a:rPr lang="es-MX" sz="2400" b="1" dirty="0">
                <a:solidFill>
                  <a:srgbClr val="C00000"/>
                </a:solidFill>
                <a:latin typeface="Gabriola" panose="04040605051002020D02" pitchFamily="82" charset="0"/>
                <a:sym typeface="Symbol" pitchFamily="18" charset="2"/>
              </a:rPr>
              <a:t>0.025, 14)</a:t>
            </a:r>
            <a:endParaRPr lang="es-MX" dirty="0"/>
          </a:p>
        </p:txBody>
      </p:sp>
      <p:cxnSp>
        <p:nvCxnSpPr>
          <p:cNvPr id="12" name="Conector recto de flecha 11">
            <a:extLst>
              <a:ext uri="{FF2B5EF4-FFF2-40B4-BE49-F238E27FC236}">
                <a16:creationId xmlns:a16="http://schemas.microsoft.com/office/drawing/2014/main" id="{598DC1A4-517B-412F-8110-2EF30F97533F}"/>
              </a:ext>
            </a:extLst>
          </p:cNvPr>
          <p:cNvCxnSpPr/>
          <p:nvPr/>
        </p:nvCxnSpPr>
        <p:spPr>
          <a:xfrm>
            <a:off x="2286672" y="4721774"/>
            <a:ext cx="52628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63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75368" y="212838"/>
            <a:ext cx="7128792" cy="461665"/>
          </a:xfrm>
          <a:prstGeom prst="rect">
            <a:avLst/>
          </a:prstGeom>
          <a:noFill/>
        </p:spPr>
        <p:txBody>
          <a:bodyPr wrap="square" rtlCol="0">
            <a:spAutoFit/>
          </a:bodyPr>
          <a:lstStyle/>
          <a:p>
            <a:pPr algn="ctr"/>
            <a:r>
              <a:rPr lang="es-MX" sz="2400" b="1" dirty="0">
                <a:solidFill>
                  <a:srgbClr val="0070C0"/>
                </a:solidFill>
              </a:rPr>
              <a:t>Intervalo de confianza para la media de catalizador 1</a:t>
            </a:r>
          </a:p>
        </p:txBody>
      </p:sp>
      <mc:AlternateContent xmlns:mc="http://schemas.openxmlformats.org/markup-compatibility/2006" xmlns:a14="http://schemas.microsoft.com/office/drawing/2010/main">
        <mc:Choice Requires="a14">
          <p:sp>
            <p:nvSpPr>
              <p:cNvPr id="4" name="Rectángulo 3"/>
              <p:cNvSpPr/>
              <p:nvPr/>
            </p:nvSpPr>
            <p:spPr>
              <a:xfrm>
                <a:off x="5868144" y="1294868"/>
                <a:ext cx="2503058" cy="5954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𝟎𝟓</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𝟕</m:t>
                          </m:r>
                          <m:r>
                            <a:rPr lang="es-MX" sz="2400" b="1" i="1">
                              <a:solidFill>
                                <a:srgbClr val="0070C0"/>
                              </a:solidFill>
                              <a:latin typeface="Cambria Math" panose="02040503050406030204" pitchFamily="18" charset="0"/>
                            </a:rPr>
                            <m:t>)</m:t>
                          </m:r>
                        </m:sub>
                      </m:sSub>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𝟑𝟔</m:t>
                      </m:r>
                    </m:oMath>
                  </m:oMathPara>
                </a14:m>
                <a:endParaRPr lang="es-MX" dirty="0"/>
              </a:p>
            </p:txBody>
          </p:sp>
        </mc:Choice>
        <mc:Fallback xmlns="">
          <p:sp>
            <p:nvSpPr>
              <p:cNvPr id="4" name="Rectángulo 3"/>
              <p:cNvSpPr>
                <a:spLocks noRot="1" noChangeAspect="1" noMove="1" noResize="1" noEditPoints="1" noAdjustHandles="1" noChangeArrowheads="1" noChangeShapeType="1" noTextEdit="1"/>
              </p:cNvSpPr>
              <p:nvPr/>
            </p:nvSpPr>
            <p:spPr>
              <a:xfrm>
                <a:off x="5868144" y="1294868"/>
                <a:ext cx="2503058" cy="595419"/>
              </a:xfrm>
              <a:prstGeom prst="rect">
                <a:avLst/>
              </a:prstGeom>
              <a:blipFill>
                <a:blip r:embed="rId2"/>
                <a:stretch>
                  <a:fillRect t="-60204" b="-13367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691147" y="4640719"/>
                <a:ext cx="6311536" cy="555921"/>
              </a:xfrm>
              <a:prstGeom prst="rect">
                <a:avLst/>
              </a:prstGeom>
              <a:noFill/>
            </p:spPr>
            <p:txBody>
              <a:bodyPr wrap="none" lIns="0" tIns="0" rIns="0" bIns="0" rtlCol="0">
                <a:spAutoFit/>
              </a:bodyPr>
              <a:lstStyle/>
              <a:p>
                <a:r>
                  <a:rPr lang="es-MX" sz="2400" b="1" dirty="0">
                    <a:solidFill>
                      <a:srgbClr val="0070C0"/>
                    </a:solidFill>
                  </a:rPr>
                  <a:t>92.255-2.36</a:t>
                </a:r>
                <a14:m>
                  <m:oMath xmlns:m="http://schemas.openxmlformats.org/officeDocument/2006/math">
                    <m:r>
                      <a:rPr lang="es-MX" sz="2400" b="1" i="0"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𝟑𝟖𝟓𝟎𝟐</m:t>
                        </m:r>
                      </m:num>
                      <m:den>
                        <m:rad>
                          <m:radPr>
                            <m:degHide m:val="on"/>
                            <m:ctrlPr>
                              <a:rPr lang="es-MX" sz="2400" b="1" i="1" smtClean="0">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𝟖</m:t>
                            </m:r>
                          </m:e>
                        </m:rad>
                      </m:den>
                    </m:f>
                    <m:r>
                      <a:rPr lang="es-MX" sz="2400" b="1" i="1" smtClean="0">
                        <a:solidFill>
                          <a:srgbClr val="0070C0"/>
                        </a:solidFill>
                        <a:latin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𝝁</m:t>
                    </m:r>
                    <m:r>
                      <a:rPr lang="es-MX" sz="2400" b="1" i="1" smtClean="0">
                        <a:solidFill>
                          <a:srgbClr val="0070C0"/>
                        </a:solidFill>
                        <a:latin typeface="Cambria Math" panose="02040503050406030204" pitchFamily="18" charset="0"/>
                        <a:ea typeface="Cambria Math" panose="02040503050406030204" pitchFamily="18" charset="0"/>
                      </a:rPr>
                      <m:t>&lt;</m:t>
                    </m:r>
                    <m:r>
                      <m:rPr>
                        <m:nor/>
                      </m:rPr>
                      <a:rPr lang="es-MX" sz="2400" b="1" i="0" smtClean="0">
                        <a:solidFill>
                          <a:srgbClr val="0070C0"/>
                        </a:solidFill>
                        <a:latin typeface="Cambria Math" panose="02040503050406030204" pitchFamily="18" charset="0"/>
                        <a:ea typeface="Cambria Math" panose="02040503050406030204" pitchFamily="18" charset="0"/>
                      </a:rPr>
                      <m:t>92.255</m:t>
                    </m:r>
                    <m:r>
                      <m:rPr>
                        <m:nor/>
                      </m:rPr>
                      <a:rPr lang="es-MX" sz="2400" b="1" i="0" dirty="0" smtClean="0">
                        <a:solidFill>
                          <a:srgbClr val="0070C0"/>
                        </a:solidFill>
                      </a:rPr>
                      <m:t>+</m:t>
                    </m:r>
                    <m:r>
                      <m:rPr>
                        <m:nor/>
                      </m:rPr>
                      <a:rPr lang="es-MX" sz="2400" b="1" dirty="0">
                        <a:solidFill>
                          <a:srgbClr val="0070C0"/>
                        </a:solidFill>
                      </a:rPr>
                      <m:t>2.</m:t>
                    </m:r>
                    <m:r>
                      <m:rPr>
                        <m:nor/>
                      </m:rPr>
                      <a:rPr lang="es-MX" sz="2400" b="1" i="0" dirty="0" smtClean="0">
                        <a:solidFill>
                          <a:srgbClr val="0070C0"/>
                        </a:solidFill>
                      </a:rPr>
                      <m:t>36</m:t>
                    </m:r>
                    <m:r>
                      <a:rPr lang="es-MX" sz="2400" b="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𝟑𝟖𝟓𝟎𝟐</m:t>
                        </m:r>
                      </m:num>
                      <m:den>
                        <m:rad>
                          <m:radPr>
                            <m:degHide m:val="on"/>
                            <m:ctrlPr>
                              <a:rPr lang="es-MX" sz="2400" b="1" i="1">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𝟖</m:t>
                            </m:r>
                          </m:e>
                        </m:rad>
                      </m:den>
                    </m:f>
                  </m:oMath>
                </a14:m>
                <a:endParaRPr lang="es-MX" sz="2400" b="1" dirty="0">
                  <a:solidFill>
                    <a:srgbClr val="0070C0"/>
                  </a:solidFill>
                </a:endParaRPr>
              </a:p>
            </p:txBody>
          </p:sp>
        </mc:Choice>
        <mc:Fallback xmlns="">
          <p:sp>
            <p:nvSpPr>
              <p:cNvPr id="8" name="CuadroTexto 7"/>
              <p:cNvSpPr txBox="1">
                <a:spLocks noRot="1" noChangeAspect="1" noMove="1" noResize="1" noEditPoints="1" noAdjustHandles="1" noChangeArrowheads="1" noChangeShapeType="1" noTextEdit="1"/>
              </p:cNvSpPr>
              <p:nvPr/>
            </p:nvSpPr>
            <p:spPr>
              <a:xfrm>
                <a:off x="1691147" y="4640719"/>
                <a:ext cx="6311536" cy="555921"/>
              </a:xfrm>
              <a:prstGeom prst="rect">
                <a:avLst/>
              </a:prstGeom>
              <a:blipFill>
                <a:blip r:embed="rId3"/>
                <a:stretch>
                  <a:fillRect l="-2896" b="-1648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2915026" y="5523787"/>
                <a:ext cx="3355886" cy="461665"/>
              </a:xfrm>
              <a:prstGeom prst="rect">
                <a:avLst/>
              </a:prstGeom>
            </p:spPr>
            <p:txBody>
              <a:bodyPr wrap="square">
                <a:spAutoFit/>
              </a:bodyPr>
              <a:lstStyle/>
              <a:p>
                <a:r>
                  <a:rPr lang="es-MX" sz="2400" b="1" dirty="0">
                    <a:solidFill>
                      <a:srgbClr val="0070C0"/>
                    </a:solidFill>
                  </a:rPr>
                  <a:t>9</a:t>
                </a:r>
                <a14:m>
                  <m:oMath xmlns:m="http://schemas.openxmlformats.org/officeDocument/2006/math">
                    <m:r>
                      <a:rPr lang="es-MX" sz="2400" b="1" i="0" smtClean="0">
                        <a:solidFill>
                          <a:srgbClr val="0070C0"/>
                        </a:solidFill>
                        <a:latin typeface="Cambria Math" panose="02040503050406030204" pitchFamily="18" charset="0"/>
                      </a:rPr>
                      <m:t>𝟎</m:t>
                    </m:r>
                    <m:r>
                      <a:rPr lang="es-MX" sz="2400" b="1" i="0" smtClean="0">
                        <a:solidFill>
                          <a:srgbClr val="0070C0"/>
                        </a:solidFill>
                        <a:latin typeface="Cambria Math" panose="02040503050406030204" pitchFamily="18" charset="0"/>
                      </a:rPr>
                      <m:t>.</m:t>
                    </m:r>
                    <m:r>
                      <a:rPr lang="es-MX" sz="2400" b="1" i="0" smtClean="0">
                        <a:solidFill>
                          <a:srgbClr val="0070C0"/>
                        </a:solidFill>
                        <a:latin typeface="Cambria Math" panose="02040503050406030204" pitchFamily="18" charset="0"/>
                      </a:rPr>
                      <m:t>𝟐𝟔</m:t>
                    </m:r>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𝟗𝟒</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𝟐𝟒</m:t>
                    </m:r>
                  </m:oMath>
                </a14:m>
                <a:endParaRPr lang="es-MX" dirty="0"/>
              </a:p>
            </p:txBody>
          </p:sp>
        </mc:Choice>
        <mc:Fallback xmlns="">
          <p:sp>
            <p:nvSpPr>
              <p:cNvPr id="10" name="Rectángulo 9"/>
              <p:cNvSpPr>
                <a:spLocks noRot="1" noChangeAspect="1" noMove="1" noResize="1" noEditPoints="1" noAdjustHandles="1" noChangeArrowheads="1" noChangeShapeType="1" noTextEdit="1"/>
              </p:cNvSpPr>
              <p:nvPr/>
            </p:nvSpPr>
            <p:spPr>
              <a:xfrm>
                <a:off x="2915026" y="5523787"/>
                <a:ext cx="3355886" cy="461665"/>
              </a:xfrm>
              <a:prstGeom prst="rect">
                <a:avLst/>
              </a:prstGeom>
              <a:blipFill>
                <a:blip r:embed="rId4"/>
                <a:stretch>
                  <a:fillRect l="-2722" t="-10526" b="-2894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1547664" y="3124614"/>
                <a:ext cx="5629170" cy="799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400" b="1" i="1" smtClean="0">
                              <a:solidFill>
                                <a:srgbClr val="0070C0"/>
                              </a:solidFill>
                              <a:latin typeface="Cambria Math" panose="02040503050406030204" pitchFamily="18" charset="0"/>
                            </a:rPr>
                          </m:ctrlPr>
                        </m:accPr>
                        <m:e>
                          <m:r>
                            <a:rPr lang="es-MX" sz="2400" b="1" i="1" smtClean="0">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d>
                            <m:dPr>
                              <m:ctrlPr>
                                <a:rPr lang="es-MX" sz="2400" b="1" i="1">
                                  <a:solidFill>
                                    <a:srgbClr val="0070C0"/>
                                  </a:solidFill>
                                  <a:latin typeface="Cambria Math" panose="02040503050406030204" pitchFamily="18" charset="0"/>
                                </a:rPr>
                              </m:ctrlPr>
                            </m:dPr>
                            <m:e>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acc>
                        <m:accPr>
                          <m:chr m:val="̅"/>
                          <m:ctrlPr>
                            <a:rPr lang="es-MX" sz="2400" b="1" i="1">
                              <a:solidFill>
                                <a:srgbClr val="0070C0"/>
                              </a:solidFill>
                              <a:latin typeface="Cambria Math" panose="02040503050406030204" pitchFamily="18" charset="0"/>
                            </a:rPr>
                          </m:ctrlPr>
                        </m:accPr>
                        <m:e>
                          <m:r>
                            <a:rPr lang="es-MX" sz="2400" b="1" i="1">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r>
                            <a:rPr lang="es-MX" sz="2400" b="1" i="1">
                              <a:solidFill>
                                <a:srgbClr val="0070C0"/>
                              </a:solidFill>
                              <a:latin typeface="Cambria Math" panose="02040503050406030204" pitchFamily="18" charset="0"/>
                            </a:rPr>
                            <m:t>)</m:t>
                          </m:r>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oMath>
                  </m:oMathPara>
                </a14:m>
                <a:endParaRPr lang="es-MX" sz="2400" dirty="0"/>
              </a:p>
            </p:txBody>
          </p:sp>
        </mc:Choice>
        <mc:Fallback xmlns="">
          <p:sp>
            <p:nvSpPr>
              <p:cNvPr id="11" name="Rectángulo 10"/>
              <p:cNvSpPr>
                <a:spLocks noRot="1" noChangeAspect="1" noMove="1" noResize="1" noEditPoints="1" noAdjustHandles="1" noChangeArrowheads="1" noChangeShapeType="1" noTextEdit="1"/>
              </p:cNvSpPr>
              <p:nvPr/>
            </p:nvSpPr>
            <p:spPr>
              <a:xfrm>
                <a:off x="1547664" y="3124614"/>
                <a:ext cx="5629170" cy="799258"/>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C9A7A0F5-3DC0-4DD8-A887-A0FCF6B6099B}"/>
                  </a:ext>
                </a:extLst>
              </p:cNvPr>
              <p:cNvSpPr/>
              <p:nvPr/>
            </p:nvSpPr>
            <p:spPr>
              <a:xfrm>
                <a:off x="5940152" y="753853"/>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C9A7A0F5-3DC0-4DD8-A887-A0FCF6B6099B}"/>
                  </a:ext>
                </a:extLst>
              </p:cNvPr>
              <p:cNvSpPr>
                <a:spLocks noRot="1" noChangeAspect="1" noMove="1" noResize="1" noEditPoints="1" noAdjustHandles="1" noChangeArrowheads="1" noChangeShapeType="1" noTextEdit="1"/>
              </p:cNvSpPr>
              <p:nvPr/>
            </p:nvSpPr>
            <p:spPr>
              <a:xfrm>
                <a:off x="5940152" y="753853"/>
                <a:ext cx="1093569" cy="461665"/>
              </a:xfrm>
              <a:prstGeom prst="rect">
                <a:avLst/>
              </a:prstGeom>
              <a:blipFill>
                <a:blip r:embed="rId6"/>
                <a:stretch>
                  <a:fillRect t="-10667" r="-7222" b="-30667"/>
                </a:stretch>
              </a:blipFill>
            </p:spPr>
            <p:txBody>
              <a:bodyPr/>
              <a:lstStyle/>
              <a:p>
                <a:r>
                  <a:rPr lang="es-MX">
                    <a:noFill/>
                  </a:rPr>
                  <a:t> </a:t>
                </a:r>
              </a:p>
            </p:txBody>
          </p:sp>
        </mc:Fallback>
      </mc:AlternateContent>
      <p:graphicFrame>
        <p:nvGraphicFramePr>
          <p:cNvPr id="3" name="Tabla 2">
            <a:extLst>
              <a:ext uri="{FF2B5EF4-FFF2-40B4-BE49-F238E27FC236}">
                <a16:creationId xmlns:a16="http://schemas.microsoft.com/office/drawing/2014/main" id="{6EDA13D5-590A-4AFA-AEA0-5303452FCC76}"/>
              </a:ext>
            </a:extLst>
          </p:cNvPr>
          <p:cNvGraphicFramePr>
            <a:graphicFrameLocks noGrp="1"/>
          </p:cNvGraphicFramePr>
          <p:nvPr>
            <p:extLst>
              <p:ext uri="{D42A27DB-BD31-4B8C-83A1-F6EECF244321}">
                <p14:modId xmlns:p14="http://schemas.microsoft.com/office/powerpoint/2010/main" val="997671019"/>
              </p:ext>
            </p:extLst>
          </p:nvPr>
        </p:nvGraphicFramePr>
        <p:xfrm>
          <a:off x="310185" y="628701"/>
          <a:ext cx="5209682" cy="1808165"/>
        </p:xfrm>
        <a:graphic>
          <a:graphicData uri="http://schemas.openxmlformats.org/drawingml/2006/table">
            <a:tbl>
              <a:tblPr/>
              <a:tblGrid>
                <a:gridCol w="2570492">
                  <a:extLst>
                    <a:ext uri="{9D8B030D-6E8A-4147-A177-3AD203B41FA5}">
                      <a16:colId xmlns:a16="http://schemas.microsoft.com/office/drawing/2014/main" val="887912826"/>
                    </a:ext>
                  </a:extLst>
                </a:gridCol>
                <a:gridCol w="2639190">
                  <a:extLst>
                    <a:ext uri="{9D8B030D-6E8A-4147-A177-3AD203B41FA5}">
                      <a16:colId xmlns:a16="http://schemas.microsoft.com/office/drawing/2014/main" val="807684938"/>
                    </a:ext>
                  </a:extLst>
                </a:gridCol>
              </a:tblGrid>
              <a:tr h="216024">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 </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i="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CATALIZADOR=1</a:t>
                      </a:r>
                      <a:endPar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013282"/>
                  </a:ext>
                </a:extLst>
              </a:tr>
              <a:tr h="216024">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Recuento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4096"/>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Promedio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92.255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7889053"/>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Varianza</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5.68831</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800674"/>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Desviación Estándar</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2.38502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2733556"/>
                  </a:ext>
                </a:extLst>
              </a:tr>
            </a:tbl>
          </a:graphicData>
        </a:graphic>
      </p:graphicFrame>
    </p:spTree>
    <p:extLst>
      <p:ext uri="{BB962C8B-B14F-4D97-AF65-F5344CB8AC3E}">
        <p14:creationId xmlns:p14="http://schemas.microsoft.com/office/powerpoint/2010/main" val="2642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75368" y="212838"/>
            <a:ext cx="7128792" cy="461665"/>
          </a:xfrm>
          <a:prstGeom prst="rect">
            <a:avLst/>
          </a:prstGeom>
          <a:noFill/>
        </p:spPr>
        <p:txBody>
          <a:bodyPr wrap="square" rtlCol="0">
            <a:spAutoFit/>
          </a:bodyPr>
          <a:lstStyle/>
          <a:p>
            <a:pPr algn="ctr"/>
            <a:r>
              <a:rPr lang="es-MX" sz="2400" b="1" dirty="0">
                <a:solidFill>
                  <a:srgbClr val="0070C0"/>
                </a:solidFill>
              </a:rPr>
              <a:t>Intervalo de confianza para la media de catalizador 2</a:t>
            </a:r>
          </a:p>
        </p:txBody>
      </p:sp>
      <mc:AlternateContent xmlns:mc="http://schemas.openxmlformats.org/markup-compatibility/2006" xmlns:a14="http://schemas.microsoft.com/office/drawing/2010/main">
        <mc:Choice Requires="a14">
          <p:sp>
            <p:nvSpPr>
              <p:cNvPr id="4" name="Rectángulo 3"/>
              <p:cNvSpPr/>
              <p:nvPr/>
            </p:nvSpPr>
            <p:spPr>
              <a:xfrm>
                <a:off x="5868144" y="1294868"/>
                <a:ext cx="2503058" cy="5954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𝟎𝟓</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𝟕</m:t>
                          </m:r>
                          <m:r>
                            <a:rPr lang="es-MX" sz="2400" b="1" i="1">
                              <a:solidFill>
                                <a:srgbClr val="0070C0"/>
                              </a:solidFill>
                              <a:latin typeface="Cambria Math" panose="02040503050406030204" pitchFamily="18" charset="0"/>
                            </a:rPr>
                            <m:t>)</m:t>
                          </m:r>
                        </m:sub>
                      </m:sSub>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𝟑𝟔</m:t>
                      </m:r>
                    </m:oMath>
                  </m:oMathPara>
                </a14:m>
                <a:endParaRPr lang="es-MX" dirty="0"/>
              </a:p>
            </p:txBody>
          </p:sp>
        </mc:Choice>
        <mc:Fallback xmlns="">
          <p:sp>
            <p:nvSpPr>
              <p:cNvPr id="4" name="Rectángulo 3"/>
              <p:cNvSpPr>
                <a:spLocks noRot="1" noChangeAspect="1" noMove="1" noResize="1" noEditPoints="1" noAdjustHandles="1" noChangeArrowheads="1" noChangeShapeType="1" noTextEdit="1"/>
              </p:cNvSpPr>
              <p:nvPr/>
            </p:nvSpPr>
            <p:spPr>
              <a:xfrm>
                <a:off x="5868144" y="1294868"/>
                <a:ext cx="2503058" cy="595419"/>
              </a:xfrm>
              <a:prstGeom prst="rect">
                <a:avLst/>
              </a:prstGeom>
              <a:blipFill>
                <a:blip r:embed="rId2"/>
                <a:stretch>
                  <a:fillRect t="-60204" b="-13367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922894" y="4304673"/>
                <a:ext cx="6633739" cy="555921"/>
              </a:xfrm>
              <a:prstGeom prst="rect">
                <a:avLst/>
              </a:prstGeom>
              <a:noFill/>
            </p:spPr>
            <p:txBody>
              <a:bodyPr wrap="none" lIns="0" tIns="0" rIns="0" bIns="0" rtlCol="0">
                <a:spAutoFit/>
              </a:bodyPr>
              <a:lstStyle/>
              <a:p>
                <a:r>
                  <a:rPr lang="es-MX" sz="2400" b="1" dirty="0">
                    <a:solidFill>
                      <a:srgbClr val="0070C0"/>
                    </a:solidFill>
                  </a:rPr>
                  <a:t>92.7325-2.36</a:t>
                </a:r>
                <a14:m>
                  <m:oMath xmlns:m="http://schemas.openxmlformats.org/officeDocument/2006/math">
                    <m:r>
                      <a:rPr lang="es-MX" sz="2400" b="1" i="0"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𝟗𝟖𝟑𝟒𝟓</m:t>
                        </m:r>
                      </m:num>
                      <m:den>
                        <m:rad>
                          <m:radPr>
                            <m:degHide m:val="on"/>
                            <m:ctrlPr>
                              <a:rPr lang="es-MX" sz="2400" b="1" i="1" smtClean="0">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𝟖</m:t>
                            </m:r>
                          </m:e>
                        </m:rad>
                      </m:den>
                    </m:f>
                    <m:r>
                      <a:rPr lang="es-MX" sz="2400" b="1" i="1" smtClean="0">
                        <a:solidFill>
                          <a:srgbClr val="0070C0"/>
                        </a:solidFill>
                        <a:latin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𝝁</m:t>
                    </m:r>
                    <m:r>
                      <a:rPr lang="es-MX" sz="2400" b="1" i="1" smtClean="0">
                        <a:solidFill>
                          <a:srgbClr val="0070C0"/>
                        </a:solidFill>
                        <a:latin typeface="Cambria Math" panose="02040503050406030204" pitchFamily="18" charset="0"/>
                        <a:ea typeface="Cambria Math" panose="02040503050406030204" pitchFamily="18" charset="0"/>
                      </a:rPr>
                      <m:t>&lt;</m:t>
                    </m:r>
                    <m:r>
                      <m:rPr>
                        <m:nor/>
                      </m:rPr>
                      <a:rPr lang="es-MX" sz="2400" b="1" i="0" smtClean="0">
                        <a:solidFill>
                          <a:srgbClr val="0070C0"/>
                        </a:solidFill>
                        <a:latin typeface="Cambria Math" panose="02040503050406030204" pitchFamily="18" charset="0"/>
                        <a:ea typeface="Cambria Math" panose="02040503050406030204" pitchFamily="18" charset="0"/>
                      </a:rPr>
                      <m:t>92.7325</m:t>
                    </m:r>
                    <m:r>
                      <m:rPr>
                        <m:nor/>
                      </m:rPr>
                      <a:rPr lang="es-MX" sz="2400" b="1" i="0" dirty="0" smtClean="0">
                        <a:solidFill>
                          <a:srgbClr val="0070C0"/>
                        </a:solidFill>
                      </a:rPr>
                      <m:t>+</m:t>
                    </m:r>
                    <m:r>
                      <m:rPr>
                        <m:nor/>
                      </m:rPr>
                      <a:rPr lang="es-MX" sz="2400" b="1" dirty="0">
                        <a:solidFill>
                          <a:srgbClr val="0070C0"/>
                        </a:solidFill>
                      </a:rPr>
                      <m:t>2.</m:t>
                    </m:r>
                    <m:r>
                      <m:rPr>
                        <m:nor/>
                      </m:rPr>
                      <a:rPr lang="es-MX" sz="2400" b="1" i="0" dirty="0" smtClean="0">
                        <a:solidFill>
                          <a:srgbClr val="0070C0"/>
                        </a:solidFill>
                      </a:rPr>
                      <m:t>36</m:t>
                    </m:r>
                    <m:r>
                      <a:rPr lang="es-MX" sz="2400" b="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𝟗𝟖𝟑𝟒𝟓</m:t>
                        </m:r>
                      </m:num>
                      <m:den>
                        <m:rad>
                          <m:radPr>
                            <m:degHide m:val="on"/>
                            <m:ctrlPr>
                              <a:rPr lang="es-MX" sz="2400" b="1" i="1">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𝟖</m:t>
                            </m:r>
                          </m:e>
                        </m:rad>
                      </m:den>
                    </m:f>
                  </m:oMath>
                </a14:m>
                <a:endParaRPr lang="es-MX" sz="2400" b="1" dirty="0">
                  <a:solidFill>
                    <a:srgbClr val="0070C0"/>
                  </a:solidFill>
                </a:endParaRPr>
              </a:p>
            </p:txBody>
          </p:sp>
        </mc:Choice>
        <mc:Fallback xmlns="">
          <p:sp>
            <p:nvSpPr>
              <p:cNvPr id="8" name="CuadroTexto 7"/>
              <p:cNvSpPr txBox="1">
                <a:spLocks noRot="1" noChangeAspect="1" noMove="1" noResize="1" noEditPoints="1" noAdjustHandles="1" noChangeArrowheads="1" noChangeShapeType="1" noTextEdit="1"/>
              </p:cNvSpPr>
              <p:nvPr/>
            </p:nvSpPr>
            <p:spPr>
              <a:xfrm>
                <a:off x="922894" y="4304673"/>
                <a:ext cx="6633739" cy="555921"/>
              </a:xfrm>
              <a:prstGeom prst="rect">
                <a:avLst/>
              </a:prstGeom>
              <a:blipFill>
                <a:blip r:embed="rId3"/>
                <a:stretch>
                  <a:fillRect l="-2755" b="-1648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2894057" y="5330014"/>
                <a:ext cx="3355886" cy="461665"/>
              </a:xfrm>
              <a:prstGeom prst="rect">
                <a:avLst/>
              </a:prstGeom>
            </p:spPr>
            <p:txBody>
              <a:bodyPr wrap="square">
                <a:spAutoFit/>
              </a:bodyPr>
              <a:lstStyle/>
              <a:p>
                <a:r>
                  <a:rPr lang="es-MX" sz="2400" b="1" dirty="0">
                    <a:solidFill>
                      <a:srgbClr val="0070C0"/>
                    </a:solidFill>
                  </a:rPr>
                  <a:t>9</a:t>
                </a:r>
                <a14:m>
                  <m:oMath xmlns:m="http://schemas.openxmlformats.org/officeDocument/2006/math">
                    <m:r>
                      <a:rPr lang="es-MX" sz="2400" b="1" i="0" smtClean="0">
                        <a:solidFill>
                          <a:srgbClr val="0070C0"/>
                        </a:solidFill>
                        <a:latin typeface="Cambria Math" panose="02040503050406030204" pitchFamily="18" charset="0"/>
                      </a:rPr>
                      <m:t>𝟎</m:t>
                    </m:r>
                    <m:r>
                      <a:rPr lang="es-MX" sz="2400" b="1" i="0" smtClean="0">
                        <a:solidFill>
                          <a:srgbClr val="0070C0"/>
                        </a:solidFill>
                        <a:latin typeface="Cambria Math" panose="02040503050406030204" pitchFamily="18" charset="0"/>
                      </a:rPr>
                      <m:t>.</m:t>
                    </m:r>
                    <m:r>
                      <a:rPr lang="es-MX" sz="2400" b="1" i="0" smtClean="0">
                        <a:solidFill>
                          <a:srgbClr val="0070C0"/>
                        </a:solidFill>
                        <a:latin typeface="Cambria Math" panose="02040503050406030204" pitchFamily="18" charset="0"/>
                      </a:rPr>
                      <m:t>𝟐𝟒</m:t>
                    </m:r>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𝟗𝟓</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𝟐𝟐</m:t>
                    </m:r>
                  </m:oMath>
                </a14:m>
                <a:endParaRPr lang="es-MX" dirty="0"/>
              </a:p>
            </p:txBody>
          </p:sp>
        </mc:Choice>
        <mc:Fallback xmlns="">
          <p:sp>
            <p:nvSpPr>
              <p:cNvPr id="10" name="Rectángulo 9"/>
              <p:cNvSpPr>
                <a:spLocks noRot="1" noChangeAspect="1" noMove="1" noResize="1" noEditPoints="1" noAdjustHandles="1" noChangeArrowheads="1" noChangeShapeType="1" noTextEdit="1"/>
              </p:cNvSpPr>
              <p:nvPr/>
            </p:nvSpPr>
            <p:spPr>
              <a:xfrm>
                <a:off x="2894057" y="5330014"/>
                <a:ext cx="3355886" cy="461665"/>
              </a:xfrm>
              <a:prstGeom prst="rect">
                <a:avLst/>
              </a:prstGeom>
              <a:blipFill>
                <a:blip r:embed="rId4"/>
                <a:stretch>
                  <a:fillRect l="-2909" t="-10526" b="-2894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1547664" y="3124614"/>
                <a:ext cx="5629170" cy="799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400" b="1" i="1" smtClean="0">
                              <a:solidFill>
                                <a:srgbClr val="0070C0"/>
                              </a:solidFill>
                              <a:latin typeface="Cambria Math" panose="02040503050406030204" pitchFamily="18" charset="0"/>
                            </a:rPr>
                          </m:ctrlPr>
                        </m:accPr>
                        <m:e>
                          <m:r>
                            <a:rPr lang="es-MX" sz="2400" b="1" i="1" smtClean="0">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d>
                            <m:dPr>
                              <m:ctrlPr>
                                <a:rPr lang="es-MX" sz="2400" b="1" i="1">
                                  <a:solidFill>
                                    <a:srgbClr val="0070C0"/>
                                  </a:solidFill>
                                  <a:latin typeface="Cambria Math" panose="02040503050406030204" pitchFamily="18" charset="0"/>
                                </a:rPr>
                              </m:ctrlPr>
                            </m:dPr>
                            <m:e>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acc>
                        <m:accPr>
                          <m:chr m:val="̅"/>
                          <m:ctrlPr>
                            <a:rPr lang="es-MX" sz="2400" b="1" i="1">
                              <a:solidFill>
                                <a:srgbClr val="0070C0"/>
                              </a:solidFill>
                              <a:latin typeface="Cambria Math" panose="02040503050406030204" pitchFamily="18" charset="0"/>
                            </a:rPr>
                          </m:ctrlPr>
                        </m:accPr>
                        <m:e>
                          <m:r>
                            <a:rPr lang="es-MX" sz="2400" b="1" i="1">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r>
                            <a:rPr lang="es-MX" sz="2400" b="1" i="1">
                              <a:solidFill>
                                <a:srgbClr val="0070C0"/>
                              </a:solidFill>
                              <a:latin typeface="Cambria Math" panose="02040503050406030204" pitchFamily="18" charset="0"/>
                            </a:rPr>
                            <m:t>)</m:t>
                          </m:r>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oMath>
                  </m:oMathPara>
                </a14:m>
                <a:endParaRPr lang="es-MX" sz="2400" dirty="0"/>
              </a:p>
            </p:txBody>
          </p:sp>
        </mc:Choice>
        <mc:Fallback xmlns="">
          <p:sp>
            <p:nvSpPr>
              <p:cNvPr id="11" name="Rectángulo 10"/>
              <p:cNvSpPr>
                <a:spLocks noRot="1" noChangeAspect="1" noMove="1" noResize="1" noEditPoints="1" noAdjustHandles="1" noChangeArrowheads="1" noChangeShapeType="1" noTextEdit="1"/>
              </p:cNvSpPr>
              <p:nvPr/>
            </p:nvSpPr>
            <p:spPr>
              <a:xfrm>
                <a:off x="1547664" y="3124614"/>
                <a:ext cx="5629170" cy="799258"/>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C9A7A0F5-3DC0-4DD8-A887-A0FCF6B6099B}"/>
                  </a:ext>
                </a:extLst>
              </p:cNvPr>
              <p:cNvSpPr/>
              <p:nvPr/>
            </p:nvSpPr>
            <p:spPr>
              <a:xfrm>
                <a:off x="5940152" y="753853"/>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C9A7A0F5-3DC0-4DD8-A887-A0FCF6B6099B}"/>
                  </a:ext>
                </a:extLst>
              </p:cNvPr>
              <p:cNvSpPr>
                <a:spLocks noRot="1" noChangeAspect="1" noMove="1" noResize="1" noEditPoints="1" noAdjustHandles="1" noChangeArrowheads="1" noChangeShapeType="1" noTextEdit="1"/>
              </p:cNvSpPr>
              <p:nvPr/>
            </p:nvSpPr>
            <p:spPr>
              <a:xfrm>
                <a:off x="5940152" y="753853"/>
                <a:ext cx="1093569" cy="461665"/>
              </a:xfrm>
              <a:prstGeom prst="rect">
                <a:avLst/>
              </a:prstGeom>
              <a:blipFill>
                <a:blip r:embed="rId6"/>
                <a:stretch>
                  <a:fillRect t="-10667" r="-7222" b="-30667"/>
                </a:stretch>
              </a:blipFill>
            </p:spPr>
            <p:txBody>
              <a:bodyPr/>
              <a:lstStyle/>
              <a:p>
                <a:r>
                  <a:rPr lang="es-MX">
                    <a:noFill/>
                  </a:rPr>
                  <a:t> </a:t>
                </a:r>
              </a:p>
            </p:txBody>
          </p:sp>
        </mc:Fallback>
      </mc:AlternateContent>
      <p:graphicFrame>
        <p:nvGraphicFramePr>
          <p:cNvPr id="3" name="Tabla 2">
            <a:extLst>
              <a:ext uri="{FF2B5EF4-FFF2-40B4-BE49-F238E27FC236}">
                <a16:creationId xmlns:a16="http://schemas.microsoft.com/office/drawing/2014/main" id="{6EDA13D5-590A-4AFA-AEA0-5303452FCC76}"/>
              </a:ext>
            </a:extLst>
          </p:cNvPr>
          <p:cNvGraphicFramePr>
            <a:graphicFrameLocks noGrp="1"/>
          </p:cNvGraphicFramePr>
          <p:nvPr>
            <p:extLst>
              <p:ext uri="{D42A27DB-BD31-4B8C-83A1-F6EECF244321}">
                <p14:modId xmlns:p14="http://schemas.microsoft.com/office/powerpoint/2010/main" val="4156860031"/>
              </p:ext>
            </p:extLst>
          </p:nvPr>
        </p:nvGraphicFramePr>
        <p:xfrm>
          <a:off x="310185" y="628701"/>
          <a:ext cx="5209682" cy="1808165"/>
        </p:xfrm>
        <a:graphic>
          <a:graphicData uri="http://schemas.openxmlformats.org/drawingml/2006/table">
            <a:tbl>
              <a:tblPr/>
              <a:tblGrid>
                <a:gridCol w="2570492">
                  <a:extLst>
                    <a:ext uri="{9D8B030D-6E8A-4147-A177-3AD203B41FA5}">
                      <a16:colId xmlns:a16="http://schemas.microsoft.com/office/drawing/2014/main" val="887912826"/>
                    </a:ext>
                  </a:extLst>
                </a:gridCol>
                <a:gridCol w="2639190">
                  <a:extLst>
                    <a:ext uri="{9D8B030D-6E8A-4147-A177-3AD203B41FA5}">
                      <a16:colId xmlns:a16="http://schemas.microsoft.com/office/drawing/2014/main" val="807684938"/>
                    </a:ext>
                  </a:extLst>
                </a:gridCol>
              </a:tblGrid>
              <a:tr h="216024">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 </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i="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CATALIZADOR=2</a:t>
                      </a:r>
                      <a:endPar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3013282"/>
                  </a:ext>
                </a:extLst>
              </a:tr>
              <a:tr h="216024">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Recuento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4096"/>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Promedio</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92.7325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7889053"/>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Varianza</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8.90099</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800674"/>
                  </a:ext>
                </a:extLst>
              </a:tr>
              <a:tr h="216024">
                <a:tc>
                  <a:txBody>
                    <a:bodyPr/>
                    <a:lstStyle/>
                    <a:p>
                      <a:pPr>
                        <a:lnSpc>
                          <a:spcPct val="107000"/>
                        </a:lnSpc>
                        <a:spcAft>
                          <a:spcPts val="0"/>
                        </a:spcAft>
                      </a:pPr>
                      <a:r>
                        <a:rPr lang="es-MX" sz="2400" b="1">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Desviación Estándar</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70C0"/>
                          </a:solidFill>
                          <a:effectLst/>
                          <a:latin typeface="Gabriola" panose="04040605051002020D02" pitchFamily="82" charset="0"/>
                          <a:ea typeface="Times New Roman" panose="02020603050405020304" pitchFamily="18" charset="0"/>
                          <a:cs typeface="Times New Roman" panose="02020603050405020304" pitchFamily="18" charset="0"/>
                        </a:rPr>
                        <a:t>2.98345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2733556"/>
                  </a:ext>
                </a:extLst>
              </a:tr>
            </a:tbl>
          </a:graphicData>
        </a:graphic>
      </p:graphicFrame>
    </p:spTree>
    <p:extLst>
      <p:ext uri="{BB962C8B-B14F-4D97-AF65-F5344CB8AC3E}">
        <p14:creationId xmlns:p14="http://schemas.microsoft.com/office/powerpoint/2010/main" val="9161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6"/>
            <a:ext cx="8136904" cy="523220"/>
          </a:xfrm>
          <a:prstGeom prst="rect">
            <a:avLst/>
          </a:prstGeom>
          <a:noFill/>
        </p:spPr>
        <p:txBody>
          <a:bodyPr wrap="square" rtlCol="0">
            <a:spAutoFit/>
          </a:bodyPr>
          <a:lstStyle/>
          <a:p>
            <a:r>
              <a:rPr lang="es-MX" sz="2800" b="1" dirty="0">
                <a:solidFill>
                  <a:schemeClr val="accent1">
                    <a:lumMod val="75000"/>
                  </a:schemeClr>
                </a:solidFill>
                <a:latin typeface="Gabriola" panose="04040605051002020D02" pitchFamily="82" charset="0"/>
              </a:rPr>
              <a:t>Suponiendo varianzas no iguales</a:t>
            </a:r>
          </a:p>
        </p:txBody>
      </p:sp>
      <p:graphicFrame>
        <p:nvGraphicFramePr>
          <p:cNvPr id="4" name="Group 194">
            <a:extLst>
              <a:ext uri="{FF2B5EF4-FFF2-40B4-BE49-F238E27FC236}">
                <a16:creationId xmlns:a16="http://schemas.microsoft.com/office/drawing/2014/main" id="{22C1097B-A4C6-4E3F-9C50-ED78E0B8C7A6}"/>
              </a:ext>
            </a:extLst>
          </p:cNvPr>
          <p:cNvGraphicFramePr>
            <a:graphicFrameLocks noGrp="1"/>
          </p:cNvGraphicFramePr>
          <p:nvPr>
            <p:extLst>
              <p:ext uri="{D42A27DB-BD31-4B8C-83A1-F6EECF244321}">
                <p14:modId xmlns:p14="http://schemas.microsoft.com/office/powerpoint/2010/main" val="2515155573"/>
              </p:ext>
            </p:extLst>
          </p:nvPr>
        </p:nvGraphicFramePr>
        <p:xfrm>
          <a:off x="431540" y="883947"/>
          <a:ext cx="8280920" cy="5655474"/>
        </p:xfrm>
        <a:graphic>
          <a:graphicData uri="http://schemas.openxmlformats.org/drawingml/2006/table">
            <a:tbl>
              <a:tblPr/>
              <a:tblGrid>
                <a:gridCol w="2919595">
                  <a:extLst>
                    <a:ext uri="{9D8B030D-6E8A-4147-A177-3AD203B41FA5}">
                      <a16:colId xmlns:a16="http://schemas.microsoft.com/office/drawing/2014/main" val="20000"/>
                    </a:ext>
                  </a:extLst>
                </a:gridCol>
                <a:gridCol w="2629065">
                  <a:extLst>
                    <a:ext uri="{9D8B030D-6E8A-4147-A177-3AD203B41FA5}">
                      <a16:colId xmlns:a16="http://schemas.microsoft.com/office/drawing/2014/main" val="20001"/>
                    </a:ext>
                  </a:extLst>
                </a:gridCol>
                <a:gridCol w="2732260">
                  <a:extLst>
                    <a:ext uri="{9D8B030D-6E8A-4147-A177-3AD203B41FA5}">
                      <a16:colId xmlns:a16="http://schemas.microsoft.com/office/drawing/2014/main" val="20002"/>
                    </a:ext>
                  </a:extLst>
                </a:gridCol>
              </a:tblGrid>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NUMERO DE</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CATALIZADOR </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CATALIZADOR </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511257">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OBSERVACION</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1</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2400" b="1" i="0" u="none" strike="noStrike" cap="none" normalizeH="0" baseline="0" dirty="0">
                          <a:ln>
                            <a:noFill/>
                          </a:ln>
                          <a:solidFill>
                            <a:schemeClr val="accent1">
                              <a:lumMod val="75000"/>
                            </a:schemeClr>
                          </a:solidFill>
                          <a:effectLst/>
                          <a:latin typeface="Gabriola" panose="04040605051002020D02" pitchFamily="82" charset="0"/>
                          <a:cs typeface="Arial" charset="0"/>
                        </a:rPr>
                        <a:t>2</a:t>
                      </a:r>
                      <a:endParaRPr kumimoji="0" lang="es-MX" sz="24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1</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91.5</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89.19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2</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94.18</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90.95</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3</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92.18</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90.46</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4</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95.39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93.21</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5</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91.79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97.19</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6</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89.07</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97.04</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a:ln>
                            <a:noFill/>
                          </a:ln>
                          <a:solidFill>
                            <a:schemeClr val="accent1">
                              <a:lumMod val="75000"/>
                            </a:schemeClr>
                          </a:solidFill>
                          <a:effectLst/>
                          <a:latin typeface="Gabriola" panose="04040605051002020D02" pitchFamily="82" charset="0"/>
                          <a:cs typeface="Arial" charset="0"/>
                        </a:rPr>
                        <a:t>7</a:t>
                      </a:r>
                      <a:endParaRPr kumimoji="0" lang="es-MX" sz="3200" b="1" i="0" u="none" strike="noStrike" cap="none" normalizeH="0" baseline="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94.72</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91.07</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11257">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89.21</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s-MX" sz="3200" b="1" i="0" u="none" strike="noStrike" cap="none" normalizeH="0" baseline="0" dirty="0">
                          <a:ln>
                            <a:noFill/>
                          </a:ln>
                          <a:solidFill>
                            <a:schemeClr val="accent1">
                              <a:lumMod val="75000"/>
                            </a:schemeClr>
                          </a:solidFill>
                          <a:effectLst/>
                          <a:latin typeface="Gabriola" panose="04040605051002020D02" pitchFamily="82" charset="0"/>
                          <a:cs typeface="Arial" charset="0"/>
                        </a:rPr>
                        <a:t>92.75</a:t>
                      </a:r>
                      <a:endParaRPr kumimoji="0" lang="es-MX" sz="3200" b="1" i="0" u="none" strike="noStrike" cap="none" normalizeH="0" baseline="0" dirty="0">
                        <a:ln>
                          <a:noFill/>
                        </a:ln>
                        <a:solidFill>
                          <a:schemeClr val="accent1">
                            <a:lumMod val="75000"/>
                          </a:schemeClr>
                        </a:solidFill>
                        <a:effectLst/>
                        <a:latin typeface="Gabriola" panose="04040605051002020D02" pitchFamily="82"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890144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A ESTADÍSTICA EN LA TOMA DE DECISIONES&amp;quot;&quot;/&gt;&lt;property id=&quot;20307&quot; value=&quot;258&quot;/&gt;&lt;/object&gt;&lt;object type=&quot;3&quot; unique_id=&quot;10005&quot;&gt;&lt;property id=&quot;20148&quot; value=&quot;5&quot;/&gt;&lt;property id=&quot;20300&quot; value=&quot;Slide 2 - &amp;quot;Importancia de la estadística&amp;quot;&quot;/&gt;&lt;property id=&quot;20307&quot; value=&quot;257&quot;/&gt;&lt;/object&gt;&lt;object type=&quot;3&quot; unique_id=&quot;10006&quot;&gt;&lt;property id=&quot;20148&quot; value=&quot;5&quot;/&gt;&lt;property id=&quot;20300&quot; value=&quot;Slide 3 - &amp;quot;Estadística Descriptiva&amp;quot;&quot;/&gt;&lt;property id=&quot;20307&quot; value=&quot;262&quot;/&gt;&lt;/object&gt;&lt;object type=&quot;3&quot; unique_id=&quot;10007&quot;&gt;&lt;property id=&quot;20148&quot; value=&quot;5&quot;/&gt;&lt;property id=&quot;20300&quot; value=&quot;Slide 4 - &amp;quot;Estadística Inferencial&amp;quot;&quot;/&gt;&lt;property id=&quot;20307&quot; value=&quot;263&quot;/&gt;&lt;/object&gt;&lt;object type=&quot;3&quot; unique_id=&quot;10008&quot;&gt;&lt;property id=&quot;20148&quot; value=&quot;5&quot;/&gt;&lt;property id=&quot;20300&quot; value=&quot;Slide 5 - &amp;quot;Definición&amp;quot;&quot;/&gt;&lt;property id=&quot;20307&quot; value=&quot;259&quot;/&gt;&lt;/object&gt;&lt;object type=&quot;3&quot; unique_id=&quot;10009&quot;&gt;&lt;property id=&quot;20148&quot; value=&quot;5&quot;/&gt;&lt;property id=&quot;20300&quot; value=&quot;Slide 6 - &amp;quot;Pensamiento Estadístico&amp;quot;&quot;/&gt;&lt;property id=&quot;20307&quot; value=&quot;261&quot;/&gt;&lt;/object&gt;&lt;object type=&quot;3&quot; unique_id=&quot;10010&quot;&gt;&lt;property id=&quot;20148&quot; value=&quot;5&quot;/&gt;&lt;property id=&quot;20300&quot; value=&quot;Slide 7&quot;/&gt;&lt;property id=&quot;20307&quot; value=&quot;264&quot;/&gt;&lt;/object&gt;&lt;object type=&quot;3&quot; unique_id=&quot;10011&quot;&gt;&lt;property id=&quot;20148&quot; value=&quot;5&quot;/&gt;&lt;property id=&quot;20300&quot; value=&quot;Slide 8 - &amp;quot;Medidas de tendencia central&amp;quot;&quot;/&gt;&lt;property id=&quot;20307&quot; value=&quot;267&quot;/&gt;&lt;/object&gt;&lt;object type=&quot;3&quot; unique_id=&quot;10012&quot;&gt;&lt;property id=&quot;20148&quot; value=&quot;5&quot;/&gt;&lt;property id=&quot;20300&quot; value=&quot;Slide 9&quot;/&gt;&lt;property id=&quot;20307&quot; value=&quot;268&quot;/&gt;&lt;/object&gt;&lt;object type=&quot;3&quot; unique_id=&quot;10013&quot;&gt;&lt;property id=&quot;20148&quot; value=&quot;5&quot;/&gt;&lt;property id=&quot;20300&quot; value=&quot;Slide 10&quot;/&gt;&lt;property id=&quot;20307&quot; value=&quot;269&quot;/&gt;&lt;/object&gt;&lt;object type=&quot;3&quot; unique_id=&quot;10014&quot;&gt;&lt;property id=&quot;20148&quot; value=&quot;5&quot;/&gt;&lt;property id=&quot;20300&quot; value=&quot;Slide 11 - &amp;quot;Posición de las medidas de tendencia central en distribuciones simétricas y sesgadas&amp;quot;&quot;/&gt;&lt;property id=&quot;20307&quot; value=&quot;270&quot;/&gt;&lt;/object&gt;&lt;object type=&quot;3&quot; unique_id=&quot;10015&quot;&gt;&lt;property id=&quot;20148&quot; value=&quot;5&quot;/&gt;&lt;property id=&quot;20300&quot; value=&quot;Slide 12 - &amp;quot;Medidas de dispersión o variabilidad&amp;quot;&quot;/&gt;&lt;property id=&quot;20307&quot; value=&quot;271&quot;/&gt;&lt;/object&gt;&lt;object type=&quot;3&quot; unique_id=&quot;10016&quot;&gt;&lt;property id=&quot;20148&quot; value=&quot;5&quot;/&gt;&lt;property id=&quot;20300&quot; value=&quot;Slide 13 - &amp;quot;Rango o amplitud&amp;quot;&quot;/&gt;&lt;property id=&quot;20307&quot; value=&quot;272&quot;/&gt;&lt;/object&gt;&lt;object type=&quot;3&quot; unique_id=&quot;10017&quot;&gt;&lt;property id=&quot;20148&quot; value=&quot;5&quot;/&gt;&lt;property id=&quot;20300&quot; value=&quot;Slide 14 - &amp;quot;Desviación estándar&amp;quot;&quot;/&gt;&lt;property id=&quot;20307&quot; value=&quot;273&quot;/&gt;&lt;/object&gt;&lt;object type=&quot;3&quot; unique_id=&quot;10018&quot;&gt;&lt;property id=&quot;20148&quot; value=&quot;5&quot;/&gt;&lt;property id=&quot;20300&quot; value=&quot;Slide 15 - &amp;quot;Desviación estándar&amp;quot;&quot;/&gt;&lt;property id=&quot;20307&quot; value=&quot;274&quot;/&gt;&lt;/object&gt;&lt;object type=&quot;3&quot; unique_id=&quot;10019&quot;&gt;&lt;property id=&quot;20148&quot; value=&quot;5&quot;/&gt;&lt;property id=&quot;20300&quot; value=&quot;Slide 16&quot;/&gt;&lt;property id=&quot;20307&quot; value=&quot;276&quot;/&gt;&lt;/object&gt;&lt;object type=&quot;3&quot; unique_id=&quot;10020&quot;&gt;&lt;property id=&quot;20148&quot; value=&quot;5&quot;/&gt;&lt;property id=&quot;20300&quot; value=&quot;Slide 17 - &amp;quot;Coeficiente de variación&amp;quot;&quot;/&gt;&lt;property id=&quot;20307&quot; value=&quot;275&quot;/&gt;&lt;/object&gt;&lt;object type=&quot;3&quot; unique_id=&quot;10021&quot;&gt;&lt;property id=&quot;20148&quot; value=&quot;5&quot;/&gt;&lt;property id=&quot;20300&quot; value=&quot;Slide 18 - &amp;quot;Población, Muestra, Parámetros y Estadísticos&amp;quot;&quot;/&gt;&lt;property id=&quot;20307&quot; value=&quot;265&quot;/&gt;&lt;/object&gt;&lt;object type=&quot;3&quot; unique_id=&quot;10022&quot;&gt;&lt;property id=&quot;20148&quot; value=&quot;5&quot;/&gt;&lt;property id=&quot;20300&quot; value=&quot;Slide 19 - &amp;quot;Distribuciones de frecuencia&amp;quot;&quot;/&gt;&lt;property id=&quot;20307&quot; value=&quot;277&quot;/&gt;&lt;/object&gt;&lt;object type=&quot;3&quot; unique_id=&quot;10023&quot;&gt;&lt;property id=&quot;20148&quot; value=&quot;5&quot;/&gt;&lt;property id=&quot;20300&quot; value=&quot;Slide 20 - &amp;quot;Histograma&amp;quot;&quot;/&gt;&lt;property id=&quot;20307&quot; value=&quot;278&quot;/&gt;&lt;/object&gt;&lt;object type=&quot;3&quot; unique_id=&quot;10024&quot;&gt;&lt;property id=&quot;20148&quot; value=&quot;5&quot;/&gt;&lt;property id=&quot;20300&quot; value=&quot;Slide 21&quot;/&gt;&lt;property id=&quot;20307&quot; value=&quot;279&quot;/&gt;&lt;/object&gt;&lt;object type=&quot;3&quot; unique_id=&quot;10025&quot;&gt;&lt;property id=&quot;20148&quot; value=&quot;5&quot;/&gt;&lt;property id=&quot;20300&quot; value=&quot;Slide 22&quot;/&gt;&lt;property id=&quot;20307&quot; value=&quot;280&quot;/&gt;&lt;/object&gt;&lt;object type=&quot;3&quot; unique_id=&quot;10026&quot;&gt;&lt;property id=&quot;20148&quot; value=&quot;5&quot;/&gt;&lt;property id=&quot;20300&quot; value=&quot;Slide 23&quot;/&gt;&lt;property id=&quot;20307&quot; value=&quot;281&quot;/&gt;&lt;/object&gt;&lt;object type=&quot;3&quot; unique_id=&quot;10027&quot;&gt;&lt;property id=&quot;20148&quot; value=&quot;5&quot;/&gt;&lt;property id=&quot;20300&quot; value=&quot;Slide 24 - &amp;quot;Ejercicio&amp;quot;&quot;/&gt;&lt;property id=&quot;20307&quot; value=&quot;282&quot;/&gt;&lt;/object&gt;&lt;object type=&quot;3&quot; unique_id=&quot;10028&quot;&gt;&lt;property id=&quot;20148&quot; value=&quot;5&quot;/&gt;&lt;property id=&quot;20300&quot; value=&quot;Slide 25&quot;/&gt;&lt;property id=&quot;20307&quot; value=&quot;314&quot;/&gt;&lt;/object&gt;&lt;object type=&quot;3&quot; unique_id=&quot;10029&quot;&gt;&lt;property id=&quot;20148&quot; value=&quot;5&quot;/&gt;&lt;property id=&quot;20300&quot; value=&quot;Slide 26&quot;/&gt;&lt;property id=&quot;20307&quot; value=&quot;315&quot;/&gt;&lt;/object&gt;&lt;object type=&quot;3&quot; unique_id=&quot;10030&quot;&gt;&lt;property id=&quot;20148&quot; value=&quot;5&quot;/&gt;&lt;property id=&quot;20300&quot; value=&quot;Slide 27&quot;/&gt;&lt;property id=&quot;20307&quot; value=&quot;316&quot;/&gt;&lt;/object&gt;&lt;object type=&quot;3&quot; unique_id=&quot;10031&quot;&gt;&lt;property id=&quot;20148&quot; value=&quot;5&quot;/&gt;&lt;property id=&quot;20300&quot; value=&quot;Slide 28&quot;/&gt;&lt;property id=&quot;20307&quot; value=&quot;317&quot;/&gt;&lt;/object&gt;&lt;object type=&quot;3&quot; unique_id=&quot;10032&quot;&gt;&lt;property id=&quot;20148&quot; value=&quot;5&quot;/&gt;&lt;property id=&quot;20300&quot; value=&quot;Slide 29&quot;/&gt;&lt;property id=&quot;20307&quot; value=&quot;318&quot;/&gt;&lt;/object&gt;&lt;object type=&quot;3&quot; unique_id=&quot;10033&quot;&gt;&lt;property id=&quot;20148&quot; value=&quot;5&quot;/&gt;&lt;property id=&quot;20300&quot; value=&quot;Slide 30 - &amp;quot;HOJA DE VERIFICACIÓN (OBTENCIÓN DE DATOS)&amp;quot;&quot;/&gt;&lt;property id=&quot;20307&quot; value=&quot;319&quot;/&gt;&lt;/object&gt;&lt;object type=&quot;3&quot; unique_id=&quot;10034&quot;&gt;&lt;property id=&quot;20148&quot; value=&quot;5&quot;/&gt;&lt;property id=&quot;20300&quot; value=&quot;Slide 31 - &amp;quot;HOJA DE VERIFICACIÓN&amp;quot;&quot;/&gt;&lt;property id=&quot;20307&quot; value=&quot;320&quot;/&gt;&lt;/object&gt;&lt;object type=&quot;3&quot; unique_id=&quot;10035&quot;&gt;&lt;property id=&quot;20148&quot; value=&quot;5&quot;/&gt;&lt;property id=&quot;20300&quot; value=&quot;Slide 32&quot;/&gt;&lt;property id=&quot;20307&quot; value=&quot;284&quot;/&gt;&lt;/object&gt;&lt;object type=&quot;3&quot; unique_id=&quot;10036&quot;&gt;&lt;property id=&quot;20148&quot; value=&quot;5&quot;/&gt;&lt;property id=&quot;20300&quot; value=&quot;Slide 33&quot;/&gt;&lt;property id=&quot;20307&quot; value=&quot;285&quot;/&gt;&lt;/object&gt;&lt;object type=&quot;3&quot; unique_id=&quot;10037&quot;&gt;&lt;property id=&quot;20148&quot; value=&quot;5&quot;/&gt;&lt;property id=&quot;20300&quot; value=&quot;Slide 34 - &amp;quot;DIAGRAMA DE PARETO&amp;quot;&quot;/&gt;&lt;property id=&quot;20307&quot; value=&quot;286&quot;/&gt;&lt;/object&gt;&lt;object type=&quot;3&quot; unique_id=&quot;10038&quot;&gt;&lt;property id=&quot;20148&quot; value=&quot;5&quot;/&gt;&lt;property id=&quot;20300&quot; value=&quot;Slide 35&quot;/&gt;&lt;property id=&quot;20307&quot; value=&quot;342&quot;/&gt;&lt;/object&gt;&lt;object type=&quot;3&quot; unique_id=&quot;10039&quot;&gt;&lt;property id=&quot;20148&quot; value=&quot;5&quot;/&gt;&lt;property id=&quot;20300&quot; value=&quot;Slide 36&quot;/&gt;&lt;property id=&quot;20307&quot; value=&quot;341&quot;/&gt;&lt;/object&gt;&lt;object type=&quot;3&quot; unique_id=&quot;10040&quot;&gt;&lt;property id=&quot;20148&quot; value=&quot;5&quot;/&gt;&lt;property id=&quot;20300&quot; value=&quot;Slide 37&quot;/&gt;&lt;property id=&quot;20307&quot; value=&quot;290&quot;/&gt;&lt;/object&gt;&lt;object type=&quot;3&quot; unique_id=&quot;10041&quot;&gt;&lt;property id=&quot;20148&quot; value=&quot;5&quot;/&gt;&lt;property id=&quot;20300&quot; value=&quot;Slide 38&quot;/&gt;&lt;property id=&quot;20307&quot; value=&quot;291&quot;/&gt;&lt;/object&gt;&lt;object type=&quot;3&quot; unique_id=&quot;10042&quot;&gt;&lt;property id=&quot;20148&quot; value=&quot;5&quot;/&gt;&lt;property id=&quot;20300&quot; value=&quot;Slide 39&quot;/&gt;&lt;property id=&quot;20307&quot; value=&quot;288&quot;/&gt;&lt;/object&gt;&lt;object type=&quot;3&quot; unique_id=&quot;10043&quot;&gt;&lt;property id=&quot;20148&quot; value=&quot;5&quot;/&gt;&lt;property id=&quot;20300&quot; value=&quot;Slide 40&quot;/&gt;&lt;property id=&quot;20307&quot; value=&quot;325&quot;/&gt;&lt;/object&gt;&lt;object type=&quot;3&quot; unique_id=&quot;10044&quot;&gt;&lt;property id=&quot;20148&quot; value=&quot;5&quot;/&gt;&lt;property id=&quot;20300&quot; value=&quot;Slide 41&quot;/&gt;&lt;property id=&quot;20307&quot; value=&quot;294&quot;/&gt;&lt;/object&gt;&lt;object type=&quot;3&quot; unique_id=&quot;10045&quot;&gt;&lt;property id=&quot;20148&quot; value=&quot;5&quot;/&gt;&lt;property id=&quot;20300&quot; value=&quot;Slide 42&quot;/&gt;&lt;property id=&quot;20307&quot; value=&quot;295&quot;/&gt;&lt;/object&gt;&lt;object type=&quot;3&quot; unique_id=&quot;10046&quot;&gt;&lt;property id=&quot;20148&quot; value=&quot;5&quot;/&gt;&lt;property id=&quot;20300&quot; value=&quot;Slide 43&quot;/&gt;&lt;property id=&quot;20307&quot; value=&quot;296&quot;/&gt;&lt;/object&gt;&lt;object type=&quot;3&quot; unique_id=&quot;10047&quot;&gt;&lt;property id=&quot;20148&quot; value=&quot;5&quot;/&gt;&lt;property id=&quot;20300&quot; value=&quot;Slide 44&quot;/&gt;&lt;property id=&quot;20307&quot; value=&quot;297&quot;/&gt;&lt;/object&gt;&lt;object type=&quot;3&quot; unique_id=&quot;10048&quot;&gt;&lt;property id=&quot;20148&quot; value=&quot;5&quot;/&gt;&lt;property id=&quot;20300&quot; value=&quot;Slide 45&quot;/&gt;&lt;property id=&quot;20307&quot; value=&quot;298&quot;/&gt;&lt;/object&gt;&lt;object type=&quot;3&quot; unique_id=&quot;10049&quot;&gt;&lt;property id=&quot;20148&quot; value=&quot;5&quot;/&gt;&lt;property id=&quot;20300&quot; value=&quot;Slide 46&quot;/&gt;&lt;property id=&quot;20307&quot; value=&quot;299&quot;/&gt;&lt;/object&gt;&lt;object type=&quot;3&quot; unique_id=&quot;10050&quot;&gt;&lt;property id=&quot;20148&quot; value=&quot;5&quot;/&gt;&lt;property id=&quot;20300&quot; value=&quot;Slide 47&quot;/&gt;&lt;property id=&quot;20307&quot; value=&quot;300&quot;/&gt;&lt;/object&gt;&lt;object type=&quot;3&quot; unique_id=&quot;10051&quot;&gt;&lt;property id=&quot;20148&quot; value=&quot;5&quot;/&gt;&lt;property id=&quot;20300&quot; value=&quot;Slide 48&quot;/&gt;&lt;property id=&quot;20307&quot; value=&quot;301&quot;/&gt;&lt;/object&gt;&lt;object type=&quot;3&quot; unique_id=&quot;10052&quot;&gt;&lt;property id=&quot;20148&quot; value=&quot;5&quot;/&gt;&lt;property id=&quot;20300&quot; value=&quot;Slide 49&quot;/&gt;&lt;property id=&quot;20307&quot; value=&quot;302&quot;/&gt;&lt;/object&gt;&lt;object type=&quot;3&quot; unique_id=&quot;10053&quot;&gt;&lt;property id=&quot;20148&quot; value=&quot;5&quot;/&gt;&lt;property id=&quot;20300&quot; value=&quot;Slide 50&quot;/&gt;&lt;property id=&quot;20307&quot; value=&quot;303&quot;/&gt;&lt;/object&gt;&lt;object type=&quot;3&quot; unique_id=&quot;10054&quot;&gt;&lt;property id=&quot;20148&quot; value=&quot;5&quot;/&gt;&lt;property id=&quot;20300&quot; value=&quot;Slide 51&quot;/&gt;&lt;property id=&quot;20307&quot; value=&quot;304&quot;/&gt;&lt;/object&gt;&lt;object type=&quot;3&quot; unique_id=&quot;10055&quot;&gt;&lt;property id=&quot;20148&quot; value=&quot;5&quot;/&gt;&lt;property id=&quot;20300&quot; value=&quot;Slide 52&quot;/&gt;&lt;property id=&quot;20307&quot; value=&quot;305&quot;/&gt;&lt;/object&gt;&lt;object type=&quot;3&quot; unique_id=&quot;10056&quot;&gt;&lt;property id=&quot;20148&quot; value=&quot;5&quot;/&gt;&lt;property id=&quot;20300&quot; value=&quot;Slide 53&quot;/&gt;&lt;property id=&quot;20307&quot; value=&quot;306&quot;/&gt;&lt;/object&gt;&lt;object type=&quot;3&quot; unique_id=&quot;10057&quot;&gt;&lt;property id=&quot;20148&quot; value=&quot;5&quot;/&gt;&lt;property id=&quot;20300&quot; value=&quot;Slide 54&quot;/&gt;&lt;property id=&quot;20307&quot; value=&quot;307&quot;/&gt;&lt;/object&gt;&lt;object type=&quot;3&quot; unique_id=&quot;10058&quot;&gt;&lt;property id=&quot;20148&quot; value=&quot;5&quot;/&gt;&lt;property id=&quot;20300&quot; value=&quot;Slide 55 - &amp;quot;DIAGRAMA DE DISPERSION&amp;quot;&quot;/&gt;&lt;property id=&quot;20307&quot; value=&quot;308&quot;/&gt;&lt;/object&gt;&lt;object type=&quot;3&quot; unique_id=&quot;10059&quot;&gt;&lt;property id=&quot;20148&quot; value=&quot;5&quot;/&gt;&lt;property id=&quot;20300&quot; value=&quot;Slide 56&quot;/&gt;&lt;property id=&quot;20307&quot; value=&quot;309&quot;/&gt;&lt;/object&gt;&lt;object type=&quot;3&quot; unique_id=&quot;10060&quot;&gt;&lt;property id=&quot;20148&quot; value=&quot;5&quot;/&gt;&lt;property id=&quot;20300&quot; value=&quot;Slide 57 - &amp;quot;Patrones de diagramas de dispersión&amp;quot;&quot;/&gt;&lt;property id=&quot;20307&quot; value=&quot;310&quot;/&gt;&lt;/object&gt;&lt;object type=&quot;3&quot; unique_id=&quot;10061&quot;&gt;&lt;property id=&quot;20148&quot; value=&quot;5&quot;/&gt;&lt;property id=&quot;20300&quot; value=&quot;Slide 58 - &amp;quot;Patrones de diagramas de dispersión&amp;quot;&quot;/&gt;&lt;property id=&quot;20307&quot; value=&quot;311&quot;/&gt;&lt;/object&gt;&lt;object type=&quot;3&quot; unique_id=&quot;10062&quot;&gt;&lt;property id=&quot;20148&quot; value=&quot;5&quot;/&gt;&lt;property id=&quot;20300&quot; value=&quot;Slide 59 - &amp;quot;Diagrama de dispersión&amp;quot;&quot;/&gt;&lt;property id=&quot;20307&quot; value=&quot;312&quot;/&gt;&lt;/object&gt;&lt;object type=&quot;3&quot; unique_id=&quot;10063&quot;&gt;&lt;property id=&quot;20148&quot; value=&quot;5&quot;/&gt;&lt;property id=&quot;20300&quot; value=&quot;Slide 60&quot;/&gt;&lt;property id=&quot;20307&quot; value=&quot;313&quot;/&gt;&lt;/object&gt;&lt;object type=&quot;3&quot; unique_id=&quot;10064&quot;&gt;&lt;property id=&quot;20148&quot; value=&quot;5&quot;/&gt;&lt;property id=&quot;20300&quot; value=&quot;Slide 61 - &amp;quot;Ciclo de la Calidad (PHVA)&amp;quot;&quot;/&gt;&lt;property id=&quot;20307&quot; value=&quot;326&quot;/&gt;&lt;/object&gt;&lt;object type=&quot;3&quot; unique_id=&quot;10065&quot;&gt;&lt;property id=&quot;20148&quot; value=&quot;5&quot;/&gt;&lt;property id=&quot;20300&quot; value=&quot;Slide 62 - &amp;quot;8 pasos para solucionar un problema&amp;quot;&quot;/&gt;&lt;property id=&quot;20307&quot; value=&quot;340&quot;/&gt;&lt;/object&gt;&lt;object type=&quot;3&quot; unique_id=&quot;10066&quot;&gt;&lt;property id=&quot;20148&quot; value=&quot;5&quot;/&gt;&lt;property id=&quot;20300&quot; value=&quot;Slide 63 - &amp;quot;1. Encontrar un problema&amp;quot;&quot;/&gt;&lt;property id=&quot;20307&quot; value=&quot;328&quot;/&gt;&lt;/object&gt;&lt;object type=&quot;3&quot; unique_id=&quot;10067&quot;&gt;&lt;property id=&quot;20148&quot; value=&quot;5&quot;/&gt;&lt;property id=&quot;20300&quot; value=&quot;Slide 64&quot;/&gt;&lt;property id=&quot;20307&quot; value=&quot;329&quot;/&gt;&lt;/object&gt;&lt;object type=&quot;3&quot; unique_id=&quot;10068&quot;&gt;&lt;property id=&quot;20148&quot; value=&quot;5&quot;/&gt;&lt;property id=&quot;20300&quot; value=&quot;Slide 65 - &amp;quot;2.Buscar Todas las Posibles Causas&amp;quot;&quot;/&gt;&lt;property id=&quot;20307&quot; value=&quot;330&quot;/&gt;&lt;/object&gt;&lt;object type=&quot;3&quot; unique_id=&quot;10069&quot;&gt;&lt;property id=&quot;20148&quot; value=&quot;5&quot;/&gt;&lt;property id=&quot;20300&quot; value=&quot;Slide 66 - &amp;quot;3. Investigar Cuál es la Causa o el Factor Más Importante&amp;quot;&quot;/&gt;&lt;property id=&quot;20307&quot; value=&quot;332&quot;/&gt;&lt;/object&gt;&lt;object type=&quot;3&quot; unique_id=&quot;10070&quot;&gt;&lt;property id=&quot;20148&quot; value=&quot;5&quot;/&gt;&lt;property id=&quot;20300&quot; value=&quot;Slide 67&quot;/&gt;&lt;property id=&quot;20307&quot; value=&quot;333&quot;/&gt;&lt;/object&gt;&lt;object type=&quot;3&quot; unique_id=&quot;10071&quot;&gt;&lt;property id=&quot;20148&quot; value=&quot;5&quot;/&gt;&lt;property id=&quot;20300&quot; value=&quot;Slide 68&quot;/&gt;&lt;property id=&quot;20307&quot; value=&quot;334&quot;/&gt;&lt;/object&gt;&lt;object type=&quot;3&quot; unique_id=&quot;10072&quot;&gt;&lt;property id=&quot;20148&quot; value=&quot;5&quot;/&gt;&lt;property id=&quot;20300&quot; value=&quot;Slide 69&quot;/&gt;&lt;property id=&quot;20307&quot; value=&quot;335&quot;/&gt;&lt;/object&gt;&lt;object type=&quot;3&quot; unique_id=&quot;10073&quot;&gt;&lt;property id=&quot;20148&quot; value=&quot;5&quot;/&gt;&lt;property id=&quot;20300&quot; value=&quot;Slide 70&quot;/&gt;&lt;property id=&quot;20307&quot; value=&quot;336&quot;/&gt;&lt;/object&gt;&lt;object type=&quot;3&quot; unique_id=&quot;10074&quot;&gt;&lt;property id=&quot;20148&quot; value=&quot;5&quot;/&gt;&lt;property id=&quot;20300&quot; value=&quot;Slide 71 - &amp;quot;7. Prevenir Recurrencia (beneficios)&amp;quot;&quot;/&gt;&lt;property id=&quot;20307&quot; value=&quot;337&quot;/&gt;&lt;/object&gt;&lt;object type=&quot;3&quot; unique_id=&quot;10075&quot;&gt;&lt;property id=&quot;20148&quot; value=&quot;5&quot;/&gt;&lt;property id=&quot;20300&quot; value=&quot;Slide 72&quot;/&gt;&lt;property id=&quot;20307&quot; value=&quot;338&quot;/&gt;&lt;/object&gt;&lt;object type=&quot;3&quot; unique_id=&quot;10076&quot;&gt;&lt;property id=&quot;20148&quot; value=&quot;5&quot;/&gt;&lt;property id=&quot;20300&quot; value=&quot;Slide 73 - &amp;quot;8. CONCLUSIÓN&amp;quot;&quot;/&gt;&lt;property id=&quot;20307&quot; value=&quot;339&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6668</TotalTime>
  <Words>1164</Words>
  <Application>Microsoft Office PowerPoint</Application>
  <PresentationFormat>Presentación en pantalla (4:3)</PresentationFormat>
  <Paragraphs>224</Paragraphs>
  <Slides>19</Slides>
  <Notes>14</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8" baseType="lpstr">
      <vt:lpstr>Arial</vt:lpstr>
      <vt:lpstr>Calibri</vt:lpstr>
      <vt:lpstr>Calibri Light</vt:lpstr>
      <vt:lpstr>Cambria Math</vt:lpstr>
      <vt:lpstr>Gabriola</vt:lpstr>
      <vt:lpstr>Times New Roman</vt:lpstr>
      <vt:lpstr>Wingdings</vt:lpstr>
      <vt:lpstr>Tema de Office</vt:lpstr>
      <vt:lpstr>Ecuación</vt:lpstr>
      <vt:lpstr>COMPARACION DE DOS MEDIAS (POBLACIONES O PROCESOS)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ESTADÍSTICA EN LA TOMA DE DECISIONES</dc:title>
  <dc:creator>LAURA</dc:creator>
  <cp:lastModifiedBy>Jessica MV</cp:lastModifiedBy>
  <cp:revision>172</cp:revision>
  <dcterms:created xsi:type="dcterms:W3CDTF">2012-03-13T02:06:35Z</dcterms:created>
  <dcterms:modified xsi:type="dcterms:W3CDTF">2019-02-05T05:50:12Z</dcterms:modified>
</cp:coreProperties>
</file>