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Lst>
  <p:notesMasterIdLst>
    <p:notesMasterId r:id="rId40"/>
  </p:notesMasterIdLst>
  <p:sldIdLst>
    <p:sldId id="307" r:id="rId3"/>
    <p:sldId id="265" r:id="rId4"/>
    <p:sldId id="289" r:id="rId5"/>
    <p:sldId id="326" r:id="rId6"/>
    <p:sldId id="327" r:id="rId7"/>
    <p:sldId id="328" r:id="rId8"/>
    <p:sldId id="329" r:id="rId9"/>
    <p:sldId id="330" r:id="rId10"/>
    <p:sldId id="331" r:id="rId11"/>
    <p:sldId id="291" r:id="rId12"/>
    <p:sldId id="319" r:id="rId13"/>
    <p:sldId id="332" r:id="rId14"/>
    <p:sldId id="333" r:id="rId15"/>
    <p:sldId id="271" r:id="rId16"/>
    <p:sldId id="273" r:id="rId17"/>
    <p:sldId id="320" r:id="rId18"/>
    <p:sldId id="334" r:id="rId19"/>
    <p:sldId id="275" r:id="rId20"/>
    <p:sldId id="335" r:id="rId21"/>
    <p:sldId id="267" r:id="rId22"/>
    <p:sldId id="292" r:id="rId23"/>
    <p:sldId id="336" r:id="rId24"/>
    <p:sldId id="293" r:id="rId25"/>
    <p:sldId id="294" r:id="rId26"/>
    <p:sldId id="295" r:id="rId27"/>
    <p:sldId id="299" r:id="rId28"/>
    <p:sldId id="296" r:id="rId29"/>
    <p:sldId id="302" r:id="rId30"/>
    <p:sldId id="300" r:id="rId31"/>
    <p:sldId id="321" r:id="rId32"/>
    <p:sldId id="322" r:id="rId33"/>
    <p:sldId id="337" r:id="rId34"/>
    <p:sldId id="338" r:id="rId35"/>
    <p:sldId id="323" r:id="rId36"/>
    <p:sldId id="339" r:id="rId37"/>
    <p:sldId id="340" r:id="rId38"/>
    <p:sldId id="324" r:id="rId39"/>
  </p:sldIdLst>
  <p:sldSz cx="9144000" cy="6858000" type="screen4x3"/>
  <p:notesSz cx="9144000" cy="6858000"/>
  <p:custDataLst>
    <p:tags r:id="rId41"/>
  </p:custDataLst>
  <p:defaultTextStyle>
    <a:defPPr>
      <a:defRPr lang="es-E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3399"/>
    <a:srgbClr val="FF3399"/>
    <a:srgbClr val="000099"/>
    <a:srgbClr val="008000"/>
    <a:srgbClr val="CC9900"/>
    <a:srgbClr val="99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66"/>
  </p:normalViewPr>
  <p:slideViewPr>
    <p:cSldViewPr>
      <p:cViewPr varScale="1">
        <p:scale>
          <a:sx n="73" d="100"/>
          <a:sy n="73" d="100"/>
        </p:scale>
        <p:origin x="12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05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78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05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05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EE6308-A372-409E-8D8F-71CC6F48DAF5}" type="slidenum">
              <a:rPr lang="es-ES"/>
              <a:pPr>
                <a:defRPr/>
              </a:pPr>
              <a:t>‹Nº›</a:t>
            </a:fld>
            <a:endParaRPr lang="es-ES"/>
          </a:p>
        </p:txBody>
      </p:sp>
    </p:spTree>
    <p:extLst>
      <p:ext uri="{BB962C8B-B14F-4D97-AF65-F5344CB8AC3E}">
        <p14:creationId xmlns:p14="http://schemas.microsoft.com/office/powerpoint/2010/main" val="158766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1E715E04-C690-4F59-AD97-4055AE5BC3E6}" type="slidenum">
              <a:rPr lang="es-MX" smtClean="0"/>
              <a:pPr>
                <a:defRPr/>
              </a:pPr>
              <a:t>‹Nº›</a:t>
            </a:fld>
            <a:endParaRPr lang="es-MX"/>
          </a:p>
        </p:txBody>
      </p:sp>
    </p:spTree>
    <p:extLst>
      <p:ext uri="{BB962C8B-B14F-4D97-AF65-F5344CB8AC3E}">
        <p14:creationId xmlns:p14="http://schemas.microsoft.com/office/powerpoint/2010/main" val="163526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1DAB1990-B6CF-480F-8899-B94CD51F6084}" type="slidenum">
              <a:rPr lang="es-MX" smtClean="0"/>
              <a:pPr>
                <a:defRPr/>
              </a:pPr>
              <a:t>‹Nº›</a:t>
            </a:fld>
            <a:endParaRPr lang="es-MX"/>
          </a:p>
        </p:txBody>
      </p:sp>
    </p:spTree>
    <p:extLst>
      <p:ext uri="{BB962C8B-B14F-4D97-AF65-F5344CB8AC3E}">
        <p14:creationId xmlns:p14="http://schemas.microsoft.com/office/powerpoint/2010/main" val="864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0529DD39-00C2-4677-AD1A-C4A2CABB35B9}" type="slidenum">
              <a:rPr lang="es-MX" smtClean="0"/>
              <a:pPr>
                <a:defRPr/>
              </a:pPr>
              <a:t>‹Nº›</a:t>
            </a:fld>
            <a:endParaRPr lang="es-MX"/>
          </a:p>
        </p:txBody>
      </p:sp>
    </p:spTree>
    <p:extLst>
      <p:ext uri="{BB962C8B-B14F-4D97-AF65-F5344CB8AC3E}">
        <p14:creationId xmlns:p14="http://schemas.microsoft.com/office/powerpoint/2010/main" val="415495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1E715E04-C690-4F59-AD97-4055AE5BC3E6}" type="slidenum">
              <a:rPr lang="es-MX" smtClean="0"/>
              <a:pPr>
                <a:defRPr/>
              </a:pPr>
              <a:t>‹Nº›</a:t>
            </a:fld>
            <a:endParaRPr lang="es-MX"/>
          </a:p>
        </p:txBody>
      </p:sp>
    </p:spTree>
    <p:extLst>
      <p:ext uri="{BB962C8B-B14F-4D97-AF65-F5344CB8AC3E}">
        <p14:creationId xmlns:p14="http://schemas.microsoft.com/office/powerpoint/2010/main" val="130056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873AB50B-AF45-4E27-AE40-8D5AD1C06981}" type="slidenum">
              <a:rPr lang="es-MX" smtClean="0"/>
              <a:pPr>
                <a:defRPr/>
              </a:pPr>
              <a:t>‹Nº›</a:t>
            </a:fld>
            <a:endParaRPr lang="es-MX"/>
          </a:p>
        </p:txBody>
      </p:sp>
    </p:spTree>
    <p:extLst>
      <p:ext uri="{BB962C8B-B14F-4D97-AF65-F5344CB8AC3E}">
        <p14:creationId xmlns:p14="http://schemas.microsoft.com/office/powerpoint/2010/main" val="421811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CEA75C3B-F54B-438B-955C-8301201E6CCF}" type="slidenum">
              <a:rPr lang="es-MX" smtClean="0"/>
              <a:pPr>
                <a:defRPr/>
              </a:pPr>
              <a:t>‹Nº›</a:t>
            </a:fld>
            <a:endParaRPr lang="es-MX"/>
          </a:p>
        </p:txBody>
      </p:sp>
    </p:spTree>
    <p:extLst>
      <p:ext uri="{BB962C8B-B14F-4D97-AF65-F5344CB8AC3E}">
        <p14:creationId xmlns:p14="http://schemas.microsoft.com/office/powerpoint/2010/main" val="420112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6A3CB3FC-3BE4-4131-BFA3-5ED8EBC75756}" type="slidenum">
              <a:rPr lang="es-MX" smtClean="0"/>
              <a:pPr>
                <a:defRPr/>
              </a:pPr>
              <a:t>‹Nº›</a:t>
            </a:fld>
            <a:endParaRPr lang="es-MX"/>
          </a:p>
        </p:txBody>
      </p:sp>
    </p:spTree>
    <p:extLst>
      <p:ext uri="{BB962C8B-B14F-4D97-AF65-F5344CB8AC3E}">
        <p14:creationId xmlns:p14="http://schemas.microsoft.com/office/powerpoint/2010/main" val="177987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endParaRPr lang="es-MX"/>
          </a:p>
        </p:txBody>
      </p:sp>
      <p:sp>
        <p:nvSpPr>
          <p:cNvPr id="8" name="Marcador de pie de página 7"/>
          <p:cNvSpPr>
            <a:spLocks noGrp="1"/>
          </p:cNvSpPr>
          <p:nvPr>
            <p:ph type="ftr" sz="quarter" idx="11"/>
          </p:nvPr>
        </p:nvSpPr>
        <p:spPr/>
        <p:txBody>
          <a:bodyPr/>
          <a:lstStyle/>
          <a:p>
            <a:pPr>
              <a:defRPr/>
            </a:pPr>
            <a:r>
              <a:rPr lang="es-MX"/>
              <a:t>JJMV/PGG</a:t>
            </a:r>
          </a:p>
        </p:txBody>
      </p:sp>
      <p:sp>
        <p:nvSpPr>
          <p:cNvPr id="9" name="Marcador de número de diapositiva 8"/>
          <p:cNvSpPr>
            <a:spLocks noGrp="1"/>
          </p:cNvSpPr>
          <p:nvPr>
            <p:ph type="sldNum" sz="quarter" idx="12"/>
          </p:nvPr>
        </p:nvSpPr>
        <p:spPr/>
        <p:txBody>
          <a:bodyPr/>
          <a:lstStyle/>
          <a:p>
            <a:pPr>
              <a:defRPr/>
            </a:pPr>
            <a:fld id="{387A0093-4812-4BEF-B730-BCB19EF8E0B0}" type="slidenum">
              <a:rPr lang="es-MX" smtClean="0"/>
              <a:pPr>
                <a:defRPr/>
              </a:pPr>
              <a:t>‹Nº›</a:t>
            </a:fld>
            <a:endParaRPr lang="es-MX"/>
          </a:p>
        </p:txBody>
      </p:sp>
    </p:spTree>
    <p:extLst>
      <p:ext uri="{BB962C8B-B14F-4D97-AF65-F5344CB8AC3E}">
        <p14:creationId xmlns:p14="http://schemas.microsoft.com/office/powerpoint/2010/main" val="28967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MX"/>
          </a:p>
        </p:txBody>
      </p:sp>
      <p:sp>
        <p:nvSpPr>
          <p:cNvPr id="4" name="Marcador de pie de página 3"/>
          <p:cNvSpPr>
            <a:spLocks noGrp="1"/>
          </p:cNvSpPr>
          <p:nvPr>
            <p:ph type="ftr" sz="quarter" idx="11"/>
          </p:nvPr>
        </p:nvSpPr>
        <p:spPr/>
        <p:txBody>
          <a:bodyPr/>
          <a:lstStyle/>
          <a:p>
            <a:pPr>
              <a:defRPr/>
            </a:pPr>
            <a:r>
              <a:rPr lang="es-MX"/>
              <a:t>JJMV/PGG</a:t>
            </a:r>
          </a:p>
        </p:txBody>
      </p:sp>
      <p:sp>
        <p:nvSpPr>
          <p:cNvPr id="5" name="Marcador de número de diapositiva 4"/>
          <p:cNvSpPr>
            <a:spLocks noGrp="1"/>
          </p:cNvSpPr>
          <p:nvPr>
            <p:ph type="sldNum" sz="quarter" idx="12"/>
          </p:nvPr>
        </p:nvSpPr>
        <p:spPr/>
        <p:txBody>
          <a:body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272477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MX"/>
          </a:p>
        </p:txBody>
      </p:sp>
      <p:sp>
        <p:nvSpPr>
          <p:cNvPr id="3" name="Marcador de pie de página 2"/>
          <p:cNvSpPr>
            <a:spLocks noGrp="1"/>
          </p:cNvSpPr>
          <p:nvPr>
            <p:ph type="ftr" sz="quarter" idx="11"/>
          </p:nvPr>
        </p:nvSpPr>
        <p:spPr/>
        <p:txBody>
          <a:bodyPr/>
          <a:lstStyle/>
          <a:p>
            <a:pPr>
              <a:defRPr/>
            </a:pPr>
            <a:r>
              <a:rPr lang="es-MX"/>
              <a:t>JJMV/PGG</a:t>
            </a:r>
          </a:p>
        </p:txBody>
      </p:sp>
      <p:sp>
        <p:nvSpPr>
          <p:cNvPr id="4" name="Marcador de número de diapositiva 3"/>
          <p:cNvSpPr>
            <a:spLocks noGrp="1"/>
          </p:cNvSpPr>
          <p:nvPr>
            <p:ph type="sldNum" sz="quarter" idx="12"/>
          </p:nvPr>
        </p:nvSpPr>
        <p:spPr/>
        <p:txBody>
          <a:bodyPr/>
          <a:lstStyle/>
          <a:p>
            <a:pPr>
              <a:defRPr/>
            </a:pPr>
            <a:fld id="{DC0F3C76-909A-4E23-B8CB-F3FC5B79983F}" type="slidenum">
              <a:rPr lang="es-MX" smtClean="0"/>
              <a:pPr>
                <a:defRPr/>
              </a:pPr>
              <a:t>‹Nº›</a:t>
            </a:fld>
            <a:endParaRPr lang="es-MX"/>
          </a:p>
        </p:txBody>
      </p:sp>
    </p:spTree>
    <p:extLst>
      <p:ext uri="{BB962C8B-B14F-4D97-AF65-F5344CB8AC3E}">
        <p14:creationId xmlns:p14="http://schemas.microsoft.com/office/powerpoint/2010/main" val="1910149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8CF4FD47-9AF3-4395-A5C8-9D38CB715A17}" type="slidenum">
              <a:rPr lang="es-MX" smtClean="0"/>
              <a:pPr>
                <a:defRPr/>
              </a:pPr>
              <a:t>‹Nº›</a:t>
            </a:fld>
            <a:endParaRPr lang="es-MX"/>
          </a:p>
        </p:txBody>
      </p:sp>
    </p:spTree>
    <p:extLst>
      <p:ext uri="{BB962C8B-B14F-4D97-AF65-F5344CB8AC3E}">
        <p14:creationId xmlns:p14="http://schemas.microsoft.com/office/powerpoint/2010/main" val="161928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873AB50B-AF45-4E27-AE40-8D5AD1C06981}" type="slidenum">
              <a:rPr lang="es-MX" smtClean="0"/>
              <a:pPr>
                <a:defRPr/>
              </a:pPr>
              <a:t>‹Nº›</a:t>
            </a:fld>
            <a:endParaRPr lang="es-MX"/>
          </a:p>
        </p:txBody>
      </p:sp>
    </p:spTree>
    <p:extLst>
      <p:ext uri="{BB962C8B-B14F-4D97-AF65-F5344CB8AC3E}">
        <p14:creationId xmlns:p14="http://schemas.microsoft.com/office/powerpoint/2010/main" val="3276814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8D93BAEB-F5BE-4286-B294-34D564905BB2}" type="slidenum">
              <a:rPr lang="es-MX" smtClean="0"/>
              <a:pPr>
                <a:defRPr/>
              </a:pPr>
              <a:t>‹Nº›</a:t>
            </a:fld>
            <a:endParaRPr lang="es-MX"/>
          </a:p>
        </p:txBody>
      </p:sp>
    </p:spTree>
    <p:extLst>
      <p:ext uri="{BB962C8B-B14F-4D97-AF65-F5344CB8AC3E}">
        <p14:creationId xmlns:p14="http://schemas.microsoft.com/office/powerpoint/2010/main" val="250784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1DAB1990-B6CF-480F-8899-B94CD51F6084}" type="slidenum">
              <a:rPr lang="es-MX" smtClean="0"/>
              <a:pPr>
                <a:defRPr/>
              </a:pPr>
              <a:t>‹Nº›</a:t>
            </a:fld>
            <a:endParaRPr lang="es-MX"/>
          </a:p>
        </p:txBody>
      </p:sp>
    </p:spTree>
    <p:extLst>
      <p:ext uri="{BB962C8B-B14F-4D97-AF65-F5344CB8AC3E}">
        <p14:creationId xmlns:p14="http://schemas.microsoft.com/office/powerpoint/2010/main" val="156842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0529DD39-00C2-4677-AD1A-C4A2CABB35B9}" type="slidenum">
              <a:rPr lang="es-MX" smtClean="0"/>
              <a:pPr>
                <a:defRPr/>
              </a:pPr>
              <a:t>‹Nº›</a:t>
            </a:fld>
            <a:endParaRPr lang="es-MX"/>
          </a:p>
        </p:txBody>
      </p:sp>
    </p:spTree>
    <p:extLst>
      <p:ext uri="{BB962C8B-B14F-4D97-AF65-F5344CB8AC3E}">
        <p14:creationId xmlns:p14="http://schemas.microsoft.com/office/powerpoint/2010/main" val="193339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CEA75C3B-F54B-438B-955C-8301201E6CCF}" type="slidenum">
              <a:rPr lang="es-MX" smtClean="0"/>
              <a:pPr>
                <a:defRPr/>
              </a:pPr>
              <a:t>‹Nº›</a:t>
            </a:fld>
            <a:endParaRPr lang="es-MX"/>
          </a:p>
        </p:txBody>
      </p:sp>
    </p:spTree>
    <p:extLst>
      <p:ext uri="{BB962C8B-B14F-4D97-AF65-F5344CB8AC3E}">
        <p14:creationId xmlns:p14="http://schemas.microsoft.com/office/powerpoint/2010/main" val="146723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6A3CB3FC-3BE4-4131-BFA3-5ED8EBC75756}" type="slidenum">
              <a:rPr lang="es-MX" smtClean="0"/>
              <a:pPr>
                <a:defRPr/>
              </a:pPr>
              <a:t>‹Nº›</a:t>
            </a:fld>
            <a:endParaRPr lang="es-MX"/>
          </a:p>
        </p:txBody>
      </p:sp>
    </p:spTree>
    <p:extLst>
      <p:ext uri="{BB962C8B-B14F-4D97-AF65-F5344CB8AC3E}">
        <p14:creationId xmlns:p14="http://schemas.microsoft.com/office/powerpoint/2010/main" val="135516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endParaRPr lang="es-MX"/>
          </a:p>
        </p:txBody>
      </p:sp>
      <p:sp>
        <p:nvSpPr>
          <p:cNvPr id="8" name="Marcador de pie de página 7"/>
          <p:cNvSpPr>
            <a:spLocks noGrp="1"/>
          </p:cNvSpPr>
          <p:nvPr>
            <p:ph type="ftr" sz="quarter" idx="11"/>
          </p:nvPr>
        </p:nvSpPr>
        <p:spPr/>
        <p:txBody>
          <a:bodyPr/>
          <a:lstStyle/>
          <a:p>
            <a:pPr>
              <a:defRPr/>
            </a:pPr>
            <a:endParaRPr lang="es-MX"/>
          </a:p>
        </p:txBody>
      </p:sp>
      <p:sp>
        <p:nvSpPr>
          <p:cNvPr id="9" name="Marcador de número de diapositiva 8"/>
          <p:cNvSpPr>
            <a:spLocks noGrp="1"/>
          </p:cNvSpPr>
          <p:nvPr>
            <p:ph type="sldNum" sz="quarter" idx="12"/>
          </p:nvPr>
        </p:nvSpPr>
        <p:spPr/>
        <p:txBody>
          <a:bodyPr/>
          <a:lstStyle/>
          <a:p>
            <a:pPr>
              <a:defRPr/>
            </a:pPr>
            <a:fld id="{387A0093-4812-4BEF-B730-BCB19EF8E0B0}" type="slidenum">
              <a:rPr lang="es-MX" smtClean="0"/>
              <a:pPr>
                <a:defRPr/>
              </a:pPr>
              <a:t>‹Nº›</a:t>
            </a:fld>
            <a:endParaRPr lang="es-MX"/>
          </a:p>
        </p:txBody>
      </p:sp>
    </p:spTree>
    <p:extLst>
      <p:ext uri="{BB962C8B-B14F-4D97-AF65-F5344CB8AC3E}">
        <p14:creationId xmlns:p14="http://schemas.microsoft.com/office/powerpoint/2010/main" val="323333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MX"/>
          </a:p>
        </p:txBody>
      </p:sp>
      <p:sp>
        <p:nvSpPr>
          <p:cNvPr id="4" name="Marcador de pie de página 3"/>
          <p:cNvSpPr>
            <a:spLocks noGrp="1"/>
          </p:cNvSpPr>
          <p:nvPr>
            <p:ph type="ftr" sz="quarter" idx="11"/>
          </p:nvPr>
        </p:nvSpPr>
        <p:spPr/>
        <p:txBody>
          <a:bodyPr/>
          <a:lstStyle/>
          <a:p>
            <a:pPr>
              <a:defRPr/>
            </a:pPr>
            <a:endParaRPr lang="es-MX"/>
          </a:p>
        </p:txBody>
      </p:sp>
      <p:sp>
        <p:nvSpPr>
          <p:cNvPr id="5" name="Marcador de número de diapositiva 4"/>
          <p:cNvSpPr>
            <a:spLocks noGrp="1"/>
          </p:cNvSpPr>
          <p:nvPr>
            <p:ph type="sldNum" sz="quarter" idx="12"/>
          </p:nvPr>
        </p:nvSpPr>
        <p:spPr/>
        <p:txBody>
          <a:body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17328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MX"/>
          </a:p>
        </p:txBody>
      </p:sp>
      <p:sp>
        <p:nvSpPr>
          <p:cNvPr id="3" name="Marcador de pie de página 2"/>
          <p:cNvSpPr>
            <a:spLocks noGrp="1"/>
          </p:cNvSpPr>
          <p:nvPr>
            <p:ph type="ftr" sz="quarter" idx="11"/>
          </p:nvPr>
        </p:nvSpPr>
        <p:spPr/>
        <p:txBody>
          <a:bodyPr/>
          <a:lstStyle/>
          <a:p>
            <a:pPr>
              <a:defRPr/>
            </a:pPr>
            <a:endParaRPr lang="es-MX"/>
          </a:p>
        </p:txBody>
      </p:sp>
      <p:sp>
        <p:nvSpPr>
          <p:cNvPr id="4" name="Marcador de número de diapositiva 3"/>
          <p:cNvSpPr>
            <a:spLocks noGrp="1"/>
          </p:cNvSpPr>
          <p:nvPr>
            <p:ph type="sldNum" sz="quarter" idx="12"/>
          </p:nvPr>
        </p:nvSpPr>
        <p:spPr/>
        <p:txBody>
          <a:bodyPr/>
          <a:lstStyle/>
          <a:p>
            <a:pPr>
              <a:defRPr/>
            </a:pPr>
            <a:fld id="{DC0F3C76-909A-4E23-B8CB-F3FC5B79983F}" type="slidenum">
              <a:rPr lang="es-MX" smtClean="0"/>
              <a:pPr>
                <a:defRPr/>
              </a:pPr>
              <a:t>‹Nº›</a:t>
            </a:fld>
            <a:endParaRPr lang="es-MX"/>
          </a:p>
        </p:txBody>
      </p:sp>
    </p:spTree>
    <p:extLst>
      <p:ext uri="{BB962C8B-B14F-4D97-AF65-F5344CB8AC3E}">
        <p14:creationId xmlns:p14="http://schemas.microsoft.com/office/powerpoint/2010/main" val="249318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8CF4FD47-9AF3-4395-A5C8-9D38CB715A17}" type="slidenum">
              <a:rPr lang="es-MX" smtClean="0"/>
              <a:pPr>
                <a:defRPr/>
              </a:pPr>
              <a:t>‹Nº›</a:t>
            </a:fld>
            <a:endParaRPr lang="es-MX"/>
          </a:p>
        </p:txBody>
      </p:sp>
    </p:spTree>
    <p:extLst>
      <p:ext uri="{BB962C8B-B14F-4D97-AF65-F5344CB8AC3E}">
        <p14:creationId xmlns:p14="http://schemas.microsoft.com/office/powerpoint/2010/main" val="14884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8D93BAEB-F5BE-4286-B294-34D564905BB2}" type="slidenum">
              <a:rPr lang="es-MX" smtClean="0"/>
              <a:pPr>
                <a:defRPr/>
              </a:pPr>
              <a:t>‹Nº›</a:t>
            </a:fld>
            <a:endParaRPr lang="es-MX"/>
          </a:p>
        </p:txBody>
      </p:sp>
    </p:spTree>
    <p:extLst>
      <p:ext uri="{BB962C8B-B14F-4D97-AF65-F5344CB8AC3E}">
        <p14:creationId xmlns:p14="http://schemas.microsoft.com/office/powerpoint/2010/main" val="313440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160077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s-MX"/>
              <a:t>JJMV/PGG</a:t>
            </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840353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6.bin"/><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emf"/><Relationship Id="rId7"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67544" y="2636912"/>
            <a:ext cx="7776864" cy="584775"/>
          </a:xfrm>
          <a:prstGeom prst="rect">
            <a:avLst/>
          </a:prstGeom>
          <a:noFill/>
          <a:ln>
            <a:noFill/>
          </a:ln>
          <a:effectLst/>
          <a:extLst/>
        </p:spPr>
        <p:txBody>
          <a:bodyPr wrap="square">
            <a:spAutoFit/>
          </a:bodyPr>
          <a:lstStyle/>
          <a:p>
            <a:pPr algn="ctr">
              <a:defRPr/>
            </a:pPr>
            <a:r>
              <a:rPr lang="es-ES_tradnl" sz="3200" b="1" dirty="0">
                <a:solidFill>
                  <a:srgbClr val="0070C0"/>
                </a:solidFill>
                <a:latin typeface="Gabriola" panose="04040605051002020D02" pitchFamily="82" charset="0"/>
              </a:rPr>
              <a:t>DISEÑO Y ANALISIS DE EXPERIMENTOS</a:t>
            </a:r>
          </a:p>
        </p:txBody>
      </p:sp>
      <p:sp>
        <p:nvSpPr>
          <p:cNvPr id="36870" name="Text Box 6"/>
          <p:cNvSpPr txBox="1">
            <a:spLocks noChangeArrowheads="1"/>
          </p:cNvSpPr>
          <p:nvPr/>
        </p:nvSpPr>
        <p:spPr bwMode="auto">
          <a:xfrm>
            <a:off x="3563888" y="5301208"/>
            <a:ext cx="5293437" cy="584775"/>
          </a:xfrm>
          <a:prstGeom prst="rect">
            <a:avLst/>
          </a:prstGeom>
          <a:noFill/>
          <a:ln>
            <a:noFill/>
          </a:ln>
          <a:effectLst/>
          <a:extLst/>
        </p:spPr>
        <p:txBody>
          <a:bodyPr wrap="none">
            <a:spAutoFit/>
          </a:bodyPr>
          <a:lstStyle/>
          <a:p>
            <a:pPr algn="ctr">
              <a:defRPr/>
            </a:pPr>
            <a:r>
              <a:rPr lang="es-ES_tradnl" sz="3200" dirty="0">
                <a:solidFill>
                  <a:srgbClr val="0070C0"/>
                </a:solidFill>
                <a:latin typeface="Gabriola" panose="04040605051002020D02" pitchFamily="82" charset="0"/>
              </a:rPr>
              <a:t>Mat. Jessica Jacqueline Machuca Vergara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11560" y="674400"/>
            <a:ext cx="8208912" cy="5509200"/>
          </a:xfrm>
          <a:prstGeom prst="rect">
            <a:avLst/>
          </a:prstGeom>
          <a:noFill/>
          <a:ln>
            <a:noFill/>
          </a:ln>
          <a:extLst/>
        </p:spPr>
        <p:txBody>
          <a:bodyPr wrap="square">
            <a:spAutoFit/>
          </a:bodyPr>
          <a:lstStyle/>
          <a:p>
            <a:pPr marL="342900" indent="-342900">
              <a:buFont typeface="Wingdings" panose="05000000000000000000" pitchFamily="2" charset="2"/>
              <a:buChar char="q"/>
            </a:pPr>
            <a:r>
              <a:rPr lang="es-MX" sz="3200" b="1" dirty="0">
                <a:solidFill>
                  <a:srgbClr val="0070C0"/>
                </a:solidFill>
                <a:latin typeface="Gabriola" panose="04040605051002020D02" pitchFamily="82" charset="0"/>
              </a:rPr>
              <a:t>Cuadrados Medios de los tratamientos</a:t>
            </a:r>
          </a:p>
          <a:p>
            <a:r>
              <a:rPr lang="es-MX" sz="3200" b="1" dirty="0" err="1">
                <a:solidFill>
                  <a:srgbClr val="C00000"/>
                </a:solidFill>
                <a:latin typeface="Gabriola" panose="04040605051002020D02" pitchFamily="82" charset="0"/>
              </a:rPr>
              <a:t>CMtratamientos</a:t>
            </a:r>
            <a:r>
              <a:rPr lang="es-MX" sz="3200" b="1" dirty="0">
                <a:solidFill>
                  <a:srgbClr val="C00000"/>
                </a:solidFill>
                <a:latin typeface="Gabriola" panose="04040605051002020D02" pitchFamily="82" charset="0"/>
              </a:rPr>
              <a:t> = </a:t>
            </a:r>
            <a:r>
              <a:rPr lang="es-MX" sz="3200" b="1" dirty="0" err="1">
                <a:solidFill>
                  <a:srgbClr val="C00000"/>
                </a:solidFill>
                <a:latin typeface="Gabriola" panose="04040605051002020D02" pitchFamily="82" charset="0"/>
              </a:rPr>
              <a:t>SCtratamientos</a:t>
            </a:r>
            <a:r>
              <a:rPr lang="es-MX" sz="3200" b="1" dirty="0">
                <a:solidFill>
                  <a:srgbClr val="C00000"/>
                </a:solidFill>
                <a:latin typeface="Gabriola" panose="04040605051002020D02" pitchFamily="82" charset="0"/>
              </a:rPr>
              <a:t>/ Grados de Libertad</a:t>
            </a:r>
          </a:p>
          <a:p>
            <a:r>
              <a:rPr lang="es-MX" sz="3200" b="1" dirty="0" err="1">
                <a:solidFill>
                  <a:srgbClr val="C00000"/>
                </a:solidFill>
                <a:latin typeface="Gabriola" panose="04040605051002020D02" pitchFamily="82" charset="0"/>
              </a:rPr>
              <a:t>CMtratamiento</a:t>
            </a:r>
            <a:r>
              <a:rPr lang="es-MX" sz="3200" b="1" dirty="0">
                <a:solidFill>
                  <a:srgbClr val="C00000"/>
                </a:solidFill>
                <a:latin typeface="Gabriola" panose="04040605051002020D02" pitchFamily="82" charset="0"/>
              </a:rPr>
              <a:t> = 871.3 /2= 435.65</a:t>
            </a:r>
          </a:p>
          <a:p>
            <a:pPr marL="342900" indent="-342900">
              <a:buFont typeface="Wingdings" panose="05000000000000000000" pitchFamily="2" charset="2"/>
              <a:buChar char="q"/>
            </a:pPr>
            <a:r>
              <a:rPr lang="es-MX" sz="3200" b="1" dirty="0">
                <a:solidFill>
                  <a:srgbClr val="0070C0"/>
                </a:solidFill>
                <a:latin typeface="Gabriola" panose="04040605051002020D02" pitchFamily="82" charset="0"/>
              </a:rPr>
              <a:t>Cuadrados Medios del Error</a:t>
            </a:r>
          </a:p>
          <a:p>
            <a:r>
              <a:rPr lang="es-MX" sz="3200" b="1" dirty="0" err="1">
                <a:solidFill>
                  <a:srgbClr val="FF0000"/>
                </a:solidFill>
                <a:latin typeface="Gabriola" panose="04040605051002020D02" pitchFamily="82" charset="0"/>
              </a:rPr>
              <a:t>CMerror</a:t>
            </a:r>
            <a:r>
              <a:rPr lang="es-MX" sz="3200" b="1" dirty="0">
                <a:solidFill>
                  <a:srgbClr val="FF0000"/>
                </a:solidFill>
                <a:latin typeface="Gabriola" panose="04040605051002020D02" pitchFamily="82" charset="0"/>
              </a:rPr>
              <a:t>= </a:t>
            </a:r>
            <a:r>
              <a:rPr lang="es-MX" sz="3200" b="1" dirty="0" err="1">
                <a:solidFill>
                  <a:srgbClr val="FF0000"/>
                </a:solidFill>
                <a:latin typeface="Gabriola" panose="04040605051002020D02" pitchFamily="82" charset="0"/>
              </a:rPr>
              <a:t>SCerror</a:t>
            </a:r>
            <a:r>
              <a:rPr lang="es-MX" sz="3200" b="1" dirty="0">
                <a:solidFill>
                  <a:srgbClr val="FF0000"/>
                </a:solidFill>
                <a:latin typeface="Gabriola" panose="04040605051002020D02" pitchFamily="82" charset="0"/>
              </a:rPr>
              <a:t>/ Grados de Libertad</a:t>
            </a:r>
          </a:p>
          <a:p>
            <a:r>
              <a:rPr lang="es-MX" sz="3200" b="1" dirty="0" err="1">
                <a:solidFill>
                  <a:srgbClr val="FF0000"/>
                </a:solidFill>
                <a:latin typeface="Gabriola" panose="04040605051002020D02" pitchFamily="82" charset="0"/>
              </a:rPr>
              <a:t>CMerror</a:t>
            </a:r>
            <a:r>
              <a:rPr lang="es-MX" sz="3200" b="1" dirty="0">
                <a:solidFill>
                  <a:srgbClr val="FF0000"/>
                </a:solidFill>
                <a:latin typeface="Gabriola" panose="04040605051002020D02" pitchFamily="82" charset="0"/>
              </a:rPr>
              <a:t>= 1538.2 /27= 56.97</a:t>
            </a:r>
          </a:p>
          <a:p>
            <a:r>
              <a:rPr lang="es-MX" sz="3200" b="1" dirty="0">
                <a:solidFill>
                  <a:srgbClr val="0070C0"/>
                </a:solidFill>
                <a:latin typeface="Gabriola" pitchFamily="82" charset="0"/>
              </a:rPr>
              <a:t>	Al comparar </a:t>
            </a:r>
            <a:r>
              <a:rPr lang="es-MX" sz="3200" b="1" dirty="0" err="1">
                <a:solidFill>
                  <a:srgbClr val="0070C0"/>
                </a:solidFill>
                <a:latin typeface="Gabriola" panose="04040605051002020D02" pitchFamily="82" charset="0"/>
              </a:rPr>
              <a:t>CMtratamiento</a:t>
            </a:r>
            <a:r>
              <a:rPr lang="es-MX" sz="3200" b="1" dirty="0">
                <a:solidFill>
                  <a:srgbClr val="0070C0"/>
                </a:solidFill>
                <a:latin typeface="Gabriola" panose="04040605051002020D02" pitchFamily="82" charset="0"/>
              </a:rPr>
              <a:t> con el </a:t>
            </a:r>
            <a:r>
              <a:rPr lang="es-MX" sz="3200" b="1" dirty="0" err="1">
                <a:solidFill>
                  <a:srgbClr val="0070C0"/>
                </a:solidFill>
                <a:latin typeface="Gabriola" panose="04040605051002020D02" pitchFamily="82" charset="0"/>
              </a:rPr>
              <a:t>CMerror</a:t>
            </a:r>
            <a:r>
              <a:rPr lang="es-MX" sz="3200" b="1" dirty="0">
                <a:solidFill>
                  <a:srgbClr val="0070C0"/>
                </a:solidFill>
                <a:latin typeface="Gabriola" panose="04040605051002020D02" pitchFamily="82" charset="0"/>
              </a:rPr>
              <a:t> se puede ver si existe un efecto significativo o no.</a:t>
            </a:r>
          </a:p>
          <a:p>
            <a:endParaRPr lang="es-MX" sz="3200" b="1" dirty="0">
              <a:solidFill>
                <a:srgbClr val="0070C0"/>
              </a:solidFill>
              <a:latin typeface="Gabriola" panose="04040605051002020D02" pitchFamily="82" charset="0"/>
            </a:endParaRPr>
          </a:p>
          <a:p>
            <a:pPr marL="342900" indent="-342900">
              <a:buFont typeface="Wingdings" panose="05000000000000000000" pitchFamily="2" charset="2"/>
              <a:buChar char="q"/>
            </a:pPr>
            <a:r>
              <a:rPr lang="es-MX" sz="3200" b="1" dirty="0" err="1">
                <a:solidFill>
                  <a:srgbClr val="FF0000"/>
                </a:solidFill>
                <a:latin typeface="Gabriola" panose="04040605051002020D02" pitchFamily="82" charset="0"/>
              </a:rPr>
              <a:t>Fcalculada</a:t>
            </a:r>
            <a:r>
              <a:rPr lang="es-MX" sz="3200" b="1" dirty="0">
                <a:solidFill>
                  <a:srgbClr val="FF0000"/>
                </a:solidFill>
                <a:latin typeface="Gabriola" panose="04040605051002020D02" pitchFamily="82" charset="0"/>
              </a:rPr>
              <a:t>= </a:t>
            </a:r>
            <a:r>
              <a:rPr lang="es-MX" sz="3200" b="1" dirty="0" err="1">
                <a:solidFill>
                  <a:srgbClr val="FF0000"/>
                </a:solidFill>
                <a:latin typeface="Gabriola" panose="04040605051002020D02" pitchFamily="82" charset="0"/>
              </a:rPr>
              <a:t>CMtratamiento</a:t>
            </a:r>
            <a:r>
              <a:rPr lang="es-MX" sz="3200" b="1" dirty="0">
                <a:solidFill>
                  <a:srgbClr val="FF0000"/>
                </a:solidFill>
                <a:latin typeface="Gabriola" panose="04040605051002020D02" pitchFamily="82" charset="0"/>
              </a:rPr>
              <a:t> /  </a:t>
            </a:r>
            <a:r>
              <a:rPr lang="es-MX" sz="3200" b="1" dirty="0" err="1">
                <a:solidFill>
                  <a:srgbClr val="FF0000"/>
                </a:solidFill>
                <a:latin typeface="Gabriola" panose="04040605051002020D02" pitchFamily="82" charset="0"/>
              </a:rPr>
              <a:t>CMerror</a:t>
            </a:r>
            <a:endParaRPr lang="es-MX" sz="3200" b="1" dirty="0">
              <a:solidFill>
                <a:srgbClr val="FF0000"/>
              </a:solidFill>
              <a:latin typeface="Gabriola" pitchFamily="82" charset="0"/>
            </a:endParaRPr>
          </a:p>
          <a:p>
            <a:r>
              <a:rPr lang="es-MX" sz="3200" b="1" dirty="0" err="1">
                <a:solidFill>
                  <a:srgbClr val="FF0000"/>
                </a:solidFill>
                <a:latin typeface="Gabriola" panose="04040605051002020D02" pitchFamily="82" charset="0"/>
              </a:rPr>
              <a:t>Fcalculada</a:t>
            </a:r>
            <a:r>
              <a:rPr lang="es-MX" sz="3200" b="1" dirty="0">
                <a:solidFill>
                  <a:srgbClr val="FF0000"/>
                </a:solidFill>
                <a:latin typeface="Gabriola" panose="04040605051002020D02" pitchFamily="82" charset="0"/>
              </a:rPr>
              <a:t> = 435.65 / 56.97 = 7.6</a:t>
            </a:r>
          </a:p>
        </p:txBody>
      </p:sp>
      <p:sp>
        <p:nvSpPr>
          <p:cNvPr id="2" name="Rectángulo 1">
            <a:extLst>
              <a:ext uri="{FF2B5EF4-FFF2-40B4-BE49-F238E27FC236}">
                <a16:creationId xmlns:a16="http://schemas.microsoft.com/office/drawing/2014/main" id="{1F87528F-E094-4F24-9AE0-99BE75133792}"/>
              </a:ext>
            </a:extLst>
          </p:cNvPr>
          <p:cNvSpPr/>
          <p:nvPr/>
        </p:nvSpPr>
        <p:spPr>
          <a:xfrm>
            <a:off x="755650" y="39007"/>
            <a:ext cx="7344816" cy="584775"/>
          </a:xfrm>
          <a:prstGeom prst="rect">
            <a:avLst/>
          </a:prstGeom>
        </p:spPr>
        <p:txBody>
          <a:bodyPr wrap="square">
            <a:spAutoFit/>
          </a:bodyPr>
          <a:lstStyle/>
          <a:p>
            <a:pPr lvl="0" algn="ctr"/>
            <a:r>
              <a:rPr lang="es-MX" sz="3200" b="1" dirty="0">
                <a:solidFill>
                  <a:srgbClr val="003399"/>
                </a:solidFill>
                <a:latin typeface="Gabriola" panose="04040605051002020D02" pitchFamily="82" charset="0"/>
              </a:rPr>
              <a:t>Estimación de los cuadrados medios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2" name="2 Rectángulo"/>
          <p:cNvSpPr>
            <a:spLocks noChangeArrowheads="1"/>
          </p:cNvSpPr>
          <p:nvPr/>
        </p:nvSpPr>
        <p:spPr bwMode="auto">
          <a:xfrm>
            <a:off x="684213" y="404813"/>
            <a:ext cx="806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solidFill>
                  <a:srgbClr val="0070C0"/>
                </a:solidFill>
              </a:rPr>
              <a:t>TABLA DE ANOVA PARA TIPO DE ENVASES</a:t>
            </a:r>
          </a:p>
        </p:txBody>
      </p:sp>
      <p:pic>
        <p:nvPicPr>
          <p:cNvPr id="3" name="Imagen 2">
            <a:extLst>
              <a:ext uri="{FF2B5EF4-FFF2-40B4-BE49-F238E27FC236}">
                <a16:creationId xmlns:a16="http://schemas.microsoft.com/office/drawing/2014/main" id="{5AED95CF-2CEF-1046-9C4F-D76B5E9ACB67}"/>
              </a:ext>
            </a:extLst>
          </p:cNvPr>
          <p:cNvPicPr>
            <a:picLocks noChangeAspect="1"/>
          </p:cNvPicPr>
          <p:nvPr/>
        </p:nvPicPr>
        <p:blipFill>
          <a:blip r:embed="rId2"/>
          <a:stretch>
            <a:fillRect/>
          </a:stretch>
        </p:blipFill>
        <p:spPr>
          <a:xfrm>
            <a:off x="-15213" y="957685"/>
            <a:ext cx="9144000" cy="2736303"/>
          </a:xfrm>
          <a:prstGeom prst="rect">
            <a:avLst/>
          </a:prstGeom>
        </p:spPr>
      </p:pic>
      <p:sp>
        <p:nvSpPr>
          <p:cNvPr id="4" name="Rectángulo 3">
            <a:extLst>
              <a:ext uri="{FF2B5EF4-FFF2-40B4-BE49-F238E27FC236}">
                <a16:creationId xmlns:a16="http://schemas.microsoft.com/office/drawing/2014/main" id="{C28474EA-027B-4F4B-8194-D1F20D0209BC}"/>
              </a:ext>
            </a:extLst>
          </p:cNvPr>
          <p:cNvSpPr/>
          <p:nvPr/>
        </p:nvSpPr>
        <p:spPr>
          <a:xfrm>
            <a:off x="395536" y="3794311"/>
            <a:ext cx="8461511" cy="1815882"/>
          </a:xfrm>
          <a:prstGeom prst="rect">
            <a:avLst/>
          </a:prstGeom>
        </p:spPr>
        <p:txBody>
          <a:bodyPr wrap="square">
            <a:spAutoFit/>
          </a:bodyPr>
          <a:lstStyle/>
          <a:p>
            <a:pPr algn="ctr"/>
            <a:r>
              <a:rPr lang="es-MX" sz="2800" b="1" dirty="0">
                <a:solidFill>
                  <a:srgbClr val="002060"/>
                </a:solidFill>
                <a:latin typeface="Gabriola" pitchFamily="82" charset="0"/>
              </a:rPr>
              <a:t>Obtención de la F de tablas F(tablas)</a:t>
            </a:r>
          </a:p>
          <a:p>
            <a:r>
              <a:rPr lang="es-MX" sz="2800" b="1" dirty="0">
                <a:solidFill>
                  <a:srgbClr val="002060"/>
                </a:solidFill>
                <a:latin typeface="Gabriola" pitchFamily="82" charset="0"/>
              </a:rPr>
              <a:t>En las tablas de la distribución F de Fisher  podemos ver que para un α = 0.05, con 2 grados de   libertad en el numerador y 27 grados de libertad en el denominador se tiene que el valor de la F(tablas) es 3.35.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2198FF-3E5A-874B-B282-F9D45B9D7528}"/>
              </a:ext>
            </a:extLst>
          </p:cNvPr>
          <p:cNvSpPr/>
          <p:nvPr/>
        </p:nvSpPr>
        <p:spPr>
          <a:xfrm>
            <a:off x="345421" y="332656"/>
            <a:ext cx="8453158" cy="3970318"/>
          </a:xfrm>
          <a:prstGeom prst="rect">
            <a:avLst/>
          </a:prstGeom>
        </p:spPr>
        <p:txBody>
          <a:bodyPr wrap="square">
            <a:spAutoFit/>
          </a:bodyPr>
          <a:lstStyle/>
          <a:p>
            <a:pPr algn="ctr"/>
            <a:r>
              <a:rPr lang="es-MX" sz="3200" b="1" dirty="0">
                <a:solidFill>
                  <a:srgbClr val="231F20"/>
                </a:solidFill>
                <a:latin typeface="Gabriola" pitchFamily="82" charset="0"/>
              </a:rPr>
              <a:t>Comparación de la F de tablas con la F-calculada</a:t>
            </a:r>
          </a:p>
          <a:p>
            <a:endParaRPr lang="es-MX" sz="2800" dirty="0">
              <a:solidFill>
                <a:srgbClr val="231F20"/>
              </a:solidFill>
              <a:latin typeface="Gabriola" pitchFamily="82" charset="0"/>
            </a:endParaRPr>
          </a:p>
          <a:p>
            <a:r>
              <a:rPr lang="es-MX" sz="3200" b="1" dirty="0">
                <a:solidFill>
                  <a:srgbClr val="002060"/>
                </a:solidFill>
                <a:latin typeface="Gabriola" pitchFamily="82" charset="0"/>
              </a:rPr>
              <a:t>Si el valor de la Fo es mayor que el valor de la F(tablas) entonces se rechaza la hipótesis nula, en los resultados se puede ver que o=7.647&gt;F(tablas)=3.35, entonces decimos que rechazamos la hipótesis nula, con lo que se concluye que si existen diferencias en los tipos de envase. En otras palabras el tipo de envase si influye en la vida de anaquel de un producto alimenticio.</a:t>
            </a:r>
            <a:endParaRPr lang="es-MX" sz="3200" b="1" dirty="0">
              <a:solidFill>
                <a:srgbClr val="002060"/>
              </a:solidFill>
              <a:effectLst/>
              <a:latin typeface="Gabriola" pitchFamily="82" charset="0"/>
            </a:endParaRPr>
          </a:p>
        </p:txBody>
      </p:sp>
    </p:spTree>
    <p:extLst>
      <p:ext uri="{BB962C8B-B14F-4D97-AF65-F5344CB8AC3E}">
        <p14:creationId xmlns:p14="http://schemas.microsoft.com/office/powerpoint/2010/main" val="206318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3C541AB2-275F-B74E-A0D3-08F6666EF51F}"/>
                  </a:ext>
                </a:extLst>
              </p:cNvPr>
              <p:cNvSpPr/>
              <p:nvPr/>
            </p:nvSpPr>
            <p:spPr>
              <a:xfrm>
                <a:off x="467544" y="332656"/>
                <a:ext cx="8208912" cy="3149324"/>
              </a:xfrm>
              <a:prstGeom prst="rect">
                <a:avLst/>
              </a:prstGeom>
            </p:spPr>
            <p:txBody>
              <a:bodyPr wrap="square">
                <a:spAutoFit/>
              </a:bodyPr>
              <a:lstStyle/>
              <a:p>
                <a:pPr algn="ctr"/>
                <a:r>
                  <a:rPr lang="es-MX" sz="2800" b="1" dirty="0">
                    <a:solidFill>
                      <a:srgbClr val="231F20"/>
                    </a:solidFill>
                    <a:latin typeface="Gabriola" pitchFamily="82" charset="0"/>
                  </a:rPr>
                  <a:t>Prueba de LSD: Prueba de la mínima diferencia significativa</a:t>
                </a:r>
              </a:p>
              <a:p>
                <a:endParaRPr lang="es-MX" sz="2800" b="1" dirty="0">
                  <a:solidFill>
                    <a:srgbClr val="002060"/>
                  </a:solidFill>
                  <a:latin typeface="Gabriola" pitchFamily="82" charset="0"/>
                </a:endParaRPr>
              </a:p>
              <a:p>
                <a:pPr algn="just"/>
                <a:r>
                  <a:rPr lang="es-MX" sz="2800" b="1" dirty="0">
                    <a:solidFill>
                      <a:srgbClr val="002060"/>
                    </a:solidFill>
                    <a:latin typeface="Gabriola" pitchFamily="82" charset="0"/>
                  </a:rPr>
                  <a:t>Supongamos que después de haber rechazado la hipótesis nula, con base en una prueba F de análisis de varianza, se desea probar Ho:</a:t>
                </a:r>
                <a14:m>
                  <m:oMath xmlns:m="http://schemas.openxmlformats.org/officeDocument/2006/math">
                    <m:r>
                      <a:rPr lang="es-MX" sz="2800" b="1" i="1" smtClean="0">
                        <a:solidFill>
                          <a:srgbClr val="002060"/>
                        </a:solidFill>
                        <a:latin typeface="Cambria Math" panose="02040503050406030204" pitchFamily="18" charset="0"/>
                        <a:ea typeface="Cambria Math" panose="02040503050406030204" pitchFamily="18" charset="0"/>
                      </a:rPr>
                      <m:t>𝝁</m:t>
                    </m:r>
                    <m:r>
                      <a:rPr lang="es-MX" sz="2800" b="1" i="1" smtClean="0">
                        <a:solidFill>
                          <a:srgbClr val="002060"/>
                        </a:solidFill>
                        <a:latin typeface="Cambria Math" panose="02040503050406030204" pitchFamily="18" charset="0"/>
                        <a:ea typeface="Cambria Math" panose="02040503050406030204" pitchFamily="18" charset="0"/>
                      </a:rPr>
                      <m:t>=</m:t>
                    </m:r>
                    <m:sSub>
                      <m:sSubPr>
                        <m:ctrlPr>
                          <a:rPr lang="es-MX" sz="2800" b="1" i="1" smtClean="0">
                            <a:solidFill>
                              <a:srgbClr val="002060"/>
                            </a:solidFill>
                            <a:latin typeface="Cambria Math" panose="02040503050406030204" pitchFamily="18" charset="0"/>
                            <a:ea typeface="Cambria Math" panose="02040503050406030204" pitchFamily="18" charset="0"/>
                          </a:rPr>
                        </m:ctrlPr>
                      </m:sSubPr>
                      <m:e>
                        <m:r>
                          <a:rPr lang="es-MX" sz="2800" b="1" i="1" smtClean="0">
                            <a:solidFill>
                              <a:srgbClr val="002060"/>
                            </a:solidFill>
                            <a:latin typeface="Cambria Math" panose="02040503050406030204" pitchFamily="18" charset="0"/>
                            <a:ea typeface="Cambria Math" panose="02040503050406030204" pitchFamily="18" charset="0"/>
                          </a:rPr>
                          <m:t>𝝁</m:t>
                        </m:r>
                      </m:e>
                      <m:sub>
                        <m:r>
                          <a:rPr lang="es-MX" sz="2800" b="1" i="1" smtClean="0">
                            <a:solidFill>
                              <a:srgbClr val="002060"/>
                            </a:solidFill>
                            <a:latin typeface="Cambria Math" panose="02040503050406030204" pitchFamily="18" charset="0"/>
                            <a:ea typeface="Cambria Math" panose="02040503050406030204" pitchFamily="18" charset="0"/>
                          </a:rPr>
                          <m:t>𝒊𝒋</m:t>
                        </m:r>
                      </m:sub>
                    </m:sSub>
                  </m:oMath>
                </a14:m>
                <a:r>
                  <a:rPr lang="es-MX" sz="2800" b="1" dirty="0">
                    <a:solidFill>
                      <a:srgbClr val="002060"/>
                    </a:solidFill>
                    <a:latin typeface="Gabriola" pitchFamily="82" charset="0"/>
                  </a:rPr>
                  <a:t>, para toda i ≠ j, para todas las posibles parejas de medias de los  tratamientos. Suponiendo una hipótesis alterna bilateral, dos medias se consideran diferentes si</a:t>
                </a:r>
                <a:endParaRPr lang="es-MX" sz="2800" b="1" dirty="0">
                  <a:solidFill>
                    <a:srgbClr val="002060"/>
                  </a:solidFill>
                  <a:effectLst/>
                  <a:latin typeface="Gabriola" pitchFamily="82" charset="0"/>
                </a:endParaRPr>
              </a:p>
            </p:txBody>
          </p:sp>
        </mc:Choice>
        <mc:Fallback xmlns="">
          <p:sp>
            <p:nvSpPr>
              <p:cNvPr id="2" name="Rectángulo 1">
                <a:extLst>
                  <a:ext uri="{FF2B5EF4-FFF2-40B4-BE49-F238E27FC236}">
                    <a16:creationId xmlns:a16="http://schemas.microsoft.com/office/drawing/2014/main" id="{3C541AB2-275F-B74E-A0D3-08F6666EF51F}"/>
                  </a:ext>
                </a:extLst>
              </p:cNvPr>
              <p:cNvSpPr>
                <a:spLocks noRot="1" noChangeAspect="1" noMove="1" noResize="1" noEditPoints="1" noAdjustHandles="1" noChangeArrowheads="1" noChangeShapeType="1" noTextEdit="1"/>
              </p:cNvSpPr>
              <p:nvPr/>
            </p:nvSpPr>
            <p:spPr>
              <a:xfrm>
                <a:off x="467544" y="332656"/>
                <a:ext cx="8208912" cy="3149324"/>
              </a:xfrm>
              <a:prstGeom prst="rect">
                <a:avLst/>
              </a:prstGeom>
              <a:blipFill>
                <a:blip r:embed="rId2"/>
                <a:stretch>
                  <a:fillRect l="-1560" t="-2132" r="-1486" b="-4651"/>
                </a:stretch>
              </a:blipFill>
            </p:spPr>
            <p:txBody>
              <a:bodyPr/>
              <a:lstStyle/>
              <a:p>
                <a:r>
                  <a:rPr lang="es-MX">
                    <a:noFill/>
                  </a:rPr>
                  <a:t> </a:t>
                </a:r>
              </a:p>
            </p:txBody>
          </p:sp>
        </mc:Fallback>
      </mc:AlternateContent>
      <p:pic>
        <p:nvPicPr>
          <p:cNvPr id="3" name="Imagen 2">
            <a:extLst>
              <a:ext uri="{FF2B5EF4-FFF2-40B4-BE49-F238E27FC236}">
                <a16:creationId xmlns:a16="http://schemas.microsoft.com/office/drawing/2014/main" id="{F22F4785-0123-9A4E-A09D-AD0D989643FB}"/>
              </a:ext>
            </a:extLst>
          </p:cNvPr>
          <p:cNvPicPr>
            <a:picLocks noChangeAspect="1"/>
          </p:cNvPicPr>
          <p:nvPr/>
        </p:nvPicPr>
        <p:blipFill rotWithShape="1">
          <a:blip r:embed="rId3"/>
          <a:srcRect r="70170"/>
          <a:stretch/>
        </p:blipFill>
        <p:spPr>
          <a:xfrm>
            <a:off x="1502916" y="3615119"/>
            <a:ext cx="1916956" cy="1435100"/>
          </a:xfrm>
          <a:prstGeom prst="rect">
            <a:avLst/>
          </a:prstGeom>
        </p:spPr>
      </p:pic>
      <p:sp>
        <p:nvSpPr>
          <p:cNvPr id="4" name="Rectángulo 3">
            <a:extLst>
              <a:ext uri="{FF2B5EF4-FFF2-40B4-BE49-F238E27FC236}">
                <a16:creationId xmlns:a16="http://schemas.microsoft.com/office/drawing/2014/main" id="{3F14A080-C654-448E-A4DC-9854BE67F6BA}"/>
              </a:ext>
            </a:extLst>
          </p:cNvPr>
          <p:cNvSpPr/>
          <p:nvPr/>
        </p:nvSpPr>
        <p:spPr>
          <a:xfrm>
            <a:off x="467544" y="5224140"/>
            <a:ext cx="8424936" cy="954107"/>
          </a:xfrm>
          <a:prstGeom prst="rect">
            <a:avLst/>
          </a:prstGeom>
        </p:spPr>
        <p:txBody>
          <a:bodyPr wrap="square">
            <a:spAutoFit/>
          </a:bodyPr>
          <a:lstStyle/>
          <a:p>
            <a:pPr>
              <a:spcBef>
                <a:spcPct val="50000"/>
              </a:spcBef>
            </a:pPr>
            <a:r>
              <a:rPr lang="es-MX" sz="2800" b="1" dirty="0">
                <a:solidFill>
                  <a:srgbClr val="0070C0"/>
                </a:solidFill>
                <a:latin typeface="Gabriola" panose="04040605051002020D02" pitchFamily="82" charset="0"/>
              </a:rPr>
              <a:t>Dos medias se consideran diferentes, si su diferencia es mayor que el valor del LSD.</a:t>
            </a:r>
          </a:p>
        </p:txBody>
      </p:sp>
      <p:pic>
        <p:nvPicPr>
          <p:cNvPr id="6" name="Imagen 5">
            <a:extLst>
              <a:ext uri="{FF2B5EF4-FFF2-40B4-BE49-F238E27FC236}">
                <a16:creationId xmlns:a16="http://schemas.microsoft.com/office/drawing/2014/main" id="{D603CD73-CE04-4FAA-9BD4-D90394E948A6}"/>
              </a:ext>
            </a:extLst>
          </p:cNvPr>
          <p:cNvPicPr>
            <a:picLocks noChangeAspect="1"/>
          </p:cNvPicPr>
          <p:nvPr/>
        </p:nvPicPr>
        <p:blipFill rotWithShape="1">
          <a:blip r:embed="rId3"/>
          <a:srcRect l="52665"/>
          <a:stretch/>
        </p:blipFill>
        <p:spPr>
          <a:xfrm>
            <a:off x="5508104" y="3615119"/>
            <a:ext cx="3041824" cy="1435100"/>
          </a:xfrm>
          <a:prstGeom prst="rect">
            <a:avLst/>
          </a:prstGeom>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A74BCAD-17FC-4D77-B246-0FD190F569DE}"/>
                  </a:ext>
                </a:extLst>
              </p:cNvPr>
              <p:cNvSpPr txBox="1"/>
              <p:nvPr/>
            </p:nvSpPr>
            <p:spPr>
              <a:xfrm>
                <a:off x="3419872" y="4109835"/>
                <a:ext cx="2160240" cy="6269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𝐿𝑆𝐷</m:t>
                      </m:r>
                      <m:r>
                        <a:rPr lang="es-MX" b="0" i="1" smtClean="0">
                          <a:latin typeface="Cambria Math" panose="02040503050406030204" pitchFamily="18" charset="0"/>
                        </a:rPr>
                        <m:t>=</m:t>
                      </m:r>
                      <m:sSub>
                        <m:sSubPr>
                          <m:ctrlPr>
                            <a:rPr lang="es-MX" i="1" smtClean="0">
                              <a:latin typeface="Cambria Math" panose="02040503050406030204" pitchFamily="18" charset="0"/>
                            </a:rPr>
                          </m:ctrlPr>
                        </m:sSubPr>
                        <m:e>
                          <m:r>
                            <a:rPr lang="es-MX" b="0" i="1" smtClean="0">
                              <a:latin typeface="Cambria Math" panose="02040503050406030204" pitchFamily="18" charset="0"/>
                            </a:rPr>
                            <m:t>𝑡</m:t>
                          </m:r>
                        </m:e>
                        <m:sub>
                          <m:r>
                            <a:rPr lang="es-MX" b="0" i="1" smtClean="0">
                              <a:latin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r>
                                <a:rPr lang="es-MX" i="1" smtClean="0">
                                  <a:latin typeface="Cambria Math" panose="02040503050406030204" pitchFamily="18" charset="0"/>
                                  <a:ea typeface="Cambria Math" panose="02040503050406030204" pitchFamily="18" charset="0"/>
                                </a:rPr>
                                <m:t>𝛼</m:t>
                              </m:r>
                            </m:num>
                            <m:den>
                              <m:r>
                                <a:rPr lang="es-MX" b="0" i="1" smtClean="0">
                                  <a:latin typeface="Cambria Math" panose="02040503050406030204" pitchFamily="18" charset="0"/>
                                  <a:ea typeface="Cambria Math" panose="02040503050406030204" pitchFamily="18" charset="0"/>
                                </a:rPr>
                                <m:t>2</m:t>
                              </m:r>
                            </m:den>
                          </m:f>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𝑁</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𝑎</m:t>
                          </m:r>
                          <m:r>
                            <a:rPr lang="es-MX" b="0" i="1" smtClean="0">
                              <a:latin typeface="Cambria Math" panose="02040503050406030204" pitchFamily="18" charset="0"/>
                              <a:ea typeface="Cambria Math" panose="02040503050406030204" pitchFamily="18" charset="0"/>
                            </a:rPr>
                            <m:t>)</m:t>
                          </m:r>
                        </m:sub>
                      </m:sSub>
                    </m:oMath>
                  </m:oMathPara>
                </a14:m>
                <a:endParaRPr lang="es-MX" dirty="0"/>
              </a:p>
            </p:txBody>
          </p:sp>
        </mc:Choice>
        <mc:Fallback xmlns="">
          <p:sp>
            <p:nvSpPr>
              <p:cNvPr id="9" name="CuadroTexto 8">
                <a:extLst>
                  <a:ext uri="{FF2B5EF4-FFF2-40B4-BE49-F238E27FC236}">
                    <a16:creationId xmlns:a16="http://schemas.microsoft.com/office/drawing/2014/main" id="{0A74BCAD-17FC-4D77-B246-0FD190F569DE}"/>
                  </a:ext>
                </a:extLst>
              </p:cNvPr>
              <p:cNvSpPr txBox="1">
                <a:spLocks noRot="1" noChangeAspect="1" noMove="1" noResize="1" noEditPoints="1" noAdjustHandles="1" noChangeArrowheads="1" noChangeShapeType="1" noTextEdit="1"/>
              </p:cNvSpPr>
              <p:nvPr/>
            </p:nvSpPr>
            <p:spPr>
              <a:xfrm>
                <a:off x="3419872" y="4109835"/>
                <a:ext cx="2160240" cy="626967"/>
              </a:xfrm>
              <a:prstGeom prst="rect">
                <a:avLst/>
              </a:prstGeom>
              <a:blipFill>
                <a:blip r:embed="rId4"/>
                <a:stretch>
                  <a:fillRect b="-3883"/>
                </a:stretch>
              </a:blipFill>
            </p:spPr>
            <p:txBody>
              <a:bodyPr/>
              <a:lstStyle/>
              <a:p>
                <a:r>
                  <a:rPr lang="es-MX">
                    <a:noFill/>
                  </a:rPr>
                  <a:t> </a:t>
                </a:r>
              </a:p>
            </p:txBody>
          </p:sp>
        </mc:Fallback>
      </mc:AlternateContent>
    </p:spTree>
    <p:extLst>
      <p:ext uri="{BB962C8B-B14F-4D97-AF65-F5344CB8AC3E}">
        <p14:creationId xmlns:p14="http://schemas.microsoft.com/office/powerpoint/2010/main" val="37485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828552" y="215010"/>
            <a:ext cx="5270995" cy="584775"/>
          </a:xfrm>
          <a:prstGeom prst="rect">
            <a:avLst/>
          </a:prstGeom>
          <a:noFill/>
          <a:ln>
            <a:noFill/>
          </a:ln>
          <a:extLst/>
        </p:spPr>
        <p:txBody>
          <a:bodyPr wrap="none" anchor="ctr">
            <a:spAutoFit/>
          </a:bodyPr>
          <a:lstStyle/>
          <a:p>
            <a:pPr algn="just"/>
            <a:r>
              <a:rPr lang="es-ES_tradnl" sz="3200" b="1" dirty="0">
                <a:solidFill>
                  <a:srgbClr val="0070C0"/>
                </a:solidFill>
                <a:latin typeface="Gabriola" panose="04040605051002020D02" pitchFamily="82" charset="0"/>
              </a:rPr>
              <a:t>Comparación de Medias de Tratamientos</a:t>
            </a:r>
          </a:p>
        </p:txBody>
      </p:sp>
      <p:sp>
        <p:nvSpPr>
          <p:cNvPr id="20488" name="Text Box 8"/>
          <p:cNvSpPr txBox="1">
            <a:spLocks noChangeArrowheads="1"/>
          </p:cNvSpPr>
          <p:nvPr/>
        </p:nvSpPr>
        <p:spPr bwMode="auto">
          <a:xfrm>
            <a:off x="395536" y="4538071"/>
            <a:ext cx="8208912" cy="1077218"/>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sz="3200" b="1" dirty="0">
                <a:solidFill>
                  <a:srgbClr val="0070C0"/>
                </a:solidFill>
                <a:latin typeface="Gabriola" panose="04040605051002020D02" pitchFamily="82" charset="0"/>
              </a:rPr>
              <a:t>Dos medias se consideran diferentes, si su diferencia es mayor que el valor del LSD.</a:t>
            </a:r>
          </a:p>
        </p:txBody>
      </p:sp>
      <p:sp>
        <p:nvSpPr>
          <p:cNvPr id="2" name="Rectángulo 1"/>
          <p:cNvSpPr/>
          <p:nvPr/>
        </p:nvSpPr>
        <p:spPr>
          <a:xfrm>
            <a:off x="251520" y="1230962"/>
            <a:ext cx="3406702" cy="584775"/>
          </a:xfrm>
          <a:prstGeom prst="rect">
            <a:avLst/>
          </a:prstGeom>
        </p:spPr>
        <p:txBody>
          <a:bodyPr wrap="none">
            <a:spAutoFit/>
          </a:bodyPr>
          <a:lstStyle/>
          <a:p>
            <a:r>
              <a:rPr lang="es-ES_tradnl" sz="3200" b="1" dirty="0">
                <a:solidFill>
                  <a:srgbClr val="0070C0"/>
                </a:solidFill>
                <a:latin typeface="Gabriola" panose="04040605051002020D02" pitchFamily="82" charset="0"/>
              </a:rPr>
              <a:t>Si el diseño es balanceado</a:t>
            </a:r>
            <a:r>
              <a:rPr lang="es-MX" sz="3200" dirty="0">
                <a:solidFill>
                  <a:srgbClr val="0070C0"/>
                </a:solidFill>
                <a:latin typeface="Gabriola" panose="04040605051002020D02" pitchFamily="82" charset="0"/>
              </a:rPr>
              <a:t> </a:t>
            </a:r>
          </a:p>
        </p:txBody>
      </p:sp>
      <p:graphicFrame>
        <p:nvGraphicFramePr>
          <p:cNvPr id="10" name="Object 3"/>
          <p:cNvGraphicFramePr>
            <a:graphicFrameLocks noChangeAspect="1"/>
          </p:cNvGraphicFramePr>
          <p:nvPr>
            <p:extLst>
              <p:ext uri="{D42A27DB-BD31-4B8C-83A1-F6EECF244321}">
                <p14:modId xmlns:p14="http://schemas.microsoft.com/office/powerpoint/2010/main" val="562385175"/>
              </p:ext>
            </p:extLst>
          </p:nvPr>
        </p:nvGraphicFramePr>
        <p:xfrm>
          <a:off x="395536" y="1938615"/>
          <a:ext cx="2953071" cy="497956"/>
        </p:xfrm>
        <a:graphic>
          <a:graphicData uri="http://schemas.openxmlformats.org/presentationml/2006/ole">
            <mc:AlternateContent xmlns:mc="http://schemas.openxmlformats.org/markup-compatibility/2006">
              <mc:Choice xmlns:v="urn:schemas-microsoft-com:vml" Requires="v">
                <p:oleObj spid="_x0000_s20772" name="Ecuación" r:id="rId3" imgW="2114702" imgH="324002" progId="Equation.3">
                  <p:embed/>
                </p:oleObj>
              </mc:Choice>
              <mc:Fallback>
                <p:oleObj name="Ecuación" r:id="rId3" imgW="2114702" imgH="324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38615"/>
                        <a:ext cx="2953071" cy="497956"/>
                      </a:xfrm>
                      <a:prstGeom prst="rect">
                        <a:avLst/>
                      </a:prstGeom>
                      <a:noFill/>
                      <a:ln>
                        <a:noFill/>
                      </a:ln>
                      <a:effectLst/>
                      <a:extLst/>
                    </p:spPr>
                  </p:pic>
                </p:oleObj>
              </mc:Fallback>
            </mc:AlternateContent>
          </a:graphicData>
        </a:graphic>
      </p:graphicFrame>
      <mc:AlternateContent xmlns:mc="http://schemas.openxmlformats.org/markup-compatibility/2006">
        <mc:Choice xmlns:a14="http://schemas.microsoft.com/office/drawing/2010/main" Requires="a14">
          <p:sp>
            <p:nvSpPr>
              <p:cNvPr id="11" name="Object 5"/>
              <p:cNvSpPr txBox="1"/>
              <p:nvPr/>
            </p:nvSpPr>
            <p:spPr bwMode="auto">
              <a:xfrm>
                <a:off x="3798912" y="2986194"/>
                <a:ext cx="2303462" cy="858837"/>
              </a:xfrm>
              <a:prstGeom prst="rect">
                <a:avLst/>
              </a:prstGeom>
              <a:noFill/>
              <a:ln>
                <a:noFill/>
              </a:ln>
              <a:effectLst/>
              <a:ex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s-MX" i="1">
                              <a:solidFill>
                                <a:srgbClr val="000000"/>
                              </a:solidFill>
                              <a:latin typeface="Cambria Math" panose="02040503050406030204" pitchFamily="18" charset="0"/>
                            </a:rPr>
                          </m:ctrlPr>
                        </m:sSubPr>
                        <m:e>
                          <m:r>
                            <a:rPr lang="es-MX" i="1">
                              <a:solidFill>
                                <a:srgbClr val="000000"/>
                              </a:solidFill>
                              <a:latin typeface="Cambria Math" panose="02040503050406030204" pitchFamily="18" charset="0"/>
                            </a:rPr>
                            <m:t>𝑡</m:t>
                          </m:r>
                        </m:e>
                        <m:sub>
                          <m:r>
                            <a:rPr lang="es-MX" i="1">
                              <a:solidFill>
                                <a:srgbClr val="000000"/>
                              </a:solidFill>
                              <a:latin typeface="Cambria Math" panose="02040503050406030204" pitchFamily="18" charset="0"/>
                            </a:rPr>
                            <m:t>(</m:t>
                          </m:r>
                          <m:r>
                            <a:rPr lang="es-MX" i="1">
                              <a:solidFill>
                                <a:srgbClr val="000000"/>
                              </a:solidFill>
                              <a:latin typeface="Cambria Math" panose="02040503050406030204" pitchFamily="18" charset="0"/>
                            </a:rPr>
                            <m:t>𝛼</m:t>
                          </m:r>
                          <m:r>
                            <a:rPr lang="es-MX" i="1">
                              <a:solidFill>
                                <a:srgbClr val="000000"/>
                              </a:solidFill>
                              <a:latin typeface="Cambria Math" panose="02040503050406030204" pitchFamily="18" charset="0"/>
                            </a:rPr>
                            <m:t>/2,</m:t>
                          </m:r>
                          <m:r>
                            <a:rPr lang="es-MX" i="1">
                              <a:solidFill>
                                <a:srgbClr val="000000"/>
                              </a:solidFill>
                              <a:latin typeface="Cambria Math" panose="02040503050406030204" pitchFamily="18" charset="0"/>
                            </a:rPr>
                            <m:t>𝑁</m:t>
                          </m:r>
                          <m:r>
                            <a:rPr lang="es-MX" i="1">
                              <a:solidFill>
                                <a:srgbClr val="000000"/>
                              </a:solidFill>
                              <a:latin typeface="Cambria Math" panose="02040503050406030204" pitchFamily="18" charset="0"/>
                            </a:rPr>
                            <m:t>−</m:t>
                          </m:r>
                          <m:r>
                            <a:rPr lang="es-MX" i="1">
                              <a:solidFill>
                                <a:srgbClr val="000000"/>
                              </a:solidFill>
                              <a:latin typeface="Cambria Math" panose="02040503050406030204" pitchFamily="18" charset="0"/>
                            </a:rPr>
                            <m:t>𝑎</m:t>
                          </m:r>
                          <m:r>
                            <a:rPr lang="es-MX" i="1">
                              <a:solidFill>
                                <a:srgbClr val="000000"/>
                              </a:solidFill>
                              <a:latin typeface="Cambria Math" panose="02040503050406030204" pitchFamily="18" charset="0"/>
                            </a:rPr>
                            <m:t>)</m:t>
                          </m:r>
                        </m:sub>
                      </m:sSub>
                      <m:rad>
                        <m:radPr>
                          <m:degHide m:val="on"/>
                          <m:ctrlPr>
                            <a:rPr lang="es-MX" i="1">
                              <a:solidFill>
                                <a:srgbClr val="000000"/>
                              </a:solidFill>
                              <a:latin typeface="Cambria Math" panose="02040503050406030204" pitchFamily="18" charset="0"/>
                            </a:rPr>
                          </m:ctrlPr>
                        </m:radPr>
                        <m:deg/>
                        <m:e>
                          <m:f>
                            <m:fPr>
                              <m:ctrlPr>
                                <a:rPr lang="es-MX" i="1">
                                  <a:solidFill>
                                    <a:srgbClr val="000000"/>
                                  </a:solidFill>
                                  <a:latin typeface="Cambria Math" panose="02040503050406030204" pitchFamily="18" charset="0"/>
                                </a:rPr>
                              </m:ctrlPr>
                            </m:fPr>
                            <m:num>
                              <m:r>
                                <a:rPr lang="es-MX" i="1">
                                  <a:solidFill>
                                    <a:srgbClr val="000000"/>
                                  </a:solidFill>
                                  <a:latin typeface="Cambria Math" panose="02040503050406030204" pitchFamily="18" charset="0"/>
                                </a:rPr>
                                <m:t>2</m:t>
                              </m:r>
                              <m:r>
                                <a:rPr lang="es-MX" i="1">
                                  <a:solidFill>
                                    <a:srgbClr val="000000"/>
                                  </a:solidFill>
                                  <a:latin typeface="Cambria Math" panose="02040503050406030204" pitchFamily="18" charset="0"/>
                                </a:rPr>
                                <m:t>𝐶</m:t>
                              </m:r>
                              <m:sSub>
                                <m:sSubPr>
                                  <m:ctrlPr>
                                    <a:rPr lang="es-MX" i="1">
                                      <a:solidFill>
                                        <a:srgbClr val="000000"/>
                                      </a:solidFill>
                                      <a:latin typeface="Cambria Math" panose="02040503050406030204" pitchFamily="18" charset="0"/>
                                    </a:rPr>
                                  </m:ctrlPr>
                                </m:sSubPr>
                                <m:e>
                                  <m:r>
                                    <a:rPr lang="es-MX" i="1">
                                      <a:solidFill>
                                        <a:srgbClr val="000000"/>
                                      </a:solidFill>
                                      <a:latin typeface="Cambria Math" panose="02040503050406030204" pitchFamily="18" charset="0"/>
                                    </a:rPr>
                                    <m:t>𝑀</m:t>
                                  </m:r>
                                </m:e>
                                <m:sub>
                                  <m:r>
                                    <a:rPr lang="es-MX" i="1">
                                      <a:solidFill>
                                        <a:srgbClr val="000000"/>
                                      </a:solidFill>
                                      <a:latin typeface="Cambria Math" panose="02040503050406030204" pitchFamily="18" charset="0"/>
                                    </a:rPr>
                                    <m:t>𝐸</m:t>
                                  </m:r>
                                </m:sub>
                              </m:sSub>
                            </m:num>
                            <m:den>
                              <m:r>
                                <a:rPr lang="es-MX" i="1">
                                  <a:solidFill>
                                    <a:srgbClr val="000000"/>
                                  </a:solidFill>
                                  <a:latin typeface="Cambria Math" panose="02040503050406030204" pitchFamily="18" charset="0"/>
                                </a:rPr>
                                <m:t>𝑛</m:t>
                              </m:r>
                            </m:den>
                          </m:f>
                        </m:e>
                      </m:rad>
                    </m:oMath>
                  </m:oMathPara>
                </a14:m>
                <a:endParaRPr lang="es-MX" dirty="0"/>
              </a:p>
            </p:txBody>
          </p:sp>
        </mc:Choice>
        <mc:Fallback>
          <p:sp>
            <p:nvSpPr>
              <p:cNvPr id="11" name="Object 5"/>
              <p:cNvSpPr txBox="1">
                <a:spLocks noRot="1" noChangeAspect="1" noMove="1" noResize="1" noEditPoints="1" noAdjustHandles="1" noChangeArrowheads="1" noChangeShapeType="1" noTextEdit="1"/>
              </p:cNvSpPr>
              <p:nvPr/>
            </p:nvSpPr>
            <p:spPr bwMode="auto">
              <a:xfrm>
                <a:off x="3798912" y="2986194"/>
                <a:ext cx="2303462" cy="858837"/>
              </a:xfrm>
              <a:prstGeom prst="rect">
                <a:avLst/>
              </a:prstGeom>
              <a:blipFill>
                <a:blip r:embed="rId5"/>
                <a:stretch>
                  <a:fillRect/>
                </a:stretch>
              </a:blipFill>
              <a:ln>
                <a:noFill/>
              </a:ln>
              <a:effectLst/>
              <a:extLst/>
            </p:spPr>
            <p:txBody>
              <a:bodyPr/>
              <a:lstStyle/>
              <a:p>
                <a:r>
                  <a:rPr lang="es-MX">
                    <a:noFill/>
                  </a:rPr>
                  <a:t> </a:t>
                </a:r>
              </a:p>
            </p:txBody>
          </p:sp>
        </mc:Fallback>
      </mc:AlternateContent>
      <p:sp>
        <p:nvSpPr>
          <p:cNvPr id="12" name="Rectangle 4"/>
          <p:cNvSpPr>
            <a:spLocks noChangeArrowheads="1"/>
          </p:cNvSpPr>
          <p:nvPr/>
        </p:nvSpPr>
        <p:spPr bwMode="auto">
          <a:xfrm>
            <a:off x="2771800" y="3200400"/>
            <a:ext cx="1027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_tradnl" b="1" dirty="0">
                <a:solidFill>
                  <a:srgbClr val="003399"/>
                </a:solidFill>
              </a:rPr>
              <a:t>LSD=</a:t>
            </a:r>
            <a:r>
              <a:rPr lang="es-MX" b="1" dirty="0">
                <a:solidFill>
                  <a:srgbClr val="003399"/>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8298" y="252843"/>
            <a:ext cx="4140221" cy="1938992"/>
          </a:xfrm>
          <a:prstGeom prst="rect">
            <a:avLst/>
          </a:prstGeom>
          <a:solidFill>
            <a:schemeClr val="bg1"/>
          </a:solidFill>
          <a:ln w="9525">
            <a:noFill/>
            <a:miter lim="800000"/>
            <a:headEnd/>
            <a:tailEnd/>
          </a:ln>
          <a:effectLst/>
        </p:spPr>
        <p:txBody>
          <a:bodyPr wrap="square" anchor="ctr">
            <a:spAutoFit/>
          </a:bodyPr>
          <a:lstStyle/>
          <a:p>
            <a:pPr>
              <a:defRPr/>
            </a:pPr>
            <a:r>
              <a:rPr lang="es-ES_tradnl" b="1" dirty="0">
                <a:solidFill>
                  <a:srgbClr val="0070C0"/>
                </a:solidFill>
                <a:latin typeface="Gabriola" panose="04040605051002020D02" pitchFamily="82" charset="0"/>
              </a:rPr>
              <a:t>EJEMPLO</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Tipo de Envase                         Media</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A                          31</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B                          41.3</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C                          43.3</a:t>
            </a:r>
          </a:p>
        </p:txBody>
      </p:sp>
      <p:graphicFrame>
        <p:nvGraphicFramePr>
          <p:cNvPr id="22531" name="Object 3"/>
          <p:cNvGraphicFramePr>
            <a:graphicFrameLocks noChangeAspect="1"/>
          </p:cNvGraphicFramePr>
          <p:nvPr>
            <p:extLst>
              <p:ext uri="{D42A27DB-BD31-4B8C-83A1-F6EECF244321}">
                <p14:modId xmlns:p14="http://schemas.microsoft.com/office/powerpoint/2010/main" val="2435048146"/>
              </p:ext>
            </p:extLst>
          </p:nvPr>
        </p:nvGraphicFramePr>
        <p:xfrm>
          <a:off x="303549" y="3071803"/>
          <a:ext cx="2398737" cy="495497"/>
        </p:xfrm>
        <a:graphic>
          <a:graphicData uri="http://schemas.openxmlformats.org/presentationml/2006/ole">
            <mc:AlternateContent xmlns:mc="http://schemas.openxmlformats.org/markup-compatibility/2006">
              <mc:Choice xmlns:v="urn:schemas-microsoft-com:vml" Requires="v">
                <p:oleObj spid="_x0000_s22838" name="Ecuación" r:id="rId3" imgW="1695602" imgH="324002" progId="Equation.3">
                  <p:embed/>
                </p:oleObj>
              </mc:Choice>
              <mc:Fallback>
                <p:oleObj name="Ecuación" r:id="rId3" imgW="1695602" imgH="324002"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9" y="3071803"/>
                        <a:ext cx="2398737" cy="495497"/>
                      </a:xfrm>
                      <a:prstGeom prst="rect">
                        <a:avLst/>
                      </a:prstGeom>
                      <a:noFill/>
                      <a:ln>
                        <a:noFill/>
                      </a:ln>
                      <a:effectLs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2985746605"/>
              </p:ext>
            </p:extLst>
          </p:nvPr>
        </p:nvGraphicFramePr>
        <p:xfrm>
          <a:off x="303549" y="3964369"/>
          <a:ext cx="3996977" cy="504111"/>
        </p:xfrm>
        <a:graphic>
          <a:graphicData uri="http://schemas.openxmlformats.org/presentationml/2006/ole">
            <mc:AlternateContent xmlns:mc="http://schemas.openxmlformats.org/markup-compatibility/2006">
              <mc:Choice xmlns:v="urn:schemas-microsoft-com:vml" Requires="v">
                <p:oleObj spid="_x0000_s22839" name="Ecuación" r:id="rId5" imgW="3800551" imgH="352349" progId="Equation.3">
                  <p:embed/>
                </p:oleObj>
              </mc:Choice>
              <mc:Fallback>
                <p:oleObj name="Ecuación" r:id="rId5" imgW="3800551" imgH="35234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49" y="3964369"/>
                        <a:ext cx="3996977" cy="504111"/>
                      </a:xfrm>
                      <a:prstGeom prst="rect">
                        <a:avLst/>
                      </a:prstGeom>
                      <a:noFill/>
                      <a:ln>
                        <a:noFill/>
                      </a:ln>
                      <a:effectLst/>
                      <a:extLst/>
                    </p:spPr>
                  </p:pic>
                </p:oleObj>
              </mc:Fallback>
            </mc:AlternateContent>
          </a:graphicData>
        </a:graphic>
      </p:graphicFrame>
      <p:sp>
        <p:nvSpPr>
          <p:cNvPr id="22533" name="Rectangle 5"/>
          <p:cNvSpPr>
            <a:spLocks noChangeArrowheads="1"/>
          </p:cNvSpPr>
          <p:nvPr/>
        </p:nvSpPr>
        <p:spPr bwMode="auto">
          <a:xfrm>
            <a:off x="2901751" y="2886359"/>
            <a:ext cx="1150937" cy="646331"/>
          </a:xfrm>
          <a:prstGeom prst="rect">
            <a:avLst/>
          </a:prstGeom>
          <a:noFill/>
          <a:ln>
            <a:noFill/>
          </a:ln>
          <a:extLst/>
        </p:spPr>
        <p:txBody>
          <a:bodyPr anchor="ctr">
            <a:spAutoFit/>
          </a:bodyPr>
          <a:lstStyle/>
          <a:p>
            <a:r>
              <a:rPr lang="es-ES_tradnl" sz="3600" b="1" dirty="0">
                <a:solidFill>
                  <a:srgbClr val="0070C0"/>
                </a:solidFill>
                <a:latin typeface="Gabriola" panose="04040605051002020D02" pitchFamily="82" charset="0"/>
              </a:rPr>
              <a:t>n=10</a:t>
            </a:r>
          </a:p>
        </p:txBody>
      </p:sp>
      <p:graphicFrame>
        <p:nvGraphicFramePr>
          <p:cNvPr id="22534" name="Object 6"/>
          <p:cNvGraphicFramePr>
            <a:graphicFrameLocks noChangeAspect="1"/>
          </p:cNvGraphicFramePr>
          <p:nvPr>
            <p:extLst>
              <p:ext uri="{D42A27DB-BD31-4B8C-83A1-F6EECF244321}">
                <p14:modId xmlns:p14="http://schemas.microsoft.com/office/powerpoint/2010/main" val="2963551599"/>
              </p:ext>
            </p:extLst>
          </p:nvPr>
        </p:nvGraphicFramePr>
        <p:xfrm>
          <a:off x="375557" y="5157192"/>
          <a:ext cx="3852962" cy="650909"/>
        </p:xfrm>
        <a:graphic>
          <a:graphicData uri="http://schemas.openxmlformats.org/presentationml/2006/ole">
            <mc:AlternateContent xmlns:mc="http://schemas.openxmlformats.org/markup-compatibility/2006">
              <mc:Choice xmlns:v="urn:schemas-microsoft-com:vml" Requires="v">
                <p:oleObj spid="_x0000_s22840" name="Ecuación" r:id="rId7" imgW="3667049" imgH="695249" progId="Equation.3">
                  <p:embed/>
                </p:oleObj>
              </mc:Choice>
              <mc:Fallback>
                <p:oleObj name="Ecuación" r:id="rId7" imgW="3667049" imgH="69524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557" y="5157192"/>
                        <a:ext cx="3852962" cy="650909"/>
                      </a:xfrm>
                      <a:prstGeom prst="rect">
                        <a:avLst/>
                      </a:prstGeom>
                      <a:noFill/>
                      <a:ln>
                        <a:noFill/>
                      </a:ln>
                      <a:effectLst/>
                      <a:extLst/>
                    </p:spPr>
                  </p:pic>
                </p:oleObj>
              </mc:Fallback>
            </mc:AlternateContent>
          </a:graphicData>
        </a:graphic>
      </p:graphicFrame>
      <p:sp>
        <p:nvSpPr>
          <p:cNvPr id="2" name="Rectángulo 1"/>
          <p:cNvSpPr/>
          <p:nvPr/>
        </p:nvSpPr>
        <p:spPr>
          <a:xfrm>
            <a:off x="4427984" y="531161"/>
            <a:ext cx="4572000" cy="5693866"/>
          </a:xfrm>
          <a:prstGeom prst="rect">
            <a:avLst/>
          </a:prstGeom>
          <a:solidFill>
            <a:srgbClr val="002060"/>
          </a:solidFill>
        </p:spPr>
        <p:txBody>
          <a:bodyPr>
            <a:spAutoFit/>
          </a:bodyPr>
          <a:lstStyle/>
          <a:p>
            <a:pPr algn="just"/>
            <a:r>
              <a:rPr lang="es-ES_tradnl" sz="2800" b="1" dirty="0">
                <a:solidFill>
                  <a:srgbClr val="0070C0"/>
                </a:solidFill>
                <a:latin typeface="Gabriola" panose="04040605051002020D02" pitchFamily="82" charset="0"/>
              </a:rPr>
              <a:t>|</a:t>
            </a:r>
            <a:r>
              <a:rPr lang="es-ES_tradnl" sz="2800" b="1" dirty="0">
                <a:solidFill>
                  <a:schemeClr val="bg1"/>
                </a:solidFill>
                <a:latin typeface="Gabriola" panose="04040605051002020D02" pitchFamily="82" charset="0"/>
              </a:rPr>
              <a:t>31-41.3|=10.3</a:t>
            </a:r>
          </a:p>
          <a:p>
            <a:pPr algn="just"/>
            <a:r>
              <a:rPr lang="es-ES_tradnl" sz="2800" b="1" dirty="0">
                <a:solidFill>
                  <a:schemeClr val="bg1"/>
                </a:solidFill>
                <a:latin typeface="Gabriola" panose="04040605051002020D02" pitchFamily="82" charset="0"/>
              </a:rPr>
              <a:t>Como 10.3&gt;6.9265 por lo tanto el tipo de envase A  es diferente al tipo de envase B.</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|31-43.3|=12.3</a:t>
            </a:r>
          </a:p>
          <a:p>
            <a:pPr algn="just"/>
            <a:r>
              <a:rPr lang="es-ES_tradnl" sz="2800" b="1" dirty="0">
                <a:solidFill>
                  <a:schemeClr val="bg1"/>
                </a:solidFill>
                <a:latin typeface="Gabriola" panose="04040605051002020D02" pitchFamily="82" charset="0"/>
              </a:rPr>
              <a:t>Como 12.3&gt;6.9265 por lo tanto el tipo de envase A es  diferente al tipo de envase C.</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|41.3-43.3|=2</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Como 2&lt;6.9265 por lo tanto el tipo de envase B no  es diferente al tipo de envase 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3" name="5 CuadroTexto"/>
          <p:cNvSpPr txBox="1">
            <a:spLocks noChangeArrowheads="1"/>
          </p:cNvSpPr>
          <p:nvPr/>
        </p:nvSpPr>
        <p:spPr bwMode="auto">
          <a:xfrm>
            <a:off x="2483768" y="84682"/>
            <a:ext cx="367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b="1" dirty="0">
                <a:latin typeface="Gabriola" panose="04040605051002020D02" pitchFamily="82" charset="0"/>
              </a:rPr>
              <a:t>PRUEBA DE LSD 95% CONFIANZA</a:t>
            </a:r>
          </a:p>
        </p:txBody>
      </p:sp>
      <p:pic>
        <p:nvPicPr>
          <p:cNvPr id="4" name="Imagen 3">
            <a:extLst>
              <a:ext uri="{FF2B5EF4-FFF2-40B4-BE49-F238E27FC236}">
                <a16:creationId xmlns:a16="http://schemas.microsoft.com/office/drawing/2014/main" id="{E88F5230-D4C9-4CBF-9C77-2AF7D856508B}"/>
              </a:ext>
            </a:extLst>
          </p:cNvPr>
          <p:cNvPicPr>
            <a:picLocks noChangeAspect="1"/>
          </p:cNvPicPr>
          <p:nvPr/>
        </p:nvPicPr>
        <p:blipFill>
          <a:blip r:embed="rId2"/>
          <a:stretch>
            <a:fillRect/>
          </a:stretch>
        </p:blipFill>
        <p:spPr>
          <a:xfrm>
            <a:off x="278606" y="692696"/>
            <a:ext cx="8292150" cy="3048684"/>
          </a:xfrm>
          <a:prstGeom prst="rect">
            <a:avLst/>
          </a:prstGeom>
        </p:spPr>
      </p:pic>
      <p:graphicFrame>
        <p:nvGraphicFramePr>
          <p:cNvPr id="7" name="1 Tabla">
            <a:extLst>
              <a:ext uri="{FF2B5EF4-FFF2-40B4-BE49-F238E27FC236}">
                <a16:creationId xmlns:a16="http://schemas.microsoft.com/office/drawing/2014/main" id="{96074CF9-BA63-4C98-9726-869490BDF681}"/>
              </a:ext>
            </a:extLst>
          </p:cNvPr>
          <p:cNvGraphicFramePr>
            <a:graphicFrameLocks noGrp="1"/>
          </p:cNvGraphicFramePr>
          <p:nvPr>
            <p:extLst>
              <p:ext uri="{D42A27DB-BD31-4B8C-83A1-F6EECF244321}">
                <p14:modId xmlns:p14="http://schemas.microsoft.com/office/powerpoint/2010/main" val="1338482074"/>
              </p:ext>
            </p:extLst>
          </p:nvPr>
        </p:nvGraphicFramePr>
        <p:xfrm>
          <a:off x="899592" y="4005064"/>
          <a:ext cx="6408739" cy="1706880"/>
        </p:xfrm>
        <a:graphic>
          <a:graphicData uri="http://schemas.openxmlformats.org/drawingml/2006/table">
            <a:tbl>
              <a:tblPr/>
              <a:tblGrid>
                <a:gridCol w="1389908">
                  <a:extLst>
                    <a:ext uri="{9D8B030D-6E8A-4147-A177-3AD203B41FA5}">
                      <a16:colId xmlns:a16="http://schemas.microsoft.com/office/drawing/2014/main" val="20000"/>
                    </a:ext>
                  </a:extLst>
                </a:gridCol>
                <a:gridCol w="1159327">
                  <a:extLst>
                    <a:ext uri="{9D8B030D-6E8A-4147-A177-3AD203B41FA5}">
                      <a16:colId xmlns:a16="http://schemas.microsoft.com/office/drawing/2014/main" val="20001"/>
                    </a:ext>
                  </a:extLst>
                </a:gridCol>
                <a:gridCol w="938171">
                  <a:extLst>
                    <a:ext uri="{9D8B030D-6E8A-4147-A177-3AD203B41FA5}">
                      <a16:colId xmlns:a16="http://schemas.microsoft.com/office/drawing/2014/main" val="20002"/>
                    </a:ext>
                  </a:extLst>
                </a:gridCol>
                <a:gridCol w="2921333">
                  <a:extLst>
                    <a:ext uri="{9D8B030D-6E8A-4147-A177-3AD203B41FA5}">
                      <a16:colId xmlns:a16="http://schemas.microsoft.com/office/drawing/2014/main" val="20003"/>
                    </a:ext>
                  </a:extLst>
                </a:gridCol>
              </a:tblGrid>
              <a:tr h="388938">
                <a:tc>
                  <a:txBody>
                    <a:bodyPr/>
                    <a:lstStyle/>
                    <a:p>
                      <a:pPr>
                        <a:spcAft>
                          <a:spcPts val="0"/>
                        </a:spcAft>
                      </a:pPr>
                      <a:r>
                        <a:rPr lang="es-MX" sz="2800" b="1" i="1" dirty="0">
                          <a:effectLst/>
                          <a:latin typeface="Gabriola" panose="04040605051002020D02" pitchFamily="82" charset="0"/>
                          <a:ea typeface="Times New Roman"/>
                          <a:cs typeface="Arial Narrow"/>
                        </a:rPr>
                        <a:t>ENVASE</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Casos</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Media</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Grupos Homogéneos</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938">
                <a:tc>
                  <a:txBody>
                    <a:bodyPr/>
                    <a:lstStyle/>
                    <a:p>
                      <a:pPr>
                        <a:spcAft>
                          <a:spcPts val="0"/>
                        </a:spcAft>
                      </a:pPr>
                      <a:r>
                        <a:rPr lang="es-MX" sz="2800" b="1">
                          <a:effectLst/>
                          <a:latin typeface="Gabriola" panose="04040605051002020D02" pitchFamily="82" charset="0"/>
                          <a:ea typeface="Times New Roman"/>
                          <a:cs typeface="Arial Narrow"/>
                        </a:rPr>
                        <a:t>A</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cs typeface="Arial Narrow"/>
                        </a:rPr>
                        <a:t>10</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cs typeface="Arial Narrow"/>
                        </a:rPr>
                        <a:t>31.0</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938">
                <a:tc>
                  <a:txBody>
                    <a:bodyPr/>
                    <a:lstStyle/>
                    <a:p>
                      <a:pPr>
                        <a:spcAft>
                          <a:spcPts val="0"/>
                        </a:spcAft>
                      </a:pPr>
                      <a:r>
                        <a:rPr lang="es-MX" sz="2800" b="1">
                          <a:effectLst/>
                          <a:latin typeface="Gabriola" panose="04040605051002020D02" pitchFamily="82" charset="0"/>
                          <a:ea typeface="Times New Roman"/>
                          <a:cs typeface="Arial Narrow"/>
                        </a:rPr>
                        <a:t>B</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10</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41.3</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938">
                <a:tc>
                  <a:txBody>
                    <a:bodyPr/>
                    <a:lstStyle/>
                    <a:p>
                      <a:pPr>
                        <a:spcAft>
                          <a:spcPts val="0"/>
                        </a:spcAft>
                      </a:pPr>
                      <a:r>
                        <a:rPr lang="es-MX" sz="2800" b="1" dirty="0">
                          <a:effectLst/>
                          <a:latin typeface="Gabriola" panose="04040605051002020D02" pitchFamily="82" charset="0"/>
                          <a:ea typeface="Times New Roman"/>
                          <a:cs typeface="Arial Narrow"/>
                        </a:rPr>
                        <a:t>C</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10</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43.3</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18453" y="601636"/>
          <a:ext cx="6408739" cy="1555752"/>
        </p:xfrm>
        <a:graphic>
          <a:graphicData uri="http://schemas.openxmlformats.org/drawingml/2006/table">
            <a:tbl>
              <a:tblPr/>
              <a:tblGrid>
                <a:gridCol w="1389908">
                  <a:extLst>
                    <a:ext uri="{9D8B030D-6E8A-4147-A177-3AD203B41FA5}">
                      <a16:colId xmlns:a16="http://schemas.microsoft.com/office/drawing/2014/main" val="20000"/>
                    </a:ext>
                  </a:extLst>
                </a:gridCol>
                <a:gridCol w="1159327">
                  <a:extLst>
                    <a:ext uri="{9D8B030D-6E8A-4147-A177-3AD203B41FA5}">
                      <a16:colId xmlns:a16="http://schemas.microsoft.com/office/drawing/2014/main" val="20001"/>
                    </a:ext>
                  </a:extLst>
                </a:gridCol>
                <a:gridCol w="938171">
                  <a:extLst>
                    <a:ext uri="{9D8B030D-6E8A-4147-A177-3AD203B41FA5}">
                      <a16:colId xmlns:a16="http://schemas.microsoft.com/office/drawing/2014/main" val="20002"/>
                    </a:ext>
                  </a:extLst>
                </a:gridCol>
                <a:gridCol w="2921333">
                  <a:extLst>
                    <a:ext uri="{9D8B030D-6E8A-4147-A177-3AD203B41FA5}">
                      <a16:colId xmlns:a16="http://schemas.microsoft.com/office/drawing/2014/main" val="20003"/>
                    </a:ext>
                  </a:extLst>
                </a:gridCol>
              </a:tblGrid>
              <a:tr h="388938">
                <a:tc>
                  <a:txBody>
                    <a:bodyPr/>
                    <a:lstStyle/>
                    <a:p>
                      <a:pPr>
                        <a:spcAft>
                          <a:spcPts val="0"/>
                        </a:spcAft>
                      </a:pPr>
                      <a:r>
                        <a:rPr lang="es-MX" sz="2400" b="1" i="1" dirty="0">
                          <a:effectLst/>
                          <a:latin typeface="Gabriola" panose="04040605051002020D02" pitchFamily="82" charset="0"/>
                          <a:ea typeface="Times New Roman"/>
                          <a:cs typeface="Arial Narrow"/>
                        </a:rPr>
                        <a:t>ENVASE</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Casos</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Media</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Grupos Homogéneos</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938">
                <a:tc>
                  <a:txBody>
                    <a:bodyPr/>
                    <a:lstStyle/>
                    <a:p>
                      <a:pPr>
                        <a:spcAft>
                          <a:spcPts val="0"/>
                        </a:spcAft>
                      </a:pPr>
                      <a:r>
                        <a:rPr lang="es-MX" sz="2400" b="1">
                          <a:effectLst/>
                          <a:latin typeface="Gabriola" panose="04040605051002020D02" pitchFamily="82" charset="0"/>
                          <a:ea typeface="Times New Roman"/>
                          <a:cs typeface="Arial Narrow"/>
                        </a:rPr>
                        <a:t>A</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cs typeface="Arial Narrow"/>
                        </a:rPr>
                        <a:t>10</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cs typeface="Arial Narrow"/>
                        </a:rPr>
                        <a:t>31.0</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938">
                <a:tc>
                  <a:txBody>
                    <a:bodyPr/>
                    <a:lstStyle/>
                    <a:p>
                      <a:pPr>
                        <a:spcAft>
                          <a:spcPts val="0"/>
                        </a:spcAft>
                      </a:pPr>
                      <a:r>
                        <a:rPr lang="es-MX" sz="2400" b="1">
                          <a:effectLst/>
                          <a:latin typeface="Gabriola" panose="04040605051002020D02" pitchFamily="82" charset="0"/>
                          <a:ea typeface="Times New Roman"/>
                          <a:cs typeface="Arial Narrow"/>
                        </a:rPr>
                        <a:t>B</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10</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41.3</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938">
                <a:tc>
                  <a:txBody>
                    <a:bodyPr/>
                    <a:lstStyle/>
                    <a:p>
                      <a:pPr>
                        <a:spcAft>
                          <a:spcPts val="0"/>
                        </a:spcAft>
                      </a:pPr>
                      <a:r>
                        <a:rPr lang="es-MX" sz="2400" b="1" dirty="0">
                          <a:effectLst/>
                          <a:latin typeface="Gabriola" panose="04040605051002020D02" pitchFamily="82" charset="0"/>
                          <a:ea typeface="Times New Roman"/>
                          <a:cs typeface="Arial Narrow"/>
                        </a:rPr>
                        <a:t>C</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10</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43.3</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4632" name="4 Rectángulo"/>
          <p:cNvSpPr>
            <a:spLocks noChangeArrowheads="1"/>
          </p:cNvSpPr>
          <p:nvPr/>
        </p:nvSpPr>
        <p:spPr bwMode="auto">
          <a:xfrm>
            <a:off x="318453" y="2564904"/>
            <a:ext cx="85867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800" b="1" dirty="0">
                <a:latin typeface="Gabriola" panose="04040605051002020D02" pitchFamily="82" charset="0"/>
              </a:rPr>
              <a:t>Conclusión: Hay dos grupos homogéneos, un grupo esta formado por el envase A, y otro grupo esta formado por los envases B y C. Se busca maximizar la duración del producto, entonces en este caso el tipo de envase A es el menos recomendable, ya que presenta menor promedio (31) que los otros dos, por consiguiente se puede decidir por cualquiera de los dos tipos de envase restantes, es decir el tipo B o el tipo C, ya que en ellos no se encontraron diferencias y presentan mayor promedios que el envase A.</a:t>
            </a:r>
          </a:p>
        </p:txBody>
      </p:sp>
      <p:sp>
        <p:nvSpPr>
          <p:cNvPr id="24633" name="5 CuadroTexto"/>
          <p:cNvSpPr txBox="1">
            <a:spLocks noChangeArrowheads="1"/>
          </p:cNvSpPr>
          <p:nvPr/>
        </p:nvSpPr>
        <p:spPr bwMode="auto">
          <a:xfrm>
            <a:off x="2483768" y="84682"/>
            <a:ext cx="367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b="1" dirty="0">
                <a:latin typeface="Gabriola" panose="04040605051002020D02" pitchFamily="82" charset="0"/>
              </a:rPr>
              <a:t>PRUEBA DE LSD 95% CONFIANZA</a:t>
            </a:r>
          </a:p>
        </p:txBody>
      </p:sp>
    </p:spTree>
    <p:extLst>
      <p:ext uri="{BB962C8B-B14F-4D97-AF65-F5344CB8AC3E}">
        <p14:creationId xmlns:p14="http://schemas.microsoft.com/office/powerpoint/2010/main" val="3703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83568" y="81786"/>
            <a:ext cx="8208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MX" sz="2800" b="1" dirty="0">
                <a:latin typeface="Gabriola" panose="04040605051002020D02" pitchFamily="82" charset="0"/>
              </a:rPr>
              <a:t>TABLA DE MEDIAS</a:t>
            </a:r>
            <a:endParaRPr lang="es-ES" sz="2800" b="1" dirty="0">
              <a:latin typeface="Gabriola" panose="04040605051002020D02" pitchFamily="82" charset="0"/>
            </a:endParaRPr>
          </a:p>
        </p:txBody>
      </p:sp>
      <p:sp>
        <p:nvSpPr>
          <p:cNvPr id="25604" name="1 Rectángulo"/>
          <p:cNvSpPr>
            <a:spLocks noChangeArrowheads="1"/>
          </p:cNvSpPr>
          <p:nvPr/>
        </p:nvSpPr>
        <p:spPr bwMode="auto">
          <a:xfrm>
            <a:off x="503548" y="4514250"/>
            <a:ext cx="76433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2800" b="1" dirty="0">
                <a:latin typeface="Gabriola" panose="04040605051002020D02" pitchFamily="82" charset="0"/>
              </a:rPr>
              <a:t> Se puede establecer que no hay diferencias entre el tipo de envase B y el envase C. De hecho, si se opta por usar el envase C se esperarían promedios entre 39.83 y 46.76, mientras que si se decide por el envase B se esperarían promedios entre 37.83 y 44.76. </a:t>
            </a:r>
            <a:endParaRPr lang="es-MX" sz="2800" b="1" dirty="0">
              <a:latin typeface="Gabriola" panose="04040605051002020D02" pitchFamily="82"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545447223"/>
              </p:ext>
            </p:extLst>
          </p:nvPr>
        </p:nvGraphicFramePr>
        <p:xfrm>
          <a:off x="503548" y="2137260"/>
          <a:ext cx="8136904" cy="2133600"/>
        </p:xfrm>
        <a:graphic>
          <a:graphicData uri="http://schemas.openxmlformats.org/drawingml/2006/table">
            <a:tbl>
              <a:tblPr>
                <a:tableStyleId>{5C22544A-7EE6-4342-B048-85BDC9FD1C3A}</a:tableStyleId>
              </a:tblPr>
              <a:tblGrid>
                <a:gridCol w="1473107">
                  <a:extLst>
                    <a:ext uri="{9D8B030D-6E8A-4147-A177-3AD203B41FA5}">
                      <a16:colId xmlns:a16="http://schemas.microsoft.com/office/drawing/2014/main" val="20000"/>
                    </a:ext>
                  </a:extLst>
                </a:gridCol>
                <a:gridCol w="1119561">
                  <a:extLst>
                    <a:ext uri="{9D8B030D-6E8A-4147-A177-3AD203B41FA5}">
                      <a16:colId xmlns:a16="http://schemas.microsoft.com/office/drawing/2014/main" val="20001"/>
                    </a:ext>
                  </a:extLst>
                </a:gridCol>
                <a:gridCol w="1296332">
                  <a:extLst>
                    <a:ext uri="{9D8B030D-6E8A-4147-A177-3AD203B41FA5}">
                      <a16:colId xmlns:a16="http://schemas.microsoft.com/office/drawing/2014/main" val="20002"/>
                    </a:ext>
                  </a:extLst>
                </a:gridCol>
                <a:gridCol w="2003425">
                  <a:extLst>
                    <a:ext uri="{9D8B030D-6E8A-4147-A177-3AD203B41FA5}">
                      <a16:colId xmlns:a16="http://schemas.microsoft.com/office/drawing/2014/main" val="20004"/>
                    </a:ext>
                  </a:extLst>
                </a:gridCol>
                <a:gridCol w="2244479">
                  <a:extLst>
                    <a:ext uri="{9D8B030D-6E8A-4147-A177-3AD203B41FA5}">
                      <a16:colId xmlns:a16="http://schemas.microsoft.com/office/drawing/2014/main" val="20005"/>
                    </a:ext>
                  </a:extLst>
                </a:gridCol>
              </a:tblGrid>
              <a:tr h="274373">
                <a:tc>
                  <a:txBody>
                    <a:bodyPr/>
                    <a:lstStyle/>
                    <a:p>
                      <a:pPr>
                        <a:spcAft>
                          <a:spcPts val="0"/>
                        </a:spcAft>
                      </a:pPr>
                      <a:r>
                        <a:rPr lang="es-MX" sz="2800" b="1">
                          <a:effectLst/>
                          <a:latin typeface="Gabriola" panose="04040605051002020D02" pitchFamily="82" charset="0"/>
                        </a:rPr>
                        <a:t>ENVASE</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Casos</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Media</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Límite Inferior</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Límite Superior</a:t>
                      </a:r>
                      <a:endParaRPr lang="es-MX" sz="2800" b="1" dirty="0">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1"/>
                  </a:ext>
                </a:extLst>
              </a:tr>
              <a:tr h="274373">
                <a:tc>
                  <a:txBody>
                    <a:bodyPr/>
                    <a:lstStyle/>
                    <a:p>
                      <a:pPr>
                        <a:spcAft>
                          <a:spcPts val="0"/>
                        </a:spcAft>
                      </a:pPr>
                      <a:r>
                        <a:rPr lang="es-MX" sz="2800" b="1">
                          <a:effectLst/>
                          <a:latin typeface="Gabriola" panose="04040605051002020D02" pitchFamily="82" charset="0"/>
                        </a:rPr>
                        <a:t>A</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10</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27.537</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34.463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2"/>
                  </a:ext>
                </a:extLst>
              </a:tr>
              <a:tr h="274373">
                <a:tc>
                  <a:txBody>
                    <a:bodyPr/>
                    <a:lstStyle/>
                    <a:p>
                      <a:pPr>
                        <a:spcAft>
                          <a:spcPts val="0"/>
                        </a:spcAft>
                      </a:pPr>
                      <a:r>
                        <a:rPr lang="es-MX" sz="2800" b="1">
                          <a:effectLst/>
                          <a:latin typeface="Gabriola" panose="04040605051002020D02" pitchFamily="82" charset="0"/>
                        </a:rPr>
                        <a:t>B</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41.3</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37.837</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44.763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3"/>
                  </a:ext>
                </a:extLst>
              </a:tr>
              <a:tr h="274373">
                <a:tc>
                  <a:txBody>
                    <a:bodyPr/>
                    <a:lstStyle/>
                    <a:p>
                      <a:pPr>
                        <a:spcAft>
                          <a:spcPts val="0"/>
                        </a:spcAft>
                      </a:pPr>
                      <a:r>
                        <a:rPr lang="es-MX" sz="2800" b="1">
                          <a:effectLst/>
                          <a:latin typeface="Gabriola" panose="04040605051002020D02" pitchFamily="82" charset="0"/>
                        </a:rPr>
                        <a:t>C</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43.3</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39.837</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46.763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4"/>
                  </a:ext>
                </a:extLst>
              </a:tr>
              <a:tr h="137114">
                <a:tc>
                  <a:txBody>
                    <a:bodyPr/>
                    <a:lstStyle/>
                    <a:p>
                      <a:pPr>
                        <a:spcAft>
                          <a:spcPts val="0"/>
                        </a:spcAft>
                      </a:pPr>
                      <a:r>
                        <a:rPr lang="es-MX" sz="2800" b="1">
                          <a:effectLst/>
                          <a:latin typeface="Gabriola" panose="04040605051002020D02" pitchFamily="82" charset="0"/>
                        </a:rPr>
                        <a:t>Total</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30</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38.5333</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 </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 </a:t>
                      </a:r>
                      <a:endParaRPr lang="es-MX" sz="2800" b="1" dirty="0">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79B323D-67DC-4175-B930-6388D268E621}"/>
                  </a:ext>
                </a:extLst>
              </p:cNvPr>
              <p:cNvSpPr txBox="1"/>
              <p:nvPr/>
            </p:nvSpPr>
            <p:spPr>
              <a:xfrm>
                <a:off x="127463" y="623542"/>
                <a:ext cx="25202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800" i="1" smtClean="0">
                          <a:latin typeface="Cambria Math" panose="02040503050406030204" pitchFamily="18" charset="0"/>
                          <a:ea typeface="Cambria Math" panose="02040503050406030204" pitchFamily="18" charset="0"/>
                        </a:rPr>
                        <m:t>𝜇</m:t>
                      </m:r>
                      <m:r>
                        <a:rPr lang="es-MX" sz="280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𝐿𝑆𝐷</m:t>
                      </m:r>
                      <m:r>
                        <a:rPr lang="es-MX" sz="2800" b="0" i="1" smtClean="0">
                          <a:latin typeface="Cambria Math" panose="02040503050406030204" pitchFamily="18" charset="0"/>
                          <a:ea typeface="Cambria Math" panose="02040503050406030204" pitchFamily="18" charset="0"/>
                        </a:rPr>
                        <m:t>/2</m:t>
                      </m:r>
                    </m:oMath>
                  </m:oMathPara>
                </a14:m>
                <a:endParaRPr lang="es-MX" sz="2800" dirty="0">
                  <a:latin typeface="Gabriola" panose="04040605051002020D02" pitchFamily="82" charset="0"/>
                </a:endParaRPr>
              </a:p>
            </p:txBody>
          </p:sp>
        </mc:Choice>
        <mc:Fallback xmlns="">
          <p:sp>
            <p:nvSpPr>
              <p:cNvPr id="2" name="CuadroTexto 1">
                <a:extLst>
                  <a:ext uri="{FF2B5EF4-FFF2-40B4-BE49-F238E27FC236}">
                    <a16:creationId xmlns:a16="http://schemas.microsoft.com/office/drawing/2014/main" id="{D79B323D-67DC-4175-B930-6388D268E621}"/>
                  </a:ext>
                </a:extLst>
              </p:cNvPr>
              <p:cNvSpPr txBox="1">
                <a:spLocks noRot="1" noChangeAspect="1" noMove="1" noResize="1" noEditPoints="1" noAdjustHandles="1" noChangeArrowheads="1" noChangeShapeType="1" noTextEdit="1"/>
              </p:cNvSpPr>
              <p:nvPr/>
            </p:nvSpPr>
            <p:spPr>
              <a:xfrm>
                <a:off x="127463" y="623542"/>
                <a:ext cx="2520280" cy="52322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3420A19E-6E8D-4F36-BFFC-75A0B52011DF}"/>
                  </a:ext>
                </a:extLst>
              </p:cNvPr>
              <p:cNvSpPr/>
              <p:nvPr/>
            </p:nvSpPr>
            <p:spPr>
              <a:xfrm>
                <a:off x="2647743" y="654794"/>
                <a:ext cx="1953612"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i="1" smtClean="0">
                          <a:solidFill>
                            <a:prstClr val="black"/>
                          </a:solidFill>
                          <a:latin typeface="Cambria Math" panose="02040503050406030204" pitchFamily="18" charset="0"/>
                          <a:ea typeface="Cambria Math" panose="02040503050406030204" pitchFamily="18" charset="0"/>
                        </a:rPr>
                        <m:t>𝜇</m:t>
                      </m:r>
                      <m:r>
                        <a:rPr lang="es-MX" sz="2800" i="1" smtClean="0">
                          <a:solidFill>
                            <a:prstClr val="black"/>
                          </a:solidFill>
                          <a:latin typeface="Cambria Math" panose="02040503050406030204" pitchFamily="18" charset="0"/>
                          <a:ea typeface="Cambria Math" panose="02040503050406030204" pitchFamily="18" charset="0"/>
                        </a:rPr>
                        <m:t>±6.92/2</m:t>
                      </m:r>
                    </m:oMath>
                  </m:oMathPara>
                </a14:m>
                <a:endParaRPr lang="es-MX" sz="2800" dirty="0">
                  <a:solidFill>
                    <a:prstClr val="black"/>
                  </a:solidFill>
                  <a:latin typeface="Gabriola" panose="04040605051002020D02" pitchFamily="82" charset="0"/>
                </a:endParaRPr>
              </a:p>
            </p:txBody>
          </p:sp>
        </mc:Choice>
        <mc:Fallback xmlns="">
          <p:sp>
            <p:nvSpPr>
              <p:cNvPr id="4" name="Rectángulo 3">
                <a:extLst>
                  <a:ext uri="{FF2B5EF4-FFF2-40B4-BE49-F238E27FC236}">
                    <a16:creationId xmlns:a16="http://schemas.microsoft.com/office/drawing/2014/main" id="{3420A19E-6E8D-4F36-BFFC-75A0B52011DF}"/>
                  </a:ext>
                </a:extLst>
              </p:cNvPr>
              <p:cNvSpPr>
                <a:spLocks noRot="1" noChangeAspect="1" noMove="1" noResize="1" noEditPoints="1" noAdjustHandles="1" noChangeArrowheads="1" noChangeShapeType="1" noTextEdit="1"/>
              </p:cNvSpPr>
              <p:nvPr/>
            </p:nvSpPr>
            <p:spPr>
              <a:xfrm>
                <a:off x="2647743" y="654794"/>
                <a:ext cx="1953612" cy="52322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E9F88A3-C0E2-4A33-8994-67E6F69EB30E}"/>
                  </a:ext>
                </a:extLst>
              </p:cNvPr>
              <p:cNvSpPr/>
              <p:nvPr/>
            </p:nvSpPr>
            <p:spPr>
              <a:xfrm>
                <a:off x="503548" y="1253956"/>
                <a:ext cx="1578509"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i="1" smtClean="0">
                          <a:solidFill>
                            <a:prstClr val="black"/>
                          </a:solidFill>
                          <a:latin typeface="Cambria Math" panose="02040503050406030204" pitchFamily="18" charset="0"/>
                          <a:ea typeface="Cambria Math" panose="02040503050406030204" pitchFamily="18" charset="0"/>
                        </a:rPr>
                        <m:t>𝜇</m:t>
                      </m:r>
                      <m:r>
                        <a:rPr lang="es-MX" sz="2800" i="1" smtClean="0">
                          <a:solidFill>
                            <a:prstClr val="black"/>
                          </a:solidFill>
                          <a:latin typeface="Cambria Math" panose="02040503050406030204" pitchFamily="18" charset="0"/>
                          <a:ea typeface="Cambria Math" panose="02040503050406030204" pitchFamily="18" charset="0"/>
                        </a:rPr>
                        <m:t>±3.46</m:t>
                      </m:r>
                    </m:oMath>
                  </m:oMathPara>
                </a14:m>
                <a:endParaRPr lang="es-MX" sz="2800" dirty="0">
                  <a:solidFill>
                    <a:prstClr val="black"/>
                  </a:solidFill>
                  <a:latin typeface="Gabriola" panose="04040605051002020D02" pitchFamily="82" charset="0"/>
                </a:endParaRPr>
              </a:p>
            </p:txBody>
          </p:sp>
        </mc:Choice>
        <mc:Fallback xmlns="">
          <p:sp>
            <p:nvSpPr>
              <p:cNvPr id="5" name="Rectángulo 4">
                <a:extLst>
                  <a:ext uri="{FF2B5EF4-FFF2-40B4-BE49-F238E27FC236}">
                    <a16:creationId xmlns:a16="http://schemas.microsoft.com/office/drawing/2014/main" id="{3E9F88A3-C0E2-4A33-8994-67E6F69EB30E}"/>
                  </a:ext>
                </a:extLst>
              </p:cNvPr>
              <p:cNvSpPr>
                <a:spLocks noRot="1" noChangeAspect="1" noMove="1" noResize="1" noEditPoints="1" noAdjustHandles="1" noChangeArrowheads="1" noChangeShapeType="1" noTextEdit="1"/>
              </p:cNvSpPr>
              <p:nvPr/>
            </p:nvSpPr>
            <p:spPr>
              <a:xfrm>
                <a:off x="503548" y="1253956"/>
                <a:ext cx="1578509" cy="523220"/>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E3378C1A-B111-4D81-A965-8A6EE40D37E6}"/>
                  </a:ext>
                </a:extLst>
              </p:cNvPr>
              <p:cNvSpPr/>
              <p:nvPr/>
            </p:nvSpPr>
            <p:spPr>
              <a:xfrm>
                <a:off x="3209540" y="1253956"/>
                <a:ext cx="1769267"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b="0" i="1" smtClean="0">
                          <a:solidFill>
                            <a:prstClr val="black"/>
                          </a:solidFill>
                          <a:latin typeface="Cambria Math" panose="02040503050406030204" pitchFamily="18" charset="0"/>
                          <a:ea typeface="Cambria Math" panose="02040503050406030204" pitchFamily="18" charset="0"/>
                        </a:rPr>
                        <m:t>31</m:t>
                      </m:r>
                      <m:r>
                        <a:rPr lang="es-MX" sz="2800" i="1">
                          <a:solidFill>
                            <a:prstClr val="black"/>
                          </a:solidFill>
                          <a:latin typeface="Cambria Math" panose="02040503050406030204" pitchFamily="18" charset="0"/>
                          <a:ea typeface="Cambria Math" panose="02040503050406030204" pitchFamily="18" charset="0"/>
                        </a:rPr>
                        <m:t>±3.46</m:t>
                      </m:r>
                    </m:oMath>
                  </m:oMathPara>
                </a14:m>
                <a:endParaRPr lang="es-MX" sz="2800" dirty="0">
                  <a:solidFill>
                    <a:prstClr val="black"/>
                  </a:solidFill>
                  <a:latin typeface="Gabriola" panose="04040605051002020D02" pitchFamily="82" charset="0"/>
                </a:endParaRPr>
              </a:p>
            </p:txBody>
          </p:sp>
        </mc:Choice>
        <mc:Fallback xmlns="">
          <p:sp>
            <p:nvSpPr>
              <p:cNvPr id="6" name="Rectángulo 5">
                <a:extLst>
                  <a:ext uri="{FF2B5EF4-FFF2-40B4-BE49-F238E27FC236}">
                    <a16:creationId xmlns:a16="http://schemas.microsoft.com/office/drawing/2014/main" id="{E3378C1A-B111-4D81-A965-8A6EE40D37E6}"/>
                  </a:ext>
                </a:extLst>
              </p:cNvPr>
              <p:cNvSpPr>
                <a:spLocks noRot="1" noChangeAspect="1" noMove="1" noResize="1" noEditPoints="1" noAdjustHandles="1" noChangeArrowheads="1" noChangeShapeType="1" noTextEdit="1"/>
              </p:cNvSpPr>
              <p:nvPr/>
            </p:nvSpPr>
            <p:spPr>
              <a:xfrm>
                <a:off x="3209540" y="1253956"/>
                <a:ext cx="1769267" cy="523220"/>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4142719-1A06-411C-837B-1432AB162816}"/>
                  </a:ext>
                </a:extLst>
              </p:cNvPr>
              <p:cNvSpPr/>
              <p:nvPr/>
            </p:nvSpPr>
            <p:spPr>
              <a:xfrm>
                <a:off x="5234738" y="1139581"/>
                <a:ext cx="2301143" cy="523220"/>
              </a:xfrm>
              <a:prstGeom prst="rect">
                <a:avLst/>
              </a:prstGeom>
            </p:spPr>
            <p:txBody>
              <a:bodyPr wrap="none">
                <a:spAutoFit/>
              </a:bodyPr>
              <a:lstStyle/>
              <a:p>
                <a:pPr lvl="0"/>
                <a:r>
                  <a:rPr lang="es-MX" sz="2800" b="0" dirty="0">
                    <a:solidFill>
                      <a:prstClr val="black"/>
                    </a:solidFill>
                    <a:latin typeface="Gabriola" panose="04040605051002020D02" pitchFamily="82" charset="0"/>
                    <a:ea typeface="Cambria Math" panose="02040503050406030204" pitchFamily="18" charset="0"/>
                  </a:rPr>
                  <a:t>[</a:t>
                </a:r>
                <a14:m>
                  <m:oMath xmlns:m="http://schemas.openxmlformats.org/officeDocument/2006/math">
                    <m:r>
                      <a:rPr lang="es-MX" sz="2800" b="0" i="1" smtClean="0">
                        <a:solidFill>
                          <a:prstClr val="black"/>
                        </a:solidFill>
                        <a:latin typeface="Cambria Math" panose="02040503050406030204" pitchFamily="18" charset="0"/>
                        <a:ea typeface="Cambria Math" panose="02040503050406030204" pitchFamily="18" charset="0"/>
                      </a:rPr>
                      <m:t>27.54, 34.46]</m:t>
                    </m:r>
                  </m:oMath>
                </a14:m>
                <a:endParaRPr lang="es-MX" sz="2800" dirty="0">
                  <a:solidFill>
                    <a:prstClr val="black"/>
                  </a:solidFill>
                </a:endParaRPr>
              </a:p>
            </p:txBody>
          </p:sp>
        </mc:Choice>
        <mc:Fallback xmlns="">
          <p:sp>
            <p:nvSpPr>
              <p:cNvPr id="7" name="Rectángulo 6">
                <a:extLst>
                  <a:ext uri="{FF2B5EF4-FFF2-40B4-BE49-F238E27FC236}">
                    <a16:creationId xmlns:a16="http://schemas.microsoft.com/office/drawing/2014/main" id="{64142719-1A06-411C-837B-1432AB162816}"/>
                  </a:ext>
                </a:extLst>
              </p:cNvPr>
              <p:cNvSpPr>
                <a:spLocks noRot="1" noChangeAspect="1" noMove="1" noResize="1" noEditPoints="1" noAdjustHandles="1" noChangeArrowheads="1" noChangeShapeType="1" noTextEdit="1"/>
              </p:cNvSpPr>
              <p:nvPr/>
            </p:nvSpPr>
            <p:spPr>
              <a:xfrm>
                <a:off x="5234738" y="1139581"/>
                <a:ext cx="2301143" cy="523220"/>
              </a:xfrm>
              <a:prstGeom prst="rect">
                <a:avLst/>
              </a:prstGeom>
              <a:blipFill>
                <a:blip r:embed="rId6"/>
                <a:stretch>
                  <a:fillRect l="-5570" t="-13953" b="-30233"/>
                </a:stretch>
              </a:blipFill>
            </p:spPr>
            <p:txBody>
              <a:bodyPr/>
              <a:lstStyle/>
              <a:p>
                <a:r>
                  <a:rPr lang="es-MX">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84213" y="333375"/>
            <a:ext cx="8208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MX" sz="2800" b="1" dirty="0">
                <a:latin typeface="Gabriola" panose="04040605051002020D02" pitchFamily="82" charset="0"/>
              </a:rPr>
              <a:t>GRAFICA DE MEDIAS</a:t>
            </a:r>
            <a:endParaRPr lang="es-ES" sz="2800" b="1" dirty="0">
              <a:latin typeface="Gabriola" panose="04040605051002020D02" pitchFamily="82" charset="0"/>
            </a:endParaRPr>
          </a:p>
        </p:txBody>
      </p:sp>
      <p:pic>
        <p:nvPicPr>
          <p:cNvPr id="25603" name="4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62" y="922127"/>
            <a:ext cx="752709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1 Rectángulo"/>
          <p:cNvSpPr>
            <a:spLocks noChangeArrowheads="1"/>
          </p:cNvSpPr>
          <p:nvPr/>
        </p:nvSpPr>
        <p:spPr bwMode="auto">
          <a:xfrm>
            <a:off x="693178" y="4436201"/>
            <a:ext cx="79112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sz="2800" b="1" dirty="0">
                <a:latin typeface="Gabriola" panose="04040605051002020D02" pitchFamily="82" charset="0"/>
              </a:rPr>
              <a:t> Se puede establecer que no hay diferencias entre el tipo de envase B y el envase C. De hecho, si se opta por usar el envase C se esperarían promedios entre 39.83 y 46.76, mientras que si se decide por el envase B se esperarían promedios entre 37.83 y 44.76. </a:t>
            </a:r>
            <a:endParaRPr lang="es-MX" sz="2800" b="1" dirty="0">
              <a:latin typeface="Gabriola" panose="04040605051002020D02" pitchFamily="82" charset="0"/>
            </a:endParaRPr>
          </a:p>
        </p:txBody>
      </p:sp>
    </p:spTree>
    <p:extLst>
      <p:ext uri="{BB962C8B-B14F-4D97-AF65-F5344CB8AC3E}">
        <p14:creationId xmlns:p14="http://schemas.microsoft.com/office/powerpoint/2010/main" val="428067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3752" y="260648"/>
            <a:ext cx="8696495" cy="523220"/>
          </a:xfrm>
          <a:prstGeom prst="rect">
            <a:avLst/>
          </a:prstGeom>
          <a:noFill/>
          <a:ln>
            <a:noFill/>
          </a:ln>
          <a:extLst/>
        </p:spPr>
        <p:txBody>
          <a:bodyPr wrap="square">
            <a:spAutoFit/>
          </a:bodyPr>
          <a:lstStyle/>
          <a:p>
            <a:r>
              <a:rPr lang="es-MX" sz="2800" b="1" dirty="0">
                <a:solidFill>
                  <a:srgbClr val="0070C0"/>
                </a:solidFill>
                <a:latin typeface="Gabriola" panose="04040605051002020D02" pitchFamily="82" charset="0"/>
              </a:rPr>
              <a:t>EXPERIMENTOS UNIFACTORIALES (COMPARACION DE TRATAMIENTOS)</a:t>
            </a:r>
            <a:r>
              <a:rPr lang="es-MX" sz="2800" b="1" dirty="0">
                <a:solidFill>
                  <a:schemeClr val="bg1"/>
                </a:solidFill>
                <a:latin typeface="Gabriola" panose="04040605051002020D02" pitchFamily="82" charset="0"/>
              </a:rPr>
              <a:t>)</a:t>
            </a:r>
          </a:p>
        </p:txBody>
      </p:sp>
      <p:sp>
        <p:nvSpPr>
          <p:cNvPr id="13315" name="Rectangle 3"/>
          <p:cNvSpPr>
            <a:spLocks noChangeArrowheads="1"/>
          </p:cNvSpPr>
          <p:nvPr/>
        </p:nvSpPr>
        <p:spPr bwMode="auto">
          <a:xfrm>
            <a:off x="409529" y="1052736"/>
            <a:ext cx="7993063" cy="2246769"/>
          </a:xfrm>
          <a:prstGeom prst="rect">
            <a:avLst/>
          </a:prstGeom>
          <a:noFill/>
          <a:ln>
            <a:noFill/>
          </a:ln>
          <a:extLst/>
        </p:spPr>
        <p:txBody>
          <a:bodyPr>
            <a:spAutoFit/>
          </a:bodyPr>
          <a:lstStyle/>
          <a:p>
            <a:pPr algn="just"/>
            <a:r>
              <a:rPr lang="es-MX" sz="2800" b="1" dirty="0">
                <a:solidFill>
                  <a:srgbClr val="0070C0"/>
                </a:solidFill>
                <a:latin typeface="Gabriola" panose="04040605051002020D02" pitchFamily="82" charset="0"/>
              </a:rPr>
              <a:t>Ejemplo.</a:t>
            </a:r>
          </a:p>
          <a:p>
            <a:pPr algn="just"/>
            <a:r>
              <a:rPr lang="es-MX" sz="2800" b="1" dirty="0">
                <a:solidFill>
                  <a:srgbClr val="0070C0"/>
                </a:solidFill>
                <a:latin typeface="Gabriola" panose="04040605051002020D02" pitchFamily="82" charset="0"/>
              </a:rPr>
              <a:t>En el desarrollo de un nuevo producto alimenticio se desea comparar el efecto del tipo de envase  sobre la vida de anaquel del producto. Se prueban tres tipos de envases, y los resultados se muestran a continuación:</a:t>
            </a:r>
          </a:p>
        </p:txBody>
      </p:sp>
      <p:graphicFrame>
        <p:nvGraphicFramePr>
          <p:cNvPr id="2" name="Tabla 1"/>
          <p:cNvGraphicFramePr>
            <a:graphicFrameLocks noGrp="1"/>
          </p:cNvGraphicFramePr>
          <p:nvPr>
            <p:extLst>
              <p:ext uri="{D42A27DB-BD31-4B8C-83A1-F6EECF244321}">
                <p14:modId xmlns:p14="http://schemas.microsoft.com/office/powerpoint/2010/main" val="1802203521"/>
              </p:ext>
            </p:extLst>
          </p:nvPr>
        </p:nvGraphicFramePr>
        <p:xfrm>
          <a:off x="282554" y="3605418"/>
          <a:ext cx="8247012" cy="2181225"/>
        </p:xfrm>
        <a:graphic>
          <a:graphicData uri="http://schemas.openxmlformats.org/drawingml/2006/table">
            <a:tbl>
              <a:tblPr>
                <a:tableStyleId>{5C22544A-7EE6-4342-B048-85BDC9FD1C3A}</a:tableStyleId>
              </a:tblPr>
              <a:tblGrid>
                <a:gridCol w="815190">
                  <a:extLst>
                    <a:ext uri="{9D8B030D-6E8A-4147-A177-3AD203B41FA5}">
                      <a16:colId xmlns:a16="http://schemas.microsoft.com/office/drawing/2014/main" val="20000"/>
                    </a:ext>
                  </a:extLst>
                </a:gridCol>
                <a:gridCol w="1887210">
                  <a:extLst>
                    <a:ext uri="{9D8B030D-6E8A-4147-A177-3AD203B41FA5}">
                      <a16:colId xmlns:a16="http://schemas.microsoft.com/office/drawing/2014/main" val="20001"/>
                    </a:ext>
                  </a:extLst>
                </a:gridCol>
                <a:gridCol w="1061062">
                  <a:extLst>
                    <a:ext uri="{9D8B030D-6E8A-4147-A177-3AD203B41FA5}">
                      <a16:colId xmlns:a16="http://schemas.microsoft.com/office/drawing/2014/main" val="20002"/>
                    </a:ext>
                  </a:extLst>
                </a:gridCol>
                <a:gridCol w="366836">
                  <a:extLst>
                    <a:ext uri="{9D8B030D-6E8A-4147-A177-3AD203B41FA5}">
                      <a16:colId xmlns:a16="http://schemas.microsoft.com/office/drawing/2014/main" val="20003"/>
                    </a:ext>
                  </a:extLst>
                </a:gridCol>
                <a:gridCol w="366836">
                  <a:extLst>
                    <a:ext uri="{9D8B030D-6E8A-4147-A177-3AD203B41FA5}">
                      <a16:colId xmlns:a16="http://schemas.microsoft.com/office/drawing/2014/main" val="20004"/>
                    </a:ext>
                  </a:extLst>
                </a:gridCol>
                <a:gridCol w="366836">
                  <a:extLst>
                    <a:ext uri="{9D8B030D-6E8A-4147-A177-3AD203B41FA5}">
                      <a16:colId xmlns:a16="http://schemas.microsoft.com/office/drawing/2014/main" val="20005"/>
                    </a:ext>
                  </a:extLst>
                </a:gridCol>
                <a:gridCol w="366836">
                  <a:extLst>
                    <a:ext uri="{9D8B030D-6E8A-4147-A177-3AD203B41FA5}">
                      <a16:colId xmlns:a16="http://schemas.microsoft.com/office/drawing/2014/main" val="20006"/>
                    </a:ext>
                  </a:extLst>
                </a:gridCol>
                <a:gridCol w="366836">
                  <a:extLst>
                    <a:ext uri="{9D8B030D-6E8A-4147-A177-3AD203B41FA5}">
                      <a16:colId xmlns:a16="http://schemas.microsoft.com/office/drawing/2014/main" val="20007"/>
                    </a:ext>
                  </a:extLst>
                </a:gridCol>
                <a:gridCol w="366836">
                  <a:extLst>
                    <a:ext uri="{9D8B030D-6E8A-4147-A177-3AD203B41FA5}">
                      <a16:colId xmlns:a16="http://schemas.microsoft.com/office/drawing/2014/main" val="20008"/>
                    </a:ext>
                  </a:extLst>
                </a:gridCol>
                <a:gridCol w="366836">
                  <a:extLst>
                    <a:ext uri="{9D8B030D-6E8A-4147-A177-3AD203B41FA5}">
                      <a16:colId xmlns:a16="http://schemas.microsoft.com/office/drawing/2014/main" val="20009"/>
                    </a:ext>
                  </a:extLst>
                </a:gridCol>
                <a:gridCol w="366836">
                  <a:extLst>
                    <a:ext uri="{9D8B030D-6E8A-4147-A177-3AD203B41FA5}">
                      <a16:colId xmlns:a16="http://schemas.microsoft.com/office/drawing/2014/main" val="20010"/>
                    </a:ext>
                  </a:extLst>
                </a:gridCol>
                <a:gridCol w="366836">
                  <a:extLst>
                    <a:ext uri="{9D8B030D-6E8A-4147-A177-3AD203B41FA5}">
                      <a16:colId xmlns:a16="http://schemas.microsoft.com/office/drawing/2014/main" val="20011"/>
                    </a:ext>
                  </a:extLst>
                </a:gridCol>
                <a:gridCol w="366836">
                  <a:extLst>
                    <a:ext uri="{9D8B030D-6E8A-4147-A177-3AD203B41FA5}">
                      <a16:colId xmlns:a16="http://schemas.microsoft.com/office/drawing/2014/main" val="20012"/>
                    </a:ext>
                  </a:extLst>
                </a:gridCol>
                <a:gridCol w="815190">
                  <a:extLst>
                    <a:ext uri="{9D8B030D-6E8A-4147-A177-3AD203B41FA5}">
                      <a16:colId xmlns:a16="http://schemas.microsoft.com/office/drawing/2014/main" val="20013"/>
                    </a:ext>
                  </a:extLst>
                </a:gridCol>
              </a:tblGrid>
              <a:tr h="411178">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gridSpan="9">
                  <a:txBody>
                    <a:bodyPr/>
                    <a:lstStyle/>
                    <a:p>
                      <a:pPr algn="l" fontAlgn="b"/>
                      <a:r>
                        <a:rPr lang="es-MX" sz="2800" b="1" u="none" strike="noStrike" dirty="0">
                          <a:solidFill>
                            <a:srgbClr val="0070C0"/>
                          </a:solidFill>
                          <a:effectLst/>
                          <a:latin typeface="Gabriola" panose="04040605051002020D02" pitchFamily="82" charset="0"/>
                        </a:rPr>
                        <a:t>Variable de Respuesta: Días</a:t>
                      </a:r>
                      <a:endParaRPr lang="es-MX" sz="2800" b="1" i="0" u="none" strike="noStrike" dirty="0">
                        <a:solidFill>
                          <a:srgbClr val="0070C0"/>
                        </a:solidFill>
                        <a:effectLst/>
                        <a:latin typeface="Gabriola" panose="04040605051002020D02" pitchFamily="82" charset="0"/>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0"/>
                  </a:ext>
                </a:extLst>
              </a:tr>
              <a:tr h="411178">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i="0" u="none" strike="noStrike" dirty="0">
                          <a:solidFill>
                            <a:srgbClr val="0070C0"/>
                          </a:solidFill>
                          <a:effectLst/>
                          <a:latin typeface="Gabriola" panose="04040605051002020D02" pitchFamily="82" charset="0"/>
                        </a:rPr>
                        <a:t>Niveles</a:t>
                      </a: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Media</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1"/>
                  </a:ext>
                </a:extLst>
              </a:tr>
              <a:tr h="411178">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A</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28</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27</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35</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37</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30</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32</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36</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31</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2"/>
                  </a:ext>
                </a:extLst>
              </a:tr>
              <a:tr h="411178">
                <a:tc gridSpan="2">
                  <a:txBody>
                    <a:bodyPr/>
                    <a:lstStyle/>
                    <a:p>
                      <a:pPr algn="l" fontAlgn="b"/>
                      <a:r>
                        <a:rPr lang="es-MX" sz="2800" b="1" u="none" strike="noStrike">
                          <a:solidFill>
                            <a:srgbClr val="0070C0"/>
                          </a:solidFill>
                          <a:effectLst/>
                          <a:latin typeface="Gabriola" panose="04040605051002020D02" pitchFamily="82" charset="0"/>
                        </a:rPr>
                        <a:t>Factor: Tipo de Envase</a:t>
                      </a:r>
                      <a:endParaRPr lang="es-MX" sz="2800" b="1" i="0" u="none" strike="noStrike">
                        <a:solidFill>
                          <a:srgbClr val="0070C0"/>
                        </a:solidFill>
                        <a:effectLst/>
                        <a:latin typeface="Gabriola" panose="04040605051002020D02" pitchFamily="82" charset="0"/>
                      </a:endParaRPr>
                    </a:p>
                  </a:txBody>
                  <a:tcPr marL="9525" marR="9525" marT="9525" marB="0" anchor="b"/>
                </a:tc>
                <a:tc hMerge="1">
                  <a:txBody>
                    <a:bodyPr/>
                    <a:lstStyle/>
                    <a:p>
                      <a:endParaRPr lang="es-MX"/>
                    </a:p>
                  </a:txBody>
                  <a:tcPr/>
                </a:tc>
                <a:tc>
                  <a:txBody>
                    <a:bodyPr/>
                    <a:lstStyle/>
                    <a:p>
                      <a:pPr algn="l" fontAlgn="b"/>
                      <a:r>
                        <a:rPr lang="es-MX" sz="2800" b="1" u="none" strike="noStrike">
                          <a:solidFill>
                            <a:srgbClr val="0070C0"/>
                          </a:solidFill>
                          <a:effectLst/>
                          <a:latin typeface="Gabriola" panose="04040605051002020D02" pitchFamily="82" charset="0"/>
                        </a:rPr>
                        <a:t>B</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35</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36</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29</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40</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49</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28</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50</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52</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41.3</a:t>
                      </a:r>
                      <a:endParaRPr lang="es-MX" sz="2800" b="1" i="0" u="none" strike="noStrike" dirty="0">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3"/>
                  </a:ext>
                </a:extLst>
              </a:tr>
              <a:tr h="424441">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C</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50</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36</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34</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45</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52</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52</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43</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44</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34</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43.3</a:t>
                      </a:r>
                      <a:endParaRPr lang="es-MX" sz="2800" b="1" i="0" u="none" strike="noStrike" dirty="0">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1 CuadroTexto"/>
          <p:cNvSpPr txBox="1">
            <a:spLocks noChangeArrowheads="1"/>
          </p:cNvSpPr>
          <p:nvPr/>
        </p:nvSpPr>
        <p:spPr bwMode="auto">
          <a:xfrm>
            <a:off x="2350071" y="280675"/>
            <a:ext cx="4342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sz="2800" b="1" dirty="0">
                <a:solidFill>
                  <a:srgbClr val="C00000"/>
                </a:solidFill>
                <a:latin typeface="Gabriola" panose="04040605051002020D02" pitchFamily="82" charset="0"/>
              </a:rPr>
              <a:t>Principios del Diseño de Experimentos</a:t>
            </a:r>
          </a:p>
        </p:txBody>
      </p:sp>
      <p:sp>
        <p:nvSpPr>
          <p:cNvPr id="2" name="CuadroTexto 1"/>
          <p:cNvSpPr txBox="1"/>
          <p:nvPr/>
        </p:nvSpPr>
        <p:spPr>
          <a:xfrm>
            <a:off x="467544" y="1052736"/>
            <a:ext cx="8107911" cy="4832092"/>
          </a:xfrm>
          <a:prstGeom prst="rect">
            <a:avLst/>
          </a:prstGeom>
          <a:noFill/>
        </p:spPr>
        <p:txBody>
          <a:bodyPr wrap="square" rtlCol="0">
            <a:spAutoFit/>
          </a:bodyPr>
          <a:lstStyle/>
          <a:p>
            <a:r>
              <a:rPr lang="es-MX" sz="2800" b="1" dirty="0">
                <a:solidFill>
                  <a:srgbClr val="003399"/>
                </a:solidFill>
                <a:latin typeface="Gabriola" panose="04040605051002020D02" pitchFamily="82" charset="0"/>
                <a:cs typeface="Arial" panose="020B0604020202020204" pitchFamily="34" charset="0"/>
              </a:rPr>
              <a:t>Para que el experimento se realice de la forma mas eficiente y sea posible obtener conclusiones validas y objetivas es necesario:</a:t>
            </a:r>
          </a:p>
          <a:p>
            <a:pPr algn="just"/>
            <a:endParaRPr lang="es-MX" sz="2800" b="1" dirty="0">
              <a:solidFill>
                <a:srgbClr val="003399"/>
              </a:solidFill>
              <a:latin typeface="Gabriola" panose="04040605051002020D02" pitchFamily="82" charset="0"/>
              <a:cs typeface="Arial" panose="020B0604020202020204" pitchFamily="34" charset="0"/>
            </a:endParaRPr>
          </a:p>
          <a:p>
            <a:pPr algn="just"/>
            <a:r>
              <a:rPr lang="es-MX" sz="2800" b="1" dirty="0">
                <a:solidFill>
                  <a:srgbClr val="C00000"/>
                </a:solidFill>
                <a:latin typeface="Gabriola" panose="04040605051002020D02" pitchFamily="82" charset="0"/>
                <a:cs typeface="Arial" panose="020B0604020202020204" pitchFamily="34" charset="0"/>
              </a:rPr>
              <a:t>Replica</a:t>
            </a:r>
            <a:r>
              <a:rPr lang="es-MX" sz="2800" b="1" dirty="0">
                <a:solidFill>
                  <a:srgbClr val="003399"/>
                </a:solidFill>
                <a:latin typeface="Gabriola" panose="04040605051002020D02" pitchFamily="82" charset="0"/>
                <a:cs typeface="Arial" panose="020B0604020202020204" pitchFamily="34" charset="0"/>
              </a:rPr>
              <a:t>: Correr o probar mas de una vez un tratamiento o combinación. Esto permite estimar el error experimental ; distinguir mejor que parte de la variabilidad total se debe al error y cual a los factores.</a:t>
            </a:r>
          </a:p>
          <a:p>
            <a:pPr algn="just"/>
            <a:endParaRPr lang="es-MX" sz="2800" b="1" dirty="0">
              <a:solidFill>
                <a:srgbClr val="003399"/>
              </a:solidFill>
              <a:latin typeface="Gabriola" panose="04040605051002020D02" pitchFamily="82" charset="0"/>
              <a:cs typeface="Arial" panose="020B0604020202020204" pitchFamily="34" charset="0"/>
            </a:endParaRPr>
          </a:p>
          <a:p>
            <a:pPr algn="just"/>
            <a:r>
              <a:rPr lang="es-MX" sz="2800" b="1" dirty="0">
                <a:solidFill>
                  <a:srgbClr val="C00000"/>
                </a:solidFill>
                <a:latin typeface="Gabriola" panose="04040605051002020D02" pitchFamily="82" charset="0"/>
                <a:cs typeface="Arial" panose="020B0604020202020204" pitchFamily="34" charset="0"/>
              </a:rPr>
              <a:t>Aleatorización</a:t>
            </a:r>
            <a:r>
              <a:rPr lang="es-MX" sz="2800" b="1" dirty="0">
                <a:solidFill>
                  <a:srgbClr val="003399"/>
                </a:solidFill>
                <a:latin typeface="Gabriola" panose="04040605051002020D02" pitchFamily="82" charset="0"/>
                <a:cs typeface="Arial" panose="020B0604020202020204" pitchFamily="34" charset="0"/>
              </a:rPr>
              <a:t>: El orden en que se asigna el material experimental y el orden en que se realizan las pruebas debe ser al azar. Esto asegura que las pequeñas diferencias provocadas por los factores no controlados se repartan homogéneamente.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705" y="2594559"/>
            <a:ext cx="8208590" cy="3908762"/>
          </a:xfrm>
          <a:prstGeom prst="rect">
            <a:avLst/>
          </a:prstGeom>
          <a:noFill/>
          <a:ln>
            <a:noFill/>
          </a:ln>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SUPUESTOS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Los residuales o el error aleatorio deben cumplir tres supuestos: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1.- Los residuales deben ser independientes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2.- Los residuales deben tener varianza constante</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3.- Los  residuales se distribuyen normal.</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ES_tradnl" b="1" dirty="0">
              <a:solidFill>
                <a:schemeClr val="bg1"/>
              </a:solidFill>
            </a:endParaRPr>
          </a:p>
        </p:txBody>
      </p:sp>
      <p:sp>
        <p:nvSpPr>
          <p:cNvPr id="27651" name="Text Box 4"/>
          <p:cNvSpPr txBox="1">
            <a:spLocks noChangeArrowheads="1"/>
          </p:cNvSpPr>
          <p:nvPr/>
        </p:nvSpPr>
        <p:spPr bwMode="auto">
          <a:xfrm>
            <a:off x="323850" y="618278"/>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sz="2800" b="1" dirty="0">
                <a:solidFill>
                  <a:srgbClr val="C00000"/>
                </a:solidFill>
                <a:latin typeface="Gabriola" panose="04040605051002020D02" pitchFamily="82" charset="0"/>
              </a:rPr>
              <a:t> </a:t>
            </a:r>
            <a:endParaRPr lang="es-ES" sz="2800" b="1" dirty="0">
              <a:solidFill>
                <a:srgbClr val="C00000"/>
              </a:solidFill>
              <a:latin typeface="Gabriola" panose="04040605051002020D02" pitchFamily="82" charset="0"/>
            </a:endParaRPr>
          </a:p>
        </p:txBody>
      </p:sp>
      <p:sp>
        <p:nvSpPr>
          <p:cNvPr id="27653" name="1 CuadroTexto"/>
          <p:cNvSpPr txBox="1">
            <a:spLocks noChangeArrowheads="1"/>
          </p:cNvSpPr>
          <p:nvPr/>
        </p:nvSpPr>
        <p:spPr bwMode="auto">
          <a:xfrm>
            <a:off x="2699792" y="63150"/>
            <a:ext cx="2618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sz="2800" b="1" dirty="0">
                <a:solidFill>
                  <a:srgbClr val="C00000"/>
                </a:solidFill>
                <a:latin typeface="Gabriola" panose="04040605051002020D02" pitchFamily="82" charset="0"/>
              </a:rPr>
              <a:t>Supuestos de Residuos</a:t>
            </a:r>
          </a:p>
        </p:txBody>
      </p:sp>
      <p:pic>
        <p:nvPicPr>
          <p:cNvPr id="2" name="Imagen 1">
            <a:extLst>
              <a:ext uri="{FF2B5EF4-FFF2-40B4-BE49-F238E27FC236}">
                <a16:creationId xmlns:a16="http://schemas.microsoft.com/office/drawing/2014/main" id="{7EEE5DEA-A178-43FB-B3BA-D551FC8D5736}"/>
              </a:ext>
            </a:extLst>
          </p:cNvPr>
          <p:cNvPicPr>
            <a:picLocks noChangeAspect="1"/>
          </p:cNvPicPr>
          <p:nvPr/>
        </p:nvPicPr>
        <p:blipFill>
          <a:blip r:embed="rId2"/>
          <a:stretch>
            <a:fillRect/>
          </a:stretch>
        </p:blipFill>
        <p:spPr>
          <a:xfrm>
            <a:off x="2705512" y="798538"/>
            <a:ext cx="2487807" cy="749735"/>
          </a:xfrm>
          <a:prstGeom prst="rect">
            <a:avLst/>
          </a:prstGeom>
        </p:spPr>
      </p:pic>
      <p:pic>
        <p:nvPicPr>
          <p:cNvPr id="3" name="Imagen 2">
            <a:extLst>
              <a:ext uri="{FF2B5EF4-FFF2-40B4-BE49-F238E27FC236}">
                <a16:creationId xmlns:a16="http://schemas.microsoft.com/office/drawing/2014/main" id="{0D40F3A5-402C-4150-BD24-F0F114A9E81C}"/>
              </a:ext>
            </a:extLst>
          </p:cNvPr>
          <p:cNvPicPr>
            <a:picLocks noChangeAspect="1"/>
          </p:cNvPicPr>
          <p:nvPr/>
        </p:nvPicPr>
        <p:blipFill>
          <a:blip r:embed="rId3"/>
          <a:stretch>
            <a:fillRect/>
          </a:stretch>
        </p:blipFill>
        <p:spPr>
          <a:xfrm>
            <a:off x="440058" y="1632656"/>
            <a:ext cx="7732342" cy="5551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nvPr>
        </p:nvGraphicFramePr>
        <p:xfrm>
          <a:off x="146849" y="3645024"/>
          <a:ext cx="8844297" cy="2808312"/>
        </p:xfrm>
        <a:graphic>
          <a:graphicData uri="http://schemas.openxmlformats.org/presentationml/2006/ole">
            <mc:AlternateContent xmlns:mc="http://schemas.openxmlformats.org/markup-compatibility/2006">
              <mc:Choice xmlns:v="urn:schemas-microsoft-com:vml" Requires="v">
                <p:oleObj spid="_x0000_s23610" name="Worksheet" r:id="rId3" imgW="8391520" imgH="1781170" progId="Excel.Sheet.12">
                  <p:embed/>
                </p:oleObj>
              </mc:Choice>
              <mc:Fallback>
                <p:oleObj name="Worksheet" r:id="rId3" imgW="8391520" imgH="1781170" progId="Excel.Sheet.12">
                  <p:embed/>
                  <p:pic>
                    <p:nvPicPr>
                      <p:cNvPr id="5" name="Objeto 4"/>
                      <p:cNvPicPr/>
                      <p:nvPr/>
                    </p:nvPicPr>
                    <p:blipFill>
                      <a:blip r:embed="rId4"/>
                      <a:stretch>
                        <a:fillRect/>
                      </a:stretch>
                    </p:blipFill>
                    <p:spPr>
                      <a:xfrm>
                        <a:off x="146849" y="3645024"/>
                        <a:ext cx="8844297" cy="2808312"/>
                      </a:xfrm>
                      <a:prstGeom prst="rect">
                        <a:avLst/>
                      </a:prstGeom>
                    </p:spPr>
                  </p:pic>
                </p:oleObj>
              </mc:Fallback>
            </mc:AlternateContent>
          </a:graphicData>
        </a:graphic>
      </p:graphicFrame>
      <p:graphicFrame>
        <p:nvGraphicFramePr>
          <p:cNvPr id="6" name="Objeto 5"/>
          <p:cNvGraphicFramePr>
            <a:graphicFrameLocks noChangeAspect="1"/>
          </p:cNvGraphicFramePr>
          <p:nvPr>
            <p:extLst/>
          </p:nvPr>
        </p:nvGraphicFramePr>
        <p:xfrm>
          <a:off x="142421" y="908720"/>
          <a:ext cx="8848725" cy="2520280"/>
        </p:xfrm>
        <a:graphic>
          <a:graphicData uri="http://schemas.openxmlformats.org/presentationml/2006/ole">
            <mc:AlternateContent xmlns:mc="http://schemas.openxmlformats.org/markup-compatibility/2006">
              <mc:Choice xmlns:v="urn:schemas-microsoft-com:vml" Requires="v">
                <p:oleObj spid="_x0000_s23611" name="Worksheet" r:id="rId5" imgW="8848715" imgH="2057441" progId="Excel.Sheet.12">
                  <p:embed/>
                </p:oleObj>
              </mc:Choice>
              <mc:Fallback>
                <p:oleObj name="Worksheet" r:id="rId5" imgW="8848715" imgH="2057441" progId="Excel.Sheet.12">
                  <p:embed/>
                  <p:pic>
                    <p:nvPicPr>
                      <p:cNvPr id="6" name="Objeto 5"/>
                      <p:cNvPicPr/>
                      <p:nvPr/>
                    </p:nvPicPr>
                    <p:blipFill>
                      <a:blip r:embed="rId6"/>
                      <a:stretch>
                        <a:fillRect/>
                      </a:stretch>
                    </p:blipFill>
                    <p:spPr>
                      <a:xfrm>
                        <a:off x="142421" y="908720"/>
                        <a:ext cx="8848725" cy="2520280"/>
                      </a:xfrm>
                      <a:prstGeom prst="rect">
                        <a:avLst/>
                      </a:prstGeom>
                    </p:spPr>
                  </p:pic>
                </p:oleObj>
              </mc:Fallback>
            </mc:AlternateContent>
          </a:graphicData>
        </a:graphic>
      </p:graphicFrame>
      <p:sp>
        <p:nvSpPr>
          <p:cNvPr id="7" name="CuadroTexto 6"/>
          <p:cNvSpPr txBox="1"/>
          <p:nvPr/>
        </p:nvSpPr>
        <p:spPr>
          <a:xfrm>
            <a:off x="1619672" y="237116"/>
            <a:ext cx="62646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C00000"/>
                </a:solidFill>
                <a:effectLst/>
                <a:uLnTx/>
                <a:uFillTx/>
                <a:latin typeface="Times New Roman" pitchFamily="18" charset="0"/>
                <a:ea typeface="+mn-ea"/>
                <a:cs typeface="+mn-cs"/>
              </a:rPr>
              <a:t>ALEATORIZACIÓN DEL EXPERIMENTO</a:t>
            </a:r>
          </a:p>
        </p:txBody>
      </p:sp>
      <p:sp>
        <p:nvSpPr>
          <p:cNvPr id="2" name="Marcador de pie de página 1">
            <a:extLst>
              <a:ext uri="{FF2B5EF4-FFF2-40B4-BE49-F238E27FC236}">
                <a16:creationId xmlns:a16="http://schemas.microsoft.com/office/drawing/2014/main" id="{FBBDB39A-8CD5-486D-B71E-8AC36A40D179}"/>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9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t>JJMV/PGG</a:t>
            </a:r>
          </a:p>
        </p:txBody>
      </p:sp>
    </p:spTree>
    <p:extLst>
      <p:ext uri="{BB962C8B-B14F-4D97-AF65-F5344CB8AC3E}">
        <p14:creationId xmlns:p14="http://schemas.microsoft.com/office/powerpoint/2010/main" val="200563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7544" y="324179"/>
            <a:ext cx="5831879" cy="523220"/>
          </a:xfrm>
          <a:prstGeom prst="rect">
            <a:avLst/>
          </a:prstGeom>
          <a:noFill/>
          <a:ln>
            <a:noFill/>
          </a:ln>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cs typeface="Times New Roman" pitchFamily="18" charset="0"/>
              </a:rPr>
              <a:t>En el ejemplo los residuales se calculan así</a:t>
            </a:r>
            <a:r>
              <a:rPr lang="es-ES_tradnl" sz="2800" dirty="0">
                <a:solidFill>
                  <a:srgbClr val="002060"/>
                </a:solidFill>
                <a:latin typeface="Gabriola" panose="04040605051002020D02" pitchFamily="82" charset="0"/>
                <a:cs typeface="Times New Roman" pitchFamily="18" charset="0"/>
              </a:rPr>
              <a:t>:</a:t>
            </a:r>
            <a:endParaRPr lang="es-MX" sz="2800" dirty="0">
              <a:solidFill>
                <a:srgbClr val="002060"/>
              </a:solidFill>
              <a:latin typeface="Gabriola" panose="04040605051002020D02" pitchFamily="82" charset="0"/>
            </a:endParaRPr>
          </a:p>
        </p:txBody>
      </p:sp>
      <p:graphicFrame>
        <p:nvGraphicFramePr>
          <p:cNvPr id="28675" name="Group 3"/>
          <p:cNvGraphicFramePr>
            <a:graphicFrameLocks noGrp="1"/>
          </p:cNvGraphicFramePr>
          <p:nvPr>
            <p:extLst>
              <p:ext uri="{D42A27DB-BD31-4B8C-83A1-F6EECF244321}">
                <p14:modId xmlns:p14="http://schemas.microsoft.com/office/powerpoint/2010/main" val="3660031999"/>
              </p:ext>
            </p:extLst>
          </p:nvPr>
        </p:nvGraphicFramePr>
        <p:xfrm>
          <a:off x="611560" y="847399"/>
          <a:ext cx="7200800" cy="5699760"/>
        </p:xfrm>
        <a:graphic>
          <a:graphicData uri="http://schemas.openxmlformats.org/drawingml/2006/table">
            <a:tbl>
              <a:tblPr/>
              <a:tblGrid>
                <a:gridCol w="2182881">
                  <a:extLst>
                    <a:ext uri="{9D8B030D-6E8A-4147-A177-3AD203B41FA5}">
                      <a16:colId xmlns:a16="http://schemas.microsoft.com/office/drawing/2014/main" val="20000"/>
                    </a:ext>
                  </a:extLst>
                </a:gridCol>
                <a:gridCol w="2550253">
                  <a:extLst>
                    <a:ext uri="{9D8B030D-6E8A-4147-A177-3AD203B41FA5}">
                      <a16:colId xmlns:a16="http://schemas.microsoft.com/office/drawing/2014/main" val="20001"/>
                    </a:ext>
                  </a:extLst>
                </a:gridCol>
                <a:gridCol w="2467666">
                  <a:extLst>
                    <a:ext uri="{9D8B030D-6E8A-4147-A177-3AD203B41FA5}">
                      <a16:colId xmlns:a16="http://schemas.microsoft.com/office/drawing/2014/main" val="20002"/>
                    </a:ext>
                  </a:extLst>
                </a:gridCol>
              </a:tblGrid>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Gabriola" panose="04040605051002020D02" pitchFamily="82" charset="0"/>
                          <a:ea typeface="Times New Roman" pitchFamily="18" charset="0"/>
                          <a:cs typeface="Arial" charset="0"/>
                        </a:rPr>
                        <a:t>Envase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Envase 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Envase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23-31=-8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35-41.3=-6.3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50-43.3=6.7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28-31=-3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36-41.3=-5.3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43-43.3=-0.3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21-31=-10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29-41.3=-12.3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36-43.3=-7.3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27-31=-4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40-41.3=-1.3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34-43.3=-9.3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35-31=4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43-41.3=1.7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45-43.3=1.7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41-31=10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49-41.3=7.7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52-43.3=8.7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37-31=6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51-41.3=9.7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52-43.3=8.7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30-31=-1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28-41.3=-13.3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43-43.3=-0.3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32-31=1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50-41.3=8.7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44-43.3=0.7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36-31=5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52-41.3=10.7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Gabriola" panose="04040605051002020D02" pitchFamily="82" charset="0"/>
                          <a:ea typeface="Times New Roman" pitchFamily="18" charset="0"/>
                          <a:cs typeface="Arial" charset="0"/>
                        </a:rPr>
                        <a:t>34-43.3=-9.3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8725" name="Rectangle 53"/>
          <p:cNvSpPr>
            <a:spLocks noChangeArrowheads="1"/>
          </p:cNvSpPr>
          <p:nvPr/>
        </p:nvSpPr>
        <p:spPr bwMode="auto">
          <a:xfrm>
            <a:off x="0" y="5265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8330" y="162203"/>
            <a:ext cx="8693256" cy="138499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SUPUESTO DE VARIANZA CONSTANTE</a:t>
            </a:r>
            <a:endParaRPr lang="es-MX" sz="2800" b="1" dirty="0">
              <a:solidFill>
                <a:schemeClr val="bg1"/>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Para checar el supuesto de varianza constante, es necesario realizar la siguiente grafica:</a:t>
            </a: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344817" cy="389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1296124" y="1633914"/>
            <a:ext cx="6697667" cy="5232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GRAFICA DE RESIDUALES VS LOS NIVELES DEL FACTOR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90141"/>
            <a:ext cx="8748713" cy="138499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SUPUESTO DE INDEPENDENCIA</a:t>
            </a:r>
            <a:endParaRPr lang="es-MX" sz="2800" b="1" dirty="0">
              <a:solidFill>
                <a:schemeClr val="bg1"/>
              </a:solidFill>
              <a:latin typeface="Gabriola" panose="04040605051002020D02" pitchFamily="82" charset="0"/>
            </a:endParaRPr>
          </a:p>
          <a:p>
            <a:pPr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Para comprobar el supuesto de independencia se requiere tener el orden de corrida experimental, como se muestra a continuación:</a:t>
            </a:r>
            <a:endParaRPr lang="es-MX" sz="2800" b="1" dirty="0">
              <a:solidFill>
                <a:schemeClr val="bg1"/>
              </a:solidFill>
              <a:latin typeface="Gabriola" panose="04040605051002020D02" pitchFamily="82" charset="0"/>
            </a:endParaRPr>
          </a:p>
        </p:txBody>
      </p:sp>
      <p:graphicFrame>
        <p:nvGraphicFramePr>
          <p:cNvPr id="30723" name="Group 3"/>
          <p:cNvGraphicFramePr>
            <a:graphicFrameLocks noGrp="1"/>
          </p:cNvGraphicFramePr>
          <p:nvPr>
            <p:extLst>
              <p:ext uri="{D42A27DB-BD31-4B8C-83A1-F6EECF244321}">
                <p14:modId xmlns:p14="http://schemas.microsoft.com/office/powerpoint/2010/main" val="3455964434"/>
              </p:ext>
            </p:extLst>
          </p:nvPr>
        </p:nvGraphicFramePr>
        <p:xfrm>
          <a:off x="179388" y="1484313"/>
          <a:ext cx="4176712" cy="5181600"/>
        </p:xfrm>
        <a:graphic>
          <a:graphicData uri="http://schemas.openxmlformats.org/drawingml/2006/table">
            <a:tbl>
              <a:tblPr/>
              <a:tblGrid>
                <a:gridCol w="1439862">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ORDEN DE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ENVASE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RESIDUAL</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extLst>
                  <a:ext uri="{0D108BD9-81ED-4DB2-BD59-A6C34878D82A}">
                    <a16:rowId xmlns:a16="http://schemas.microsoft.com/office/drawing/2014/main" val="10000"/>
                  </a:ext>
                </a:extLst>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CORRIDA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C</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-12.3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5"/>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9.7</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6"/>
                  </a:ext>
                </a:extLst>
              </a:tr>
            </a:tbl>
          </a:graphicData>
        </a:graphic>
      </p:graphicFrame>
      <p:graphicFrame>
        <p:nvGraphicFramePr>
          <p:cNvPr id="30796" name="Group 76"/>
          <p:cNvGraphicFramePr>
            <a:graphicFrameLocks noGrp="1"/>
          </p:cNvGraphicFramePr>
          <p:nvPr>
            <p:extLst>
              <p:ext uri="{D42A27DB-BD31-4B8C-83A1-F6EECF244321}">
                <p14:modId xmlns:p14="http://schemas.microsoft.com/office/powerpoint/2010/main" val="2477029784"/>
              </p:ext>
            </p:extLst>
          </p:nvPr>
        </p:nvGraphicFramePr>
        <p:xfrm>
          <a:off x="4787900" y="1412875"/>
          <a:ext cx="3598863" cy="5181600"/>
        </p:xfrm>
        <a:graphic>
          <a:graphicData uri="http://schemas.openxmlformats.org/drawingml/2006/table">
            <a:tbl>
              <a:tblPr/>
              <a:tblGrid>
                <a:gridCol w="1208088">
                  <a:extLst>
                    <a:ext uri="{9D8B030D-6E8A-4147-A177-3AD203B41FA5}">
                      <a16:colId xmlns:a16="http://schemas.microsoft.com/office/drawing/2014/main" val="20000"/>
                    </a:ext>
                  </a:extLst>
                </a:gridCol>
                <a:gridCol w="1195387">
                  <a:extLst>
                    <a:ext uri="{9D8B030D-6E8A-4147-A177-3AD203B41FA5}">
                      <a16:colId xmlns:a16="http://schemas.microsoft.com/office/drawing/2014/main" val="20001"/>
                    </a:ext>
                  </a:extLst>
                </a:gridCol>
                <a:gridCol w="1195388">
                  <a:extLst>
                    <a:ext uri="{9D8B030D-6E8A-4147-A177-3AD203B41FA5}">
                      <a16:colId xmlns:a16="http://schemas.microsoft.com/office/drawing/2014/main" val="20002"/>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ORDEN DE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ENVASE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RESIDUAL</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extLst>
                  <a:ext uri="{0D108BD9-81ED-4DB2-BD59-A6C34878D82A}">
                    <a16:rowId xmlns:a16="http://schemas.microsoft.com/office/drawing/2014/main" val="10000"/>
                  </a:ext>
                </a:extLst>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CORRIDA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27101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B</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-5.3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5"/>
                  </a:ext>
                </a:extLst>
              </a:tr>
              <a:tr h="175344">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30</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A</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5</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35696" y="332656"/>
            <a:ext cx="6086923" cy="5232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a:solidFill>
                  <a:schemeClr val="bg1"/>
                </a:solidFill>
                <a:latin typeface="Gabriola" panose="04040605051002020D02" pitchFamily="82" charset="0"/>
              </a:rPr>
              <a:t>GRAFICA DE RESIDUALES VS ORDEN DE CORRIDA</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52513"/>
            <a:ext cx="74898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951634" y="31886"/>
            <a:ext cx="4536876" cy="457200"/>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b="1" dirty="0">
                <a:solidFill>
                  <a:srgbClr val="002060"/>
                </a:solidFill>
                <a:latin typeface="Gabriola" panose="04040605051002020D02" pitchFamily="82" charset="0"/>
              </a:rPr>
              <a:t>SUPUESTO DE NORMALIDAD</a:t>
            </a:r>
          </a:p>
        </p:txBody>
      </p:sp>
      <p:sp>
        <p:nvSpPr>
          <p:cNvPr id="32771" name="Rectangle 3"/>
          <p:cNvSpPr>
            <a:spLocks noChangeArrowheads="1"/>
          </p:cNvSpPr>
          <p:nvPr/>
        </p:nvSpPr>
        <p:spPr bwMode="auto">
          <a:xfrm>
            <a:off x="150740" y="502433"/>
            <a:ext cx="5040610" cy="6124754"/>
          </a:xfrm>
          <a:prstGeom prst="rect">
            <a:avLst/>
          </a:prstGeom>
          <a:noFill/>
          <a:ln w="9525">
            <a:solidFill>
              <a:srgbClr val="3399FF"/>
            </a:solidFill>
            <a:miter lim="800000"/>
            <a:headEnd/>
            <a:tailEnd/>
          </a:ln>
        </p:spPr>
        <p:txBody>
          <a:bodyPr wrap="square" anchor="ctr">
            <a:spAutoFit/>
          </a:bodyPr>
          <a:lstStyle/>
          <a:p>
            <a:pPr marL="457200" indent="-457200"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Un procedimiento útil consiste en construir una gráfica de probabilidad normal de los residuos. Una gráfica de este tipo es la representación de la distribución acumulada de los residuos sobre papel de probabilidad normal, en otras palabras, es papel para gráficas cuya escala de ordenadas es tal que la distribución normal acumulada sea una recta. Para construir  una gráfica de probabilidad normal  se hace el siguiente procedimiento:</a:t>
            </a:r>
          </a:p>
          <a:p>
            <a:pPr marL="457200" indent="-457200"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1- Se ordenan los residuos en orden ascendente:</a:t>
            </a:r>
          </a:p>
        </p:txBody>
      </p:sp>
      <p:graphicFrame>
        <p:nvGraphicFramePr>
          <p:cNvPr id="4" name="Group 2"/>
          <p:cNvGraphicFramePr>
            <a:graphicFrameLocks noGrp="1"/>
          </p:cNvGraphicFramePr>
          <p:nvPr>
            <p:extLst>
              <p:ext uri="{D42A27DB-BD31-4B8C-83A1-F6EECF244321}">
                <p14:modId xmlns:p14="http://schemas.microsoft.com/office/powerpoint/2010/main" val="3537743126"/>
              </p:ext>
            </p:extLst>
          </p:nvPr>
        </p:nvGraphicFramePr>
        <p:xfrm>
          <a:off x="5508104" y="867506"/>
          <a:ext cx="3384426" cy="5394608"/>
        </p:xfrm>
        <a:graphic>
          <a:graphicData uri="http://schemas.openxmlformats.org/drawingml/2006/table">
            <a:tbl>
              <a:tblPr/>
              <a:tblGrid>
                <a:gridCol w="936104">
                  <a:extLst>
                    <a:ext uri="{9D8B030D-6E8A-4147-A177-3AD203B41FA5}">
                      <a16:colId xmlns:a16="http://schemas.microsoft.com/office/drawing/2014/main" val="20000"/>
                    </a:ext>
                  </a:extLst>
                </a:gridCol>
                <a:gridCol w="1016469">
                  <a:extLst>
                    <a:ext uri="{9D8B030D-6E8A-4147-A177-3AD203B41FA5}">
                      <a16:colId xmlns:a16="http://schemas.microsoft.com/office/drawing/2014/main" val="20001"/>
                    </a:ext>
                  </a:extLst>
                </a:gridCol>
                <a:gridCol w="1431853">
                  <a:extLst>
                    <a:ext uri="{9D8B030D-6E8A-4147-A177-3AD203B41FA5}">
                      <a16:colId xmlns:a16="http://schemas.microsoft.com/office/drawing/2014/main" val="20002"/>
                    </a:ext>
                  </a:extLst>
                </a:gridCol>
              </a:tblGrid>
              <a:tr h="3657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Gabriola" panose="04040605051002020D02" pitchFamily="82"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RESIDUALES ORDENADOS</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extLst>
                  <a:ext uri="{0D108BD9-81ED-4DB2-BD59-A6C34878D82A}">
                    <a16:rowId xmlns:a16="http://schemas.microsoft.com/office/drawing/2014/main" val="10000"/>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-13.3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6.7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7.3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7.7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417294">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9.3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9.7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10.7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4511" y="131569"/>
            <a:ext cx="8556497" cy="95410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4"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latin typeface="Gabriola" panose="04040605051002020D02" pitchFamily="82" charset="0"/>
                <a:cs typeface="Times New Roman" pitchFamily="18" charset="0"/>
              </a:rPr>
              <a:t> </a:t>
            </a:r>
            <a:r>
              <a:rPr lang="es-ES_tradnl" sz="2800" b="1" dirty="0">
                <a:solidFill>
                  <a:schemeClr val="bg1"/>
                </a:solidFill>
                <a:latin typeface="Gabriola" panose="04040605051002020D02" pitchFamily="82" charset="0"/>
                <a:cs typeface="Times New Roman" pitchFamily="18" charset="0"/>
              </a:rPr>
              <a:t>A cada residuo se le calcula su punto de probabilidad acumulada mediante la siguiente formula:</a:t>
            </a:r>
            <a:endParaRPr lang="es-ES" sz="2800" b="1" dirty="0">
              <a:solidFill>
                <a:schemeClr val="bg1"/>
              </a:solidFill>
              <a:latin typeface="Gabriola" panose="04040605051002020D02" pitchFamily="82"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646" y="1294345"/>
            <a:ext cx="1800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0" y="3943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n-US"/>
          </a:p>
        </p:txBody>
      </p:sp>
      <p:sp>
        <p:nvSpPr>
          <p:cNvPr id="34821" name="Rectangle 5"/>
          <p:cNvSpPr>
            <a:spLocks noChangeArrowheads="1"/>
          </p:cNvSpPr>
          <p:nvPr/>
        </p:nvSpPr>
        <p:spPr bwMode="auto">
          <a:xfrm>
            <a:off x="0" y="1041400"/>
            <a:ext cx="4508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2" name="Rectangle 6"/>
          <p:cNvSpPr>
            <a:spLocks noChangeArrowheads="1"/>
          </p:cNvSpPr>
          <p:nvPr/>
        </p:nvSpPr>
        <p:spPr bwMode="auto">
          <a:xfrm>
            <a:off x="0" y="10414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3" name="Rectangle 7"/>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4" name="Rectangle 8"/>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5" name="Rectangle 9"/>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6" name="Rectangle 10"/>
          <p:cNvSpPr>
            <a:spLocks noChangeArrowheads="1"/>
          </p:cNvSpPr>
          <p:nvPr/>
        </p:nvSpPr>
        <p:spPr bwMode="auto">
          <a:xfrm>
            <a:off x="0" y="10414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4827" name="Group 11"/>
          <p:cNvGraphicFramePr>
            <a:graphicFrameLocks noGrp="1"/>
          </p:cNvGraphicFramePr>
          <p:nvPr>
            <p:extLst>
              <p:ext uri="{D42A27DB-BD31-4B8C-83A1-F6EECF244321}">
                <p14:modId xmlns:p14="http://schemas.microsoft.com/office/powerpoint/2010/main" val="3900438214"/>
              </p:ext>
            </p:extLst>
          </p:nvPr>
        </p:nvGraphicFramePr>
        <p:xfrm>
          <a:off x="328060" y="2040470"/>
          <a:ext cx="8353425" cy="4358640"/>
        </p:xfrm>
        <a:graphic>
          <a:graphicData uri="http://schemas.openxmlformats.org/drawingml/2006/table">
            <a:tbl>
              <a:tblPr/>
              <a:tblGrid>
                <a:gridCol w="439737">
                  <a:extLst>
                    <a:ext uri="{9D8B030D-6E8A-4147-A177-3AD203B41FA5}">
                      <a16:colId xmlns:a16="http://schemas.microsoft.com/office/drawing/2014/main" val="20000"/>
                    </a:ext>
                  </a:extLst>
                </a:gridCol>
                <a:gridCol w="995363">
                  <a:extLst>
                    <a:ext uri="{9D8B030D-6E8A-4147-A177-3AD203B41FA5}">
                      <a16:colId xmlns:a16="http://schemas.microsoft.com/office/drawing/2014/main" val="20001"/>
                    </a:ext>
                  </a:extLst>
                </a:gridCol>
                <a:gridCol w="1389062">
                  <a:extLst>
                    <a:ext uri="{9D8B030D-6E8A-4147-A177-3AD203B41FA5}">
                      <a16:colId xmlns:a16="http://schemas.microsoft.com/office/drawing/2014/main" val="20002"/>
                    </a:ext>
                  </a:extLst>
                </a:gridCol>
                <a:gridCol w="747713">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1498600">
                  <a:extLst>
                    <a:ext uri="{9D8B030D-6E8A-4147-A177-3AD203B41FA5}">
                      <a16:colId xmlns:a16="http://schemas.microsoft.com/office/drawing/2014/main" val="20005"/>
                    </a:ext>
                  </a:extLst>
                </a:gridCol>
                <a:gridCol w="403225">
                  <a:extLst>
                    <a:ext uri="{9D8B030D-6E8A-4147-A177-3AD203B41FA5}">
                      <a16:colId xmlns:a16="http://schemas.microsoft.com/office/drawing/2014/main" val="20006"/>
                    </a:ext>
                  </a:extLst>
                </a:gridCol>
                <a:gridCol w="741362">
                  <a:extLst>
                    <a:ext uri="{9D8B030D-6E8A-4147-A177-3AD203B41FA5}">
                      <a16:colId xmlns:a16="http://schemas.microsoft.com/office/drawing/2014/main" val="20007"/>
                    </a:ext>
                  </a:extLst>
                </a:gridCol>
                <a:gridCol w="1389063">
                  <a:extLst>
                    <a:ext uri="{9D8B030D-6E8A-4147-A177-3AD203B41FA5}">
                      <a16:colId xmlns:a16="http://schemas.microsoft.com/office/drawing/2014/main" val="20008"/>
                    </a:ext>
                  </a:extLst>
                </a:gridCol>
              </a:tblGrid>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0"/>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0.416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0.483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0.916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0.983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25839"/>
            <a:ext cx="7632848" cy="502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827584" y="548680"/>
            <a:ext cx="7056784" cy="523220"/>
          </a:xfrm>
          <a:prstGeom prst="rect">
            <a:avLst/>
          </a:prstGeom>
          <a:noFill/>
        </p:spPr>
        <p:txBody>
          <a:bodyPr wrap="square" rtlCol="0">
            <a:spAutoFit/>
          </a:bodyPr>
          <a:lstStyle/>
          <a:p>
            <a:pPr algn="ctr"/>
            <a:r>
              <a:rPr lang="es-MX" sz="2800" b="1" dirty="0">
                <a:solidFill>
                  <a:srgbClr val="C00000"/>
                </a:solidFill>
                <a:latin typeface="Gabriola" panose="04040605051002020D02" pitchFamily="82" charset="0"/>
              </a:rPr>
              <a:t>GRAFICA DE PROBABILIDAD NORMAL PARA RESIDUOS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512" y="260648"/>
            <a:ext cx="8496944" cy="6124754"/>
          </a:xfrm>
          <a:prstGeom prst="rect">
            <a:avLst/>
          </a:prstGeom>
          <a:noFill/>
          <a:ln>
            <a:noFill/>
          </a:ln>
          <a:extLst/>
        </p:spPr>
        <p:txBody>
          <a:bodyPr wrap="square">
            <a:spAutoFit/>
          </a:bodyPr>
          <a:lstStyle/>
          <a:p>
            <a:r>
              <a:rPr lang="es-MX" sz="2800" b="1" dirty="0">
                <a:solidFill>
                  <a:srgbClr val="0070C0"/>
                </a:solidFill>
                <a:latin typeface="Gabriola" panose="04040605051002020D02" pitchFamily="82" charset="0"/>
              </a:rPr>
              <a:t>VARIABLE DE RESPUESTA: Días de duración del producto alimenticio.</a:t>
            </a:r>
          </a:p>
          <a:p>
            <a:r>
              <a:rPr lang="es-MX" sz="2800" b="1" dirty="0">
                <a:solidFill>
                  <a:srgbClr val="0070C0"/>
                </a:solidFill>
                <a:latin typeface="Gabriola" panose="04040605051002020D02" pitchFamily="82" charset="0"/>
              </a:rPr>
              <a:t>FACTOR CONTROLADO: Tipo de envase (se tienen tres variantes).</a:t>
            </a:r>
          </a:p>
          <a:p>
            <a:r>
              <a:rPr lang="es-MX" sz="2800" b="1" dirty="0">
                <a:solidFill>
                  <a:srgbClr val="0070C0"/>
                </a:solidFill>
                <a:latin typeface="Gabriola" panose="04040605051002020D02" pitchFamily="82" charset="0"/>
              </a:rPr>
              <a:t> NIVELES DEL FACTOR: 3 Tipos de envase</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¿QUÉ QUEREMOS PROBAR?</a:t>
            </a:r>
          </a:p>
          <a:p>
            <a:r>
              <a:rPr lang="es-MX" sz="2800" b="1" dirty="0">
                <a:solidFill>
                  <a:srgbClr val="0070C0"/>
                </a:solidFill>
                <a:latin typeface="Gabriola" panose="04040605051002020D02" pitchFamily="82" charset="0"/>
              </a:rPr>
              <a:t> Para contestar esto tendremos dos hipótesis:</a:t>
            </a:r>
          </a:p>
          <a:p>
            <a:r>
              <a:rPr lang="es-MX" sz="2800" b="1" dirty="0">
                <a:solidFill>
                  <a:srgbClr val="0070C0"/>
                </a:solidFill>
                <a:latin typeface="Gabriola" panose="04040605051002020D02" pitchFamily="82" charset="0"/>
              </a:rPr>
              <a:t> </a:t>
            </a:r>
          </a:p>
          <a:p>
            <a:r>
              <a:rPr lang="es-MX" sz="2800" b="1" dirty="0">
                <a:solidFill>
                  <a:srgbClr val="0070C0"/>
                </a:solidFill>
                <a:latin typeface="Gabriola" panose="04040605051002020D02" pitchFamily="82" charset="0"/>
              </a:rPr>
              <a:t>Hipótesis Nula: No influye el tipo de envase en los días de duración de un producto alimenticio.</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Hipótesis Alternativa: Si influye el tipo de envase en los días de duración de un producto alimenticio.</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¿Con cuál hipótesis nos quedamos?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28914" y="280746"/>
            <a:ext cx="7776864" cy="523220"/>
          </a:xfrm>
          <a:prstGeom prst="rect">
            <a:avLst/>
          </a:prstGeom>
          <a:noFill/>
          <a:ln>
            <a:noFill/>
          </a:ln>
          <a:effectLst/>
          <a:extLst/>
        </p:spPr>
        <p:txBody>
          <a:bodyPr wrap="square">
            <a:spAutoFit/>
          </a:bodyPr>
          <a:lstStyle/>
          <a:p>
            <a:pPr algn="ctr">
              <a:defRPr/>
            </a:pPr>
            <a:r>
              <a:rPr lang="es-ES_tradnl" sz="2800" b="1" dirty="0">
                <a:solidFill>
                  <a:srgbClr val="0070C0"/>
                </a:solidFill>
                <a:latin typeface="Gabriola" panose="04040605051002020D02" pitchFamily="82" charset="0"/>
              </a:rPr>
              <a:t>PRUEBA DE H DE KRUSKAL WALLIS</a:t>
            </a:r>
          </a:p>
        </p:txBody>
      </p:sp>
      <p:sp>
        <p:nvSpPr>
          <p:cNvPr id="2" name="CuadroTexto 1">
            <a:extLst>
              <a:ext uri="{FF2B5EF4-FFF2-40B4-BE49-F238E27FC236}">
                <a16:creationId xmlns:a16="http://schemas.microsoft.com/office/drawing/2014/main" id="{E1ECE4A5-ADB7-4F86-8101-4FDEB10BFC93}"/>
              </a:ext>
            </a:extLst>
          </p:cNvPr>
          <p:cNvSpPr txBox="1"/>
          <p:nvPr/>
        </p:nvSpPr>
        <p:spPr>
          <a:xfrm>
            <a:off x="190627" y="1005811"/>
            <a:ext cx="8496944" cy="1815882"/>
          </a:xfrm>
          <a:prstGeom prst="rect">
            <a:avLst/>
          </a:prstGeom>
          <a:noFill/>
        </p:spPr>
        <p:txBody>
          <a:bodyPr wrap="square" rtlCol="0">
            <a:spAutoFit/>
          </a:bodyPr>
          <a:lstStyle/>
          <a:p>
            <a:pPr algn="just"/>
            <a:r>
              <a:rPr lang="es-MX" sz="2800" b="1" dirty="0">
                <a:solidFill>
                  <a:srgbClr val="002060"/>
                </a:solidFill>
                <a:latin typeface="Gabriola" panose="04040605051002020D02" pitchFamily="82" charset="0"/>
              </a:rPr>
              <a:t>La prueba de Kruskal Wallis es una prueba no paramétrica, considerara una prueba alternativa a la prueba F del análisis de varianza para un diseño de un solo factor. Se utiliza para detectar diferencias entre mas de dos poblacionales.</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EF294F1-16CE-40D3-AB91-6F1BC3248073}"/>
                  </a:ext>
                </a:extLst>
              </p:cNvPr>
              <p:cNvSpPr txBox="1"/>
              <p:nvPr/>
            </p:nvSpPr>
            <p:spPr>
              <a:xfrm>
                <a:off x="613710" y="3076271"/>
                <a:ext cx="4330032" cy="945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𝑯</m:t>
                      </m:r>
                      <m:r>
                        <a:rPr lang="es-MX" b="1" i="1" smtClean="0">
                          <a:latin typeface="Cambria Math" panose="02040503050406030204" pitchFamily="18" charset="0"/>
                        </a:rPr>
                        <m:t>=</m:t>
                      </m:r>
                      <m:f>
                        <m:fPr>
                          <m:ctrlPr>
                            <a:rPr lang="es-MX" b="1" i="1" smtClean="0">
                              <a:latin typeface="Cambria Math" panose="02040503050406030204" pitchFamily="18" charset="0"/>
                            </a:rPr>
                          </m:ctrlPr>
                        </m:fPr>
                        <m:num>
                          <m:r>
                            <a:rPr lang="es-MX" b="1" i="1" smtClean="0">
                              <a:latin typeface="Cambria Math" panose="02040503050406030204" pitchFamily="18" charset="0"/>
                            </a:rPr>
                            <m:t>𝟏𝟐</m:t>
                          </m:r>
                        </m:num>
                        <m:den>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den>
                      </m:f>
                      <m:nary>
                        <m:naryPr>
                          <m:chr m:val="∑"/>
                          <m:subHide m:val="on"/>
                          <m:supHide m:val="on"/>
                          <m:ctrlPr>
                            <a:rPr lang="es-MX" b="1" i="1" smtClean="0">
                              <a:latin typeface="Cambria Math" panose="02040503050406030204" pitchFamily="18" charset="0"/>
                            </a:rPr>
                          </m:ctrlPr>
                        </m:naryPr>
                        <m:sub/>
                        <m:sup/>
                        <m:e>
                          <m:f>
                            <m:fPr>
                              <m:ctrlPr>
                                <a:rPr lang="es-MX" b="1" i="1" smtClean="0">
                                  <a:latin typeface="Cambria Math" panose="02040503050406030204" pitchFamily="18" charset="0"/>
                                </a:rPr>
                              </m:ctrlPr>
                            </m:fPr>
                            <m:num>
                              <m:sSubSup>
                                <m:sSubSupPr>
                                  <m:ctrlPr>
                                    <a:rPr lang="es-MX" b="1" i="1" smtClean="0">
                                      <a:latin typeface="Cambria Math" panose="02040503050406030204" pitchFamily="18" charset="0"/>
                                    </a:rPr>
                                  </m:ctrlPr>
                                </m:sSubSupPr>
                                <m:e>
                                  <m:r>
                                    <a:rPr lang="es-MX" b="1" i="1" smtClean="0">
                                      <a:latin typeface="Cambria Math" panose="02040503050406030204" pitchFamily="18" charset="0"/>
                                    </a:rPr>
                                    <m:t>𝑻</m:t>
                                  </m:r>
                                </m:e>
                                <m:sub>
                                  <m:r>
                                    <a:rPr lang="es-MX" b="1" i="1" smtClean="0">
                                      <a:latin typeface="Cambria Math" panose="02040503050406030204" pitchFamily="18" charset="0"/>
                                    </a:rPr>
                                    <m:t>𝒊</m:t>
                                  </m:r>
                                </m:sub>
                                <m:sup>
                                  <m:r>
                                    <a:rPr lang="es-MX" b="1" i="1" smtClean="0">
                                      <a:latin typeface="Cambria Math" panose="02040503050406030204" pitchFamily="18" charset="0"/>
                                    </a:rPr>
                                    <m:t>𝟐</m:t>
                                  </m:r>
                                </m:sup>
                              </m:sSubSup>
                            </m:num>
                            <m:den>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𝒊</m:t>
                                  </m:r>
                                </m:sub>
                              </m:sSub>
                            </m:den>
                          </m:f>
                          <m:r>
                            <a:rPr lang="es-MX" b="1" i="1" smtClean="0">
                              <a:latin typeface="Cambria Math" panose="02040503050406030204" pitchFamily="18" charset="0"/>
                            </a:rPr>
                            <m:t>−</m:t>
                          </m:r>
                          <m:r>
                            <a:rPr lang="es-MX" b="1" i="1" smtClean="0">
                              <a:latin typeface="Cambria Math" panose="02040503050406030204" pitchFamily="18" charset="0"/>
                            </a:rPr>
                            <m:t>𝟑</m:t>
                          </m:r>
                          <m:r>
                            <a:rPr lang="es-MX" b="1" i="1" smtClean="0">
                              <a:latin typeface="Cambria Math" panose="02040503050406030204" pitchFamily="18" charset="0"/>
                            </a:rPr>
                            <m:t>(</m:t>
                          </m:r>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e>
                      </m:nary>
                    </m:oMath>
                  </m:oMathPara>
                </a14:m>
                <a:endParaRPr lang="es-MX" b="1" dirty="0"/>
              </a:p>
            </p:txBody>
          </p:sp>
        </mc:Choice>
        <mc:Fallback xmlns="">
          <p:sp>
            <p:nvSpPr>
              <p:cNvPr id="3" name="CuadroTexto 2">
                <a:extLst>
                  <a:ext uri="{FF2B5EF4-FFF2-40B4-BE49-F238E27FC236}">
                    <a16:creationId xmlns:a16="http://schemas.microsoft.com/office/drawing/2014/main" id="{6EF294F1-16CE-40D3-AB91-6F1BC3248073}"/>
                  </a:ext>
                </a:extLst>
              </p:cNvPr>
              <p:cNvSpPr txBox="1">
                <a:spLocks noRot="1" noChangeAspect="1" noMove="1" noResize="1" noEditPoints="1" noAdjustHandles="1" noChangeArrowheads="1" noChangeShapeType="1" noTextEdit="1"/>
              </p:cNvSpPr>
              <p:nvPr/>
            </p:nvSpPr>
            <p:spPr>
              <a:xfrm>
                <a:off x="613710" y="3076271"/>
                <a:ext cx="4330032" cy="945643"/>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7119F0D4-E3F2-4065-AFCA-45A78853ED88}"/>
                  </a:ext>
                </a:extLst>
              </p:cNvPr>
              <p:cNvSpPr txBox="1"/>
              <p:nvPr/>
            </p:nvSpPr>
            <p:spPr>
              <a:xfrm>
                <a:off x="613710" y="4188624"/>
                <a:ext cx="30616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𝒏</m:t>
                      </m:r>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𝟏</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𝟐</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𝒌</m:t>
                          </m:r>
                        </m:sub>
                      </m:sSub>
                    </m:oMath>
                  </m:oMathPara>
                </a14:m>
                <a:endParaRPr lang="es-MX" b="1" dirty="0"/>
              </a:p>
            </p:txBody>
          </p:sp>
        </mc:Choice>
        <mc:Fallback xmlns="">
          <p:sp>
            <p:nvSpPr>
              <p:cNvPr id="4" name="CuadroTexto 3">
                <a:extLst>
                  <a:ext uri="{FF2B5EF4-FFF2-40B4-BE49-F238E27FC236}">
                    <a16:creationId xmlns:a16="http://schemas.microsoft.com/office/drawing/2014/main" id="{7119F0D4-E3F2-4065-AFCA-45A78853ED88}"/>
                  </a:ext>
                </a:extLst>
              </p:cNvPr>
              <p:cNvSpPr txBox="1">
                <a:spLocks noRot="1" noChangeAspect="1" noMove="1" noResize="1" noEditPoints="1" noAdjustHandles="1" noChangeArrowheads="1" noChangeShapeType="1" noTextEdit="1"/>
              </p:cNvSpPr>
              <p:nvPr/>
            </p:nvSpPr>
            <p:spPr>
              <a:xfrm>
                <a:off x="613710" y="4188624"/>
                <a:ext cx="3061607" cy="369332"/>
              </a:xfrm>
              <a:prstGeom prst="rect">
                <a:avLst/>
              </a:prstGeom>
              <a:blipFill>
                <a:blip r:embed="rId3"/>
                <a:stretch>
                  <a:fillRect l="-797" r="-797" b="-180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0070F9D-3716-442C-9852-BAD6A550D36F}"/>
                  </a:ext>
                </a:extLst>
              </p:cNvPr>
              <p:cNvSpPr txBox="1"/>
              <p:nvPr/>
            </p:nvSpPr>
            <p:spPr>
              <a:xfrm>
                <a:off x="428914" y="4723003"/>
                <a:ext cx="849694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800" b="1" i="1" smtClean="0">
                              <a:solidFill>
                                <a:srgbClr val="002060"/>
                              </a:solidFill>
                              <a:latin typeface="Cambria Math" panose="02040503050406030204" pitchFamily="18" charset="0"/>
                            </a:rPr>
                          </m:ctrlPr>
                        </m:sSubPr>
                        <m:e>
                          <m:r>
                            <a:rPr lang="es-MX" sz="2800" b="1" i="1" smtClean="0">
                              <a:solidFill>
                                <a:srgbClr val="002060"/>
                              </a:solidFill>
                              <a:latin typeface="Cambria Math" panose="02040503050406030204" pitchFamily="18" charset="0"/>
                            </a:rPr>
                            <m:t>𝑻</m:t>
                          </m:r>
                        </m:e>
                        <m:sub>
                          <m:r>
                            <a:rPr lang="es-MX" sz="2800" b="1" i="1" smtClean="0">
                              <a:solidFill>
                                <a:srgbClr val="002060"/>
                              </a:solidFill>
                              <a:latin typeface="Cambria Math" panose="02040503050406030204" pitchFamily="18" charset="0"/>
                            </a:rPr>
                            <m:t>𝒊</m:t>
                          </m:r>
                        </m:sub>
                      </m:sSub>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𝒆𝒔𝒍𝒂</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𝒔𝒖𝒎𝒂</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𝒅𝒆</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𝒍𝒐𝒔</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𝒓𝒂𝒏𝒈𝒐𝒔</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𝒅𝒆𝒍</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𝒕𝒓𝒂𝒕𝒂𝒎𝒊𝒆𝒏𝒕𝒐</m:t>
                      </m:r>
                      <m:r>
                        <a:rPr lang="es-MX" sz="2800" b="1" i="1" smtClean="0">
                          <a:solidFill>
                            <a:srgbClr val="002060"/>
                          </a:solidFill>
                          <a:latin typeface="Cambria Math" panose="02040503050406030204" pitchFamily="18" charset="0"/>
                        </a:rPr>
                        <m:t> </m:t>
                      </m:r>
                      <m:r>
                        <a:rPr lang="es-MX" sz="2800" b="1" i="1" smtClean="0">
                          <a:solidFill>
                            <a:srgbClr val="002060"/>
                          </a:solidFill>
                          <a:latin typeface="Cambria Math" panose="02040503050406030204" pitchFamily="18" charset="0"/>
                        </a:rPr>
                        <m:t>𝒊</m:t>
                      </m:r>
                      <m:r>
                        <a:rPr lang="es-MX" sz="2800" b="1" i="1" smtClean="0">
                          <a:solidFill>
                            <a:srgbClr val="002060"/>
                          </a:solidFill>
                          <a:latin typeface="Cambria Math" panose="02040503050406030204" pitchFamily="18" charset="0"/>
                        </a:rPr>
                        <m:t>,</m:t>
                      </m:r>
                    </m:oMath>
                  </m:oMathPara>
                </a14:m>
                <a:endParaRPr lang="es-MX" sz="2800" b="1" dirty="0">
                  <a:solidFill>
                    <a:srgbClr val="002060"/>
                  </a:solidFill>
                  <a:latin typeface="Arial" panose="020B0604020202020204" pitchFamily="34" charset="0"/>
                  <a:cs typeface="Arial" panose="020B0604020202020204" pitchFamily="34" charset="0"/>
                </a:endParaRPr>
              </a:p>
            </p:txBody>
          </p:sp>
        </mc:Choice>
        <mc:Fallback xmlns="">
          <p:sp>
            <p:nvSpPr>
              <p:cNvPr id="5" name="CuadroTexto 4">
                <a:extLst>
                  <a:ext uri="{FF2B5EF4-FFF2-40B4-BE49-F238E27FC236}">
                    <a16:creationId xmlns:a16="http://schemas.microsoft.com/office/drawing/2014/main" id="{90070F9D-3716-442C-9852-BAD6A550D36F}"/>
                  </a:ext>
                </a:extLst>
              </p:cNvPr>
              <p:cNvSpPr txBox="1">
                <a:spLocks noRot="1" noChangeAspect="1" noMove="1" noResize="1" noEditPoints="1" noAdjustHandles="1" noChangeArrowheads="1" noChangeShapeType="1" noTextEdit="1"/>
              </p:cNvSpPr>
              <p:nvPr/>
            </p:nvSpPr>
            <p:spPr>
              <a:xfrm>
                <a:off x="428914" y="4723003"/>
                <a:ext cx="8496944" cy="430887"/>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D514F7A-4D04-4AAB-90EF-D702F61AEB8E}"/>
                  </a:ext>
                </a:extLst>
              </p:cNvPr>
              <p:cNvSpPr/>
              <p:nvPr/>
            </p:nvSpPr>
            <p:spPr>
              <a:xfrm>
                <a:off x="428914" y="5857939"/>
                <a:ext cx="8355236" cy="637162"/>
              </a:xfrm>
              <a:prstGeom prst="rect">
                <a:avLst/>
              </a:prstGeom>
            </p:spPr>
            <p:txBody>
              <a:bodyPr wrap="none">
                <a:spAutoFit/>
              </a:bodyPr>
              <a:lstStyle/>
              <a:p>
                <a:r>
                  <a:rPr lang="es-MX" sz="2800" b="1" dirty="0">
                    <a:latin typeface="Arial" panose="020B0604020202020204" pitchFamily="34" charset="0"/>
                    <a:cs typeface="Arial" panose="020B0604020202020204" pitchFamily="34" charset="0"/>
                  </a:rPr>
                  <a:t>Si   </a:t>
                </a:r>
                <a14:m>
                  <m:oMath xmlns:m="http://schemas.openxmlformats.org/officeDocument/2006/math">
                    <m:sSub>
                      <m:sSubPr>
                        <m:ctrlPr>
                          <a:rPr lang="es-MX" sz="2800" b="1" i="1" smtClean="0">
                            <a:latin typeface="Cambria Math" panose="02040503050406030204" pitchFamily="18" charset="0"/>
                            <a:cs typeface="Arial" panose="020B0604020202020204" pitchFamily="34" charset="0"/>
                          </a:rPr>
                        </m:ctrlPr>
                      </m:sSubPr>
                      <m:e>
                        <m:sSup>
                          <m:sSupPr>
                            <m:ctrlPr>
                              <a:rPr lang="es-MX" sz="2800" b="1" i="1">
                                <a:latin typeface="Cambria Math" panose="02040503050406030204" pitchFamily="18" charset="0"/>
                                <a:cs typeface="Arial" panose="020B0604020202020204" pitchFamily="34" charset="0"/>
                              </a:rPr>
                            </m:ctrlPr>
                          </m:sSupPr>
                          <m:e>
                            <m:r>
                              <a:rPr lang="es-MX" sz="2800" b="1" i="1" smtClean="0">
                                <a:latin typeface="Cambria Math" panose="02040503050406030204" pitchFamily="18" charset="0"/>
                                <a:cs typeface="Arial" panose="020B0604020202020204" pitchFamily="34" charset="0"/>
                              </a:rPr>
                              <m:t>𝑯</m:t>
                            </m:r>
                            <m:r>
                              <a:rPr lang="es-MX" sz="2800" b="1" i="1" smtClean="0">
                                <a:latin typeface="Cambria Math" panose="02040503050406030204" pitchFamily="18" charset="0"/>
                                <a:cs typeface="Arial" panose="020B0604020202020204" pitchFamily="34" charset="0"/>
                              </a:rPr>
                              <m:t>&gt;</m:t>
                            </m:r>
                            <m:r>
                              <a:rPr lang="es-MX" sz="2800" b="1" i="1">
                                <a:latin typeface="Cambria Math" panose="02040503050406030204" pitchFamily="18" charset="0"/>
                                <a:ea typeface="Cambria Math" panose="02040503050406030204" pitchFamily="18" charset="0"/>
                                <a:cs typeface="Arial" panose="020B0604020202020204" pitchFamily="34" charset="0"/>
                              </a:rPr>
                              <m:t>𝝌</m:t>
                            </m:r>
                          </m:e>
                          <m:sup>
                            <m:r>
                              <a:rPr lang="es-MX" sz="2800" b="1" i="1">
                                <a:latin typeface="Cambria Math" panose="02040503050406030204" pitchFamily="18" charset="0"/>
                                <a:cs typeface="Arial" panose="020B0604020202020204" pitchFamily="34" charset="0"/>
                              </a:rPr>
                              <m:t>𝟐</m:t>
                            </m:r>
                          </m:sup>
                        </m:sSup>
                      </m:e>
                      <m:sub>
                        <m:r>
                          <a:rPr lang="es-MX" sz="2800" b="1" i="1" smtClean="0">
                            <a:latin typeface="Cambria Math" panose="02040503050406030204" pitchFamily="18" charset="0"/>
                            <a:cs typeface="Arial" panose="020B0604020202020204" pitchFamily="34" charset="0"/>
                          </a:rPr>
                          <m:t>(</m:t>
                        </m:r>
                        <m:r>
                          <a:rPr lang="es-MX" sz="2800" b="1" i="1" smtClean="0">
                            <a:latin typeface="Cambria Math" panose="02040503050406030204" pitchFamily="18" charset="0"/>
                            <a:cs typeface="Arial" panose="020B0604020202020204" pitchFamily="34" charset="0"/>
                          </a:rPr>
                          <m:t>𝟏</m:t>
                        </m:r>
                        <m:r>
                          <a:rPr lang="es-MX" sz="2800" b="1" i="1" smtClean="0">
                            <a:latin typeface="Cambria Math" panose="02040503050406030204" pitchFamily="18" charset="0"/>
                            <a:cs typeface="Arial" panose="020B0604020202020204" pitchFamily="34" charset="0"/>
                          </a:rPr>
                          <m:t>−</m:t>
                        </m:r>
                        <m:r>
                          <a:rPr lang="es-MX" sz="2800" b="1" i="1" smtClean="0">
                            <a:latin typeface="Cambria Math" panose="02040503050406030204" pitchFamily="18" charset="0"/>
                            <a:ea typeface="Cambria Math" panose="02040503050406030204" pitchFamily="18" charset="0"/>
                            <a:cs typeface="Arial" panose="020B0604020202020204" pitchFamily="34" charset="0"/>
                          </a:rPr>
                          <m:t>𝜶</m:t>
                        </m:r>
                        <m:r>
                          <a:rPr lang="es-MX" sz="2800" b="1" i="1" smtClean="0">
                            <a:latin typeface="Cambria Math" panose="02040503050406030204" pitchFamily="18" charset="0"/>
                            <a:ea typeface="Cambria Math" panose="02040503050406030204" pitchFamily="18" charset="0"/>
                            <a:cs typeface="Arial" panose="020B0604020202020204" pitchFamily="34" charset="0"/>
                          </a:rPr>
                          <m:t>,</m:t>
                        </m:r>
                        <m:r>
                          <a:rPr lang="es-MX" sz="2800" b="1" i="1" smtClean="0">
                            <a:latin typeface="Cambria Math" panose="02040503050406030204" pitchFamily="18" charset="0"/>
                            <a:ea typeface="Cambria Math" panose="02040503050406030204" pitchFamily="18" charset="0"/>
                            <a:cs typeface="Arial" panose="020B0604020202020204" pitchFamily="34" charset="0"/>
                          </a:rPr>
                          <m:t>𝒌</m:t>
                        </m:r>
                        <m:r>
                          <a:rPr lang="es-MX" sz="2800" b="1" i="1" smtClean="0">
                            <a:latin typeface="Cambria Math" panose="02040503050406030204" pitchFamily="18" charset="0"/>
                            <a:ea typeface="Cambria Math" panose="02040503050406030204" pitchFamily="18" charset="0"/>
                            <a:cs typeface="Arial" panose="020B0604020202020204" pitchFamily="34" charset="0"/>
                          </a:rPr>
                          <m:t>−</m:t>
                        </m:r>
                        <m:r>
                          <a:rPr lang="es-MX" sz="2800" b="1" i="1" smtClean="0">
                            <a:latin typeface="Cambria Math" panose="02040503050406030204" pitchFamily="18" charset="0"/>
                            <a:ea typeface="Cambria Math" panose="02040503050406030204" pitchFamily="18" charset="0"/>
                            <a:cs typeface="Arial" panose="020B0604020202020204" pitchFamily="34" charset="0"/>
                          </a:rPr>
                          <m:t>𝟏</m:t>
                        </m:r>
                        <m:r>
                          <a:rPr lang="es-MX" sz="2800" b="1" i="1" smtClean="0">
                            <a:latin typeface="Cambria Math" panose="02040503050406030204" pitchFamily="18" charset="0"/>
                            <a:cs typeface="Arial" panose="020B0604020202020204" pitchFamily="34" charset="0"/>
                          </a:rPr>
                          <m:t>)</m:t>
                        </m:r>
                      </m:sub>
                    </m:sSub>
                  </m:oMath>
                </a14:m>
                <a:r>
                  <a:rPr lang="es-MX" sz="2800" b="1" dirty="0">
                    <a:latin typeface="Arial" panose="020B0604020202020204" pitchFamily="34" charset="0"/>
                    <a:cs typeface="Arial" panose="020B0604020202020204" pitchFamily="34" charset="0"/>
                  </a:rPr>
                  <a:t>  se rechaza la hipótesis nula.</a:t>
                </a:r>
              </a:p>
            </p:txBody>
          </p:sp>
        </mc:Choice>
        <mc:Fallback xmlns="">
          <p:sp>
            <p:nvSpPr>
              <p:cNvPr id="8" name="Rectángulo 7">
                <a:extLst>
                  <a:ext uri="{FF2B5EF4-FFF2-40B4-BE49-F238E27FC236}">
                    <a16:creationId xmlns:a16="http://schemas.microsoft.com/office/drawing/2014/main" id="{0D514F7A-4D04-4AAB-90EF-D702F61AEB8E}"/>
                  </a:ext>
                </a:extLst>
              </p:cNvPr>
              <p:cNvSpPr>
                <a:spLocks noRot="1" noChangeAspect="1" noMove="1" noResize="1" noEditPoints="1" noAdjustHandles="1" noChangeArrowheads="1" noChangeShapeType="1" noTextEdit="1"/>
              </p:cNvSpPr>
              <p:nvPr/>
            </p:nvSpPr>
            <p:spPr>
              <a:xfrm>
                <a:off x="428914" y="5857939"/>
                <a:ext cx="8355236" cy="637162"/>
              </a:xfrm>
              <a:prstGeom prst="rect">
                <a:avLst/>
              </a:prstGeom>
              <a:blipFill>
                <a:blip r:embed="rId5"/>
                <a:stretch>
                  <a:fillRect l="-1459" t="-8654" r="-365" b="-10577"/>
                </a:stretch>
              </a:blipFill>
            </p:spPr>
            <p:txBody>
              <a:bodyPr/>
              <a:lstStyle/>
              <a:p>
                <a:r>
                  <a:rPr lang="es-MX">
                    <a:noFill/>
                  </a:rPr>
                  <a:t> </a:t>
                </a:r>
              </a:p>
            </p:txBody>
          </p:sp>
        </mc:Fallback>
      </mc:AlternateContent>
      <p:sp>
        <p:nvSpPr>
          <p:cNvPr id="9" name="CuadroTexto 8">
            <a:extLst>
              <a:ext uri="{FF2B5EF4-FFF2-40B4-BE49-F238E27FC236}">
                <a16:creationId xmlns:a16="http://schemas.microsoft.com/office/drawing/2014/main" id="{A31ED78C-1E90-44CA-A1F6-8189297EF776}"/>
              </a:ext>
            </a:extLst>
          </p:cNvPr>
          <p:cNvSpPr txBox="1"/>
          <p:nvPr/>
        </p:nvSpPr>
        <p:spPr>
          <a:xfrm>
            <a:off x="174318" y="5244304"/>
            <a:ext cx="8925858" cy="523220"/>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K= numero de tratamientos o numero de niveles.</a:t>
            </a:r>
          </a:p>
        </p:txBody>
      </p:sp>
    </p:spTree>
    <p:extLst>
      <p:ext uri="{BB962C8B-B14F-4D97-AF65-F5344CB8AC3E}">
        <p14:creationId xmlns:p14="http://schemas.microsoft.com/office/powerpoint/2010/main" val="366439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100CC2-0A09-4361-BF9E-CF9CD6C78FCD}"/>
              </a:ext>
            </a:extLst>
          </p:cNvPr>
          <p:cNvSpPr txBox="1"/>
          <p:nvPr/>
        </p:nvSpPr>
        <p:spPr>
          <a:xfrm>
            <a:off x="683568" y="548680"/>
            <a:ext cx="7848872" cy="461665"/>
          </a:xfrm>
          <a:prstGeom prst="rect">
            <a:avLst/>
          </a:prstGeom>
          <a:noFill/>
        </p:spPr>
        <p:txBody>
          <a:bodyPr wrap="square" rtlCol="0">
            <a:spAutoFit/>
          </a:bodyPr>
          <a:lstStyle/>
          <a:p>
            <a:r>
              <a:rPr lang="es-MX" dirty="0"/>
              <a:t>Ejemplo de los envases:</a:t>
            </a:r>
          </a:p>
        </p:txBody>
      </p:sp>
      <p:graphicFrame>
        <p:nvGraphicFramePr>
          <p:cNvPr id="3" name="Tabla 2">
            <a:extLst>
              <a:ext uri="{FF2B5EF4-FFF2-40B4-BE49-F238E27FC236}">
                <a16:creationId xmlns:a16="http://schemas.microsoft.com/office/drawing/2014/main" id="{2456DC2C-D6EE-4911-9DC1-57FEA3C5FC79}"/>
              </a:ext>
            </a:extLst>
          </p:cNvPr>
          <p:cNvGraphicFramePr>
            <a:graphicFrameLocks noGrp="1"/>
          </p:cNvGraphicFramePr>
          <p:nvPr>
            <p:extLst>
              <p:ext uri="{D42A27DB-BD31-4B8C-83A1-F6EECF244321}">
                <p14:modId xmlns:p14="http://schemas.microsoft.com/office/powerpoint/2010/main" val="1902918282"/>
              </p:ext>
            </p:extLst>
          </p:nvPr>
        </p:nvGraphicFramePr>
        <p:xfrm>
          <a:off x="395536" y="1534153"/>
          <a:ext cx="7886705" cy="1920486"/>
        </p:xfrm>
        <a:graphic>
          <a:graphicData uri="http://schemas.openxmlformats.org/drawingml/2006/table">
            <a:tbl>
              <a:tblPr/>
              <a:tblGrid>
                <a:gridCol w="531688">
                  <a:extLst>
                    <a:ext uri="{9D8B030D-6E8A-4147-A177-3AD203B41FA5}">
                      <a16:colId xmlns:a16="http://schemas.microsoft.com/office/drawing/2014/main" val="1950043853"/>
                    </a:ext>
                  </a:extLst>
                </a:gridCol>
                <a:gridCol w="531688">
                  <a:extLst>
                    <a:ext uri="{9D8B030D-6E8A-4147-A177-3AD203B41FA5}">
                      <a16:colId xmlns:a16="http://schemas.microsoft.com/office/drawing/2014/main" val="977583458"/>
                    </a:ext>
                  </a:extLst>
                </a:gridCol>
                <a:gridCol w="974761">
                  <a:extLst>
                    <a:ext uri="{9D8B030D-6E8A-4147-A177-3AD203B41FA5}">
                      <a16:colId xmlns:a16="http://schemas.microsoft.com/office/drawing/2014/main" val="3616385083"/>
                    </a:ext>
                  </a:extLst>
                </a:gridCol>
                <a:gridCol w="531688">
                  <a:extLst>
                    <a:ext uri="{9D8B030D-6E8A-4147-A177-3AD203B41FA5}">
                      <a16:colId xmlns:a16="http://schemas.microsoft.com/office/drawing/2014/main" val="1692362255"/>
                    </a:ext>
                  </a:extLst>
                </a:gridCol>
                <a:gridCol w="531688">
                  <a:extLst>
                    <a:ext uri="{9D8B030D-6E8A-4147-A177-3AD203B41FA5}">
                      <a16:colId xmlns:a16="http://schemas.microsoft.com/office/drawing/2014/main" val="976068189"/>
                    </a:ext>
                  </a:extLst>
                </a:gridCol>
                <a:gridCol w="531688">
                  <a:extLst>
                    <a:ext uri="{9D8B030D-6E8A-4147-A177-3AD203B41FA5}">
                      <a16:colId xmlns:a16="http://schemas.microsoft.com/office/drawing/2014/main" val="1212628845"/>
                    </a:ext>
                  </a:extLst>
                </a:gridCol>
                <a:gridCol w="531688">
                  <a:extLst>
                    <a:ext uri="{9D8B030D-6E8A-4147-A177-3AD203B41FA5}">
                      <a16:colId xmlns:a16="http://schemas.microsoft.com/office/drawing/2014/main" val="460835533"/>
                    </a:ext>
                  </a:extLst>
                </a:gridCol>
                <a:gridCol w="531688">
                  <a:extLst>
                    <a:ext uri="{9D8B030D-6E8A-4147-A177-3AD203B41FA5}">
                      <a16:colId xmlns:a16="http://schemas.microsoft.com/office/drawing/2014/main" val="2413311471"/>
                    </a:ext>
                  </a:extLst>
                </a:gridCol>
                <a:gridCol w="531688">
                  <a:extLst>
                    <a:ext uri="{9D8B030D-6E8A-4147-A177-3AD203B41FA5}">
                      <a16:colId xmlns:a16="http://schemas.microsoft.com/office/drawing/2014/main" val="2958728871"/>
                    </a:ext>
                  </a:extLst>
                </a:gridCol>
                <a:gridCol w="531688">
                  <a:extLst>
                    <a:ext uri="{9D8B030D-6E8A-4147-A177-3AD203B41FA5}">
                      <a16:colId xmlns:a16="http://schemas.microsoft.com/office/drawing/2014/main" val="2368334708"/>
                    </a:ext>
                  </a:extLst>
                </a:gridCol>
                <a:gridCol w="531688">
                  <a:extLst>
                    <a:ext uri="{9D8B030D-6E8A-4147-A177-3AD203B41FA5}">
                      <a16:colId xmlns:a16="http://schemas.microsoft.com/office/drawing/2014/main" val="4045638006"/>
                    </a:ext>
                  </a:extLst>
                </a:gridCol>
                <a:gridCol w="531688">
                  <a:extLst>
                    <a:ext uri="{9D8B030D-6E8A-4147-A177-3AD203B41FA5}">
                      <a16:colId xmlns:a16="http://schemas.microsoft.com/office/drawing/2014/main" val="2293166684"/>
                    </a:ext>
                  </a:extLst>
                </a:gridCol>
                <a:gridCol w="531688">
                  <a:extLst>
                    <a:ext uri="{9D8B030D-6E8A-4147-A177-3AD203B41FA5}">
                      <a16:colId xmlns:a16="http://schemas.microsoft.com/office/drawing/2014/main" val="689104369"/>
                    </a:ext>
                  </a:extLst>
                </a:gridCol>
                <a:gridCol w="531688">
                  <a:extLst>
                    <a:ext uri="{9D8B030D-6E8A-4147-A177-3AD203B41FA5}">
                      <a16:colId xmlns:a16="http://schemas.microsoft.com/office/drawing/2014/main" val="2453538225"/>
                    </a:ext>
                  </a:extLst>
                </a:gridCol>
              </a:tblGrid>
              <a:tr h="279136">
                <a:tc>
                  <a:txBody>
                    <a:bodyPr/>
                    <a:lstStyle/>
                    <a:p>
                      <a:pPr algn="l" rtl="0" fontAlgn="b"/>
                      <a:r>
                        <a:rPr lang="es-MX" sz="1700" b="0" i="0" u="none" strike="noStrike">
                          <a:solidFill>
                            <a:srgbClr val="002060"/>
                          </a:solidFill>
                          <a:effectLst/>
                          <a:latin typeface="Calibri" panose="020F0502020204030204" pitchFamily="34" charset="0"/>
                        </a:rPr>
                        <a:t> </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gridSpan="9">
                  <a:txBody>
                    <a:bodyPr/>
                    <a:lstStyle/>
                    <a:p>
                      <a:pPr algn="l" rtl="0" fontAlgn="b"/>
                      <a:r>
                        <a:rPr lang="es-MX" sz="1700" b="0" i="0" u="none" strike="noStrike">
                          <a:solidFill>
                            <a:srgbClr val="002060"/>
                          </a:solidFill>
                          <a:effectLst/>
                          <a:latin typeface="Calibri" panose="020F0502020204030204" pitchFamily="34" charset="0"/>
                        </a:rPr>
                        <a:t>Variable de Respuesta: Dias</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248533891"/>
                  </a:ext>
                </a:extLst>
              </a:tr>
              <a:tr h="558272">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Arial" panose="020B0604020202020204" pitchFamily="34" charset="0"/>
                        </a:rPr>
                        <a:t>Niveles</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rtl="0" fontAlgn="b"/>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277376343"/>
                  </a:ext>
                </a:extLst>
              </a:tr>
              <a:tr h="279136">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A</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dirty="0">
                          <a:solidFill>
                            <a:srgbClr val="002060"/>
                          </a:solidFill>
                          <a:effectLst/>
                          <a:latin typeface="Calibri" panose="020F0502020204030204" pitchFamily="34" charset="0"/>
                        </a:rPr>
                        <a:t>21</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27</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28</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dirty="0">
                          <a:solidFill>
                            <a:srgbClr val="002060"/>
                          </a:solidFill>
                          <a:effectLst/>
                          <a:latin typeface="Calibri" panose="020F0502020204030204" pitchFamily="34" charset="0"/>
                        </a:rPr>
                        <a:t>30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37</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41</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935014086"/>
                  </a:ext>
                </a:extLst>
              </a:tr>
              <a:tr h="517066">
                <a:tc gridSpan="2">
                  <a:txBody>
                    <a:bodyPr/>
                    <a:lstStyle/>
                    <a:p>
                      <a:pPr algn="l" rtl="0" fontAlgn="b"/>
                      <a:r>
                        <a:rPr lang="es-MX" sz="1700" b="0" i="0" u="none" strike="noStrike">
                          <a:solidFill>
                            <a:srgbClr val="002060"/>
                          </a:solidFill>
                          <a:effectLst/>
                          <a:latin typeface="Calibri" panose="020F0502020204030204" pitchFamily="34" charset="0"/>
                        </a:rPr>
                        <a:t>Factor: Tipo de Envase</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a:txBody>
                    <a:bodyPr/>
                    <a:lstStyle/>
                    <a:p>
                      <a:pPr algn="l" rtl="0" fontAlgn="b"/>
                      <a:r>
                        <a:rPr lang="es-MX" sz="1700" b="0" i="0" u="none" strike="noStrike">
                          <a:solidFill>
                            <a:srgbClr val="002060"/>
                          </a:solidFill>
                          <a:effectLst/>
                          <a:latin typeface="Calibri" panose="020F0502020204030204" pitchFamily="34" charset="0"/>
                        </a:rPr>
                        <a:t>B</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a:solidFill>
                            <a:srgbClr val="002060"/>
                          </a:solidFill>
                          <a:effectLst/>
                          <a:latin typeface="Calibri" panose="020F0502020204030204" pitchFamily="34" charset="0"/>
                        </a:rPr>
                        <a:t>28</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29</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dirty="0">
                          <a:solidFill>
                            <a:srgbClr val="002060"/>
                          </a:solidFill>
                          <a:effectLst/>
                          <a:latin typeface="Calibri" panose="020F0502020204030204" pitchFamily="34" charset="0"/>
                        </a:rPr>
                        <a:t>35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49</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50</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51</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203388692"/>
                  </a:ext>
                </a:extLst>
              </a:tr>
              <a:tr h="279136">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C</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a:solidFill>
                            <a:srgbClr val="002060"/>
                          </a:solidFill>
                          <a:effectLst/>
                          <a:latin typeface="Calibri" panose="020F0502020204030204" pitchFamily="34" charset="0"/>
                        </a:rPr>
                        <a:t>34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52</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dirty="0">
                          <a:solidFill>
                            <a:srgbClr val="002060"/>
                          </a:solidFill>
                          <a:effectLst/>
                          <a:latin typeface="Calibri" panose="020F0502020204030204" pitchFamily="34" charset="0"/>
                        </a:rPr>
                        <a:t>52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832200667"/>
                  </a:ext>
                </a:extLst>
              </a:tr>
            </a:tbl>
          </a:graphicData>
        </a:graphic>
      </p:graphicFrame>
    </p:spTree>
    <p:extLst>
      <p:ext uri="{BB962C8B-B14F-4D97-AF65-F5344CB8AC3E}">
        <p14:creationId xmlns:p14="http://schemas.microsoft.com/office/powerpoint/2010/main" val="3890484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D9AEAA-1425-4300-915C-6637308815EC}"/>
              </a:ext>
            </a:extLst>
          </p:cNvPr>
          <p:cNvGraphicFramePr>
            <a:graphicFrameLocks noGrp="1"/>
          </p:cNvGraphicFramePr>
          <p:nvPr>
            <p:extLst>
              <p:ext uri="{D42A27DB-BD31-4B8C-83A1-F6EECF244321}">
                <p14:modId xmlns:p14="http://schemas.microsoft.com/office/powerpoint/2010/main" val="3928294005"/>
              </p:ext>
            </p:extLst>
          </p:nvPr>
        </p:nvGraphicFramePr>
        <p:xfrm>
          <a:off x="503549" y="73092"/>
          <a:ext cx="1512168" cy="6784908"/>
        </p:xfrm>
        <a:graphic>
          <a:graphicData uri="http://schemas.openxmlformats.org/drawingml/2006/table">
            <a:tbl>
              <a:tblPr/>
              <a:tblGrid>
                <a:gridCol w="756084">
                  <a:extLst>
                    <a:ext uri="{9D8B030D-6E8A-4147-A177-3AD203B41FA5}">
                      <a16:colId xmlns:a16="http://schemas.microsoft.com/office/drawing/2014/main" val="1010136332"/>
                    </a:ext>
                  </a:extLst>
                </a:gridCol>
                <a:gridCol w="756084">
                  <a:extLst>
                    <a:ext uri="{9D8B030D-6E8A-4147-A177-3AD203B41FA5}">
                      <a16:colId xmlns:a16="http://schemas.microsoft.com/office/drawing/2014/main" val="4224959845"/>
                    </a:ext>
                  </a:extLst>
                </a:gridCol>
              </a:tblGrid>
              <a:tr h="165241">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ENVASE</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DIAS</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226390"/>
                  </a:ext>
                </a:extLst>
              </a:tr>
              <a:tr h="16524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21</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334407"/>
                  </a:ext>
                </a:extLst>
              </a:tr>
              <a:tr h="16524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23</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496542"/>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27</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754684"/>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28</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108797"/>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30</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718169"/>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32</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011894"/>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35</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682783"/>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36</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118983"/>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37</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617266"/>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41</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729903"/>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28</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8162"/>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29</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859442"/>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35</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075480"/>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36</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765582"/>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40</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477766"/>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43</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30616"/>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49</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899645"/>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50</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195567"/>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51</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724719"/>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52</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972954"/>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34</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510165"/>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34</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388676"/>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36</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644055"/>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43</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320831"/>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43</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614184"/>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44</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660830"/>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45</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041366"/>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50</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905909"/>
                  </a:ext>
                </a:extLst>
              </a:tr>
              <a:tr h="137701">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52</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877554"/>
                  </a:ext>
                </a:extLst>
              </a:tr>
              <a:tr h="137701">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C</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52</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988864"/>
                  </a:ext>
                </a:extLst>
              </a:tr>
            </a:tbl>
          </a:graphicData>
        </a:graphic>
      </p:graphicFrame>
      <p:graphicFrame>
        <p:nvGraphicFramePr>
          <p:cNvPr id="3" name="Tabla 2">
            <a:extLst>
              <a:ext uri="{FF2B5EF4-FFF2-40B4-BE49-F238E27FC236}">
                <a16:creationId xmlns:a16="http://schemas.microsoft.com/office/drawing/2014/main" id="{413979AA-B08C-4D7C-82D4-C88BB3DDCD37}"/>
              </a:ext>
            </a:extLst>
          </p:cNvPr>
          <p:cNvGraphicFramePr>
            <a:graphicFrameLocks noGrp="1"/>
          </p:cNvGraphicFramePr>
          <p:nvPr>
            <p:extLst>
              <p:ext uri="{D42A27DB-BD31-4B8C-83A1-F6EECF244321}">
                <p14:modId xmlns:p14="http://schemas.microsoft.com/office/powerpoint/2010/main" val="1205978691"/>
              </p:ext>
            </p:extLst>
          </p:nvPr>
        </p:nvGraphicFramePr>
        <p:xfrm>
          <a:off x="2699792" y="69775"/>
          <a:ext cx="5184575" cy="6788225"/>
        </p:xfrm>
        <a:graphic>
          <a:graphicData uri="http://schemas.openxmlformats.org/drawingml/2006/table">
            <a:tbl>
              <a:tblPr/>
              <a:tblGrid>
                <a:gridCol w="872288">
                  <a:extLst>
                    <a:ext uri="{9D8B030D-6E8A-4147-A177-3AD203B41FA5}">
                      <a16:colId xmlns:a16="http://schemas.microsoft.com/office/drawing/2014/main" val="457829081"/>
                    </a:ext>
                  </a:extLst>
                </a:gridCol>
                <a:gridCol w="944296">
                  <a:extLst>
                    <a:ext uri="{9D8B030D-6E8A-4147-A177-3AD203B41FA5}">
                      <a16:colId xmlns:a16="http://schemas.microsoft.com/office/drawing/2014/main" val="2288352292"/>
                    </a:ext>
                  </a:extLst>
                </a:gridCol>
                <a:gridCol w="1621043">
                  <a:extLst>
                    <a:ext uri="{9D8B030D-6E8A-4147-A177-3AD203B41FA5}">
                      <a16:colId xmlns:a16="http://schemas.microsoft.com/office/drawing/2014/main" val="1032058628"/>
                    </a:ext>
                  </a:extLst>
                </a:gridCol>
                <a:gridCol w="1746948">
                  <a:extLst>
                    <a:ext uri="{9D8B030D-6E8A-4147-A177-3AD203B41FA5}">
                      <a16:colId xmlns:a16="http://schemas.microsoft.com/office/drawing/2014/main" val="3077897619"/>
                    </a:ext>
                  </a:extLst>
                </a:gridCol>
              </a:tblGrid>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ENVASE</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DIAS</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ORDEN REAL</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RANGO KRUSKAL</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947852"/>
                  </a:ext>
                </a:extLst>
              </a:tr>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21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48920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23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57448"/>
                  </a:ext>
                </a:extLst>
              </a:tr>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039829"/>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28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665381"/>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28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83842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33528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30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992210"/>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2060"/>
                          </a:solidFill>
                          <a:effectLst/>
                          <a:latin typeface="Arial" panose="020B0604020202020204" pitchFamily="34" charset="0"/>
                          <a:cs typeface="Arial" panose="020B0604020202020204" pitchFamily="34" charset="0"/>
                        </a:rPr>
                        <a:t>32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913725"/>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9.5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920702"/>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34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9.5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26183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11.5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69619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11.5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074221"/>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519511"/>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896685"/>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FF0000"/>
                          </a:solidFill>
                          <a:effectLst/>
                          <a:latin typeface="Arial" panose="020B0604020202020204" pitchFamily="34" charset="0"/>
                          <a:cs typeface="Arial" panose="020B0604020202020204" pitchFamily="34" charset="0"/>
                        </a:rPr>
                        <a:t>36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55721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0000"/>
                          </a:solidFill>
                          <a:effectLst/>
                          <a:latin typeface="Arial" panose="020B0604020202020204" pitchFamily="34" charset="0"/>
                          <a:cs typeface="Arial" panose="020B0604020202020204" pitchFamily="34" charset="0"/>
                        </a:rPr>
                        <a:t>37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chemeClr val="tx1"/>
                          </a:solidFill>
                          <a:effectLst/>
                          <a:latin typeface="Arial" panose="020B0604020202020204" pitchFamily="34" charset="0"/>
                          <a:cs typeface="Arial" panose="020B0604020202020204" pitchFamily="34" charset="0"/>
                        </a:rPr>
                        <a:t>16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362875"/>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chemeClr val="tx1"/>
                          </a:solidFill>
                          <a:effectLst/>
                          <a:latin typeface="Arial" panose="020B0604020202020204" pitchFamily="34" charset="0"/>
                          <a:cs typeface="Arial" panose="020B0604020202020204" pitchFamily="34" charset="0"/>
                        </a:rPr>
                        <a:t>17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838225"/>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chemeClr val="tx1"/>
                          </a:solidFill>
                          <a:effectLst/>
                          <a:latin typeface="Arial" panose="020B0604020202020204" pitchFamily="34" charset="0"/>
                          <a:cs typeface="Arial" panose="020B0604020202020204" pitchFamily="34" charset="0"/>
                        </a:rPr>
                        <a:t>18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307727"/>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43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C00000"/>
                          </a:solidFill>
                          <a:effectLst/>
                          <a:latin typeface="Arial" panose="020B0604020202020204" pitchFamily="34" charset="0"/>
                          <a:cs typeface="Arial" panose="020B0604020202020204" pitchFamily="34" charset="0"/>
                        </a:rPr>
                        <a:t>19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56516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43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C0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354930"/>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43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C00000"/>
                          </a:solidFill>
                          <a:effectLst/>
                          <a:latin typeface="Arial" panose="020B0604020202020204" pitchFamily="34" charset="0"/>
                          <a:cs typeface="Arial" panose="020B0604020202020204" pitchFamily="34" charset="0"/>
                        </a:rPr>
                        <a:t>21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56552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chemeClr val="tx1"/>
                          </a:solidFill>
                          <a:effectLst/>
                          <a:latin typeface="Arial" panose="020B0604020202020204" pitchFamily="34" charset="0"/>
                          <a:cs typeface="Arial" panose="020B0604020202020204" pitchFamily="34" charset="0"/>
                        </a:rPr>
                        <a:t>22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993585"/>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chemeClr val="tx1"/>
                          </a:solidFill>
                          <a:effectLst/>
                          <a:latin typeface="Arial" panose="020B0604020202020204" pitchFamily="34" charset="0"/>
                          <a:cs typeface="Arial" panose="020B0604020202020204" pitchFamily="34" charset="0"/>
                        </a:rPr>
                        <a:t>23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787950"/>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49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chemeClr val="tx1"/>
                          </a:solidFill>
                          <a:effectLst/>
                          <a:latin typeface="Arial" panose="020B0604020202020204" pitchFamily="34" charset="0"/>
                          <a:cs typeface="Arial" panose="020B0604020202020204" pitchFamily="34" charset="0"/>
                        </a:rPr>
                        <a:t>24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788792"/>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50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C00000"/>
                          </a:solidFill>
                          <a:effectLst/>
                          <a:latin typeface="Arial" panose="020B0604020202020204" pitchFamily="34" charset="0"/>
                          <a:cs typeface="Arial" panose="020B0604020202020204" pitchFamily="34" charset="0"/>
                        </a:rPr>
                        <a:t>25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25.5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827978"/>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50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C00000"/>
                          </a:solidFill>
                          <a:effectLst/>
                          <a:latin typeface="Arial" panose="020B0604020202020204" pitchFamily="34" charset="0"/>
                          <a:cs typeface="Arial" panose="020B0604020202020204" pitchFamily="34" charset="0"/>
                        </a:rPr>
                        <a:t>26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25.5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123942"/>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2060"/>
                          </a:solidFill>
                          <a:effectLst/>
                          <a:latin typeface="Arial" panose="020B0604020202020204" pitchFamily="34" charset="0"/>
                          <a:cs typeface="Arial" panose="020B0604020202020204" pitchFamily="34" charset="0"/>
                        </a:rPr>
                        <a:t>51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chemeClr val="tx1"/>
                          </a:solidFill>
                          <a:effectLst/>
                          <a:latin typeface="Arial" panose="020B0604020202020204" pitchFamily="34" charset="0"/>
                          <a:cs typeface="Arial" panose="020B0604020202020204" pitchFamily="34" charset="0"/>
                        </a:rPr>
                        <a:t>27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98683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52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28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817339"/>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52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FF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9558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C00000"/>
                          </a:solidFill>
                          <a:effectLst/>
                          <a:latin typeface="Arial" panose="020B0604020202020204" pitchFamily="34" charset="0"/>
                          <a:cs typeface="Arial" panose="020B0604020202020204" pitchFamily="34" charset="0"/>
                        </a:rPr>
                        <a:t>52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FF0000"/>
                          </a:solidFill>
                          <a:effectLst/>
                          <a:latin typeface="Arial" panose="020B0604020202020204" pitchFamily="34" charset="0"/>
                          <a:cs typeface="Arial" panose="020B0604020202020204" pitchFamily="34" charset="0"/>
                        </a:rPr>
                        <a:t>30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FF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94954"/>
                  </a:ext>
                </a:extLst>
              </a:tr>
            </a:tbl>
          </a:graphicData>
        </a:graphic>
      </p:graphicFrame>
    </p:spTree>
    <p:extLst>
      <p:ext uri="{BB962C8B-B14F-4D97-AF65-F5344CB8AC3E}">
        <p14:creationId xmlns:p14="http://schemas.microsoft.com/office/powerpoint/2010/main" val="384555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6E6EC7E-36CA-4C34-A3ED-3DFC62A3D1E6}"/>
              </a:ext>
            </a:extLst>
          </p:cNvPr>
          <p:cNvGraphicFramePr>
            <a:graphicFrameLocks noGrp="1"/>
          </p:cNvGraphicFramePr>
          <p:nvPr>
            <p:extLst>
              <p:ext uri="{D42A27DB-BD31-4B8C-83A1-F6EECF244321}">
                <p14:modId xmlns:p14="http://schemas.microsoft.com/office/powerpoint/2010/main" val="1750138705"/>
              </p:ext>
            </p:extLst>
          </p:nvPr>
        </p:nvGraphicFramePr>
        <p:xfrm>
          <a:off x="323528" y="69775"/>
          <a:ext cx="2448272" cy="6788225"/>
        </p:xfrm>
        <a:graphic>
          <a:graphicData uri="http://schemas.openxmlformats.org/drawingml/2006/table">
            <a:tbl>
              <a:tblPr/>
              <a:tblGrid>
                <a:gridCol w="807122">
                  <a:extLst>
                    <a:ext uri="{9D8B030D-6E8A-4147-A177-3AD203B41FA5}">
                      <a16:colId xmlns:a16="http://schemas.microsoft.com/office/drawing/2014/main" val="3872999886"/>
                    </a:ext>
                  </a:extLst>
                </a:gridCol>
                <a:gridCol w="1641150">
                  <a:extLst>
                    <a:ext uri="{9D8B030D-6E8A-4147-A177-3AD203B41FA5}">
                      <a16:colId xmlns:a16="http://schemas.microsoft.com/office/drawing/2014/main" val="2899683996"/>
                    </a:ext>
                  </a:extLst>
                </a:gridCol>
              </a:tblGrid>
              <a:tr h="140366">
                <a:tc>
                  <a:txBody>
                    <a:bodyPr/>
                    <a:lstStyle/>
                    <a:p>
                      <a:pPr algn="l" fontAlgn="b"/>
                      <a:r>
                        <a:rPr lang="es-MX" sz="1400" b="1" i="0" u="none" strike="noStrike">
                          <a:solidFill>
                            <a:srgbClr val="000000"/>
                          </a:solidFill>
                          <a:effectLst/>
                          <a:latin typeface="Arial" panose="020B0604020202020204" pitchFamily="34" charset="0"/>
                          <a:cs typeface="Arial" panose="020B0604020202020204" pitchFamily="34" charset="0"/>
                        </a:rPr>
                        <a:t>ENVASE</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400" b="1" i="0" u="none" strike="noStrike">
                          <a:solidFill>
                            <a:srgbClr val="000000"/>
                          </a:solidFill>
                          <a:effectLst/>
                          <a:latin typeface="Arial" panose="020B0604020202020204" pitchFamily="34" charset="0"/>
                          <a:cs typeface="Arial" panose="020B0604020202020204" pitchFamily="34" charset="0"/>
                        </a:rPr>
                        <a:t>RANGO KRUSKAL</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238875"/>
                  </a:ext>
                </a:extLst>
              </a:tr>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607069"/>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941208"/>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35716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111154"/>
                  </a:ext>
                </a:extLst>
              </a:tr>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21746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197217"/>
                  </a:ext>
                </a:extLst>
              </a:tr>
              <a:tr h="140366">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528680"/>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563548"/>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9.5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753621"/>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9.5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54689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8561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5562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85935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37908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165729"/>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16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3326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0000"/>
                          </a:solidFill>
                          <a:effectLst/>
                          <a:latin typeface="Arial" panose="020B0604020202020204" pitchFamily="34" charset="0"/>
                          <a:cs typeface="Arial" panose="020B0604020202020204" pitchFamily="34" charset="0"/>
                        </a:rPr>
                        <a:t>17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73673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0000"/>
                          </a:solidFill>
                          <a:effectLst/>
                          <a:latin typeface="Arial" panose="020B0604020202020204" pitchFamily="34" charset="0"/>
                          <a:cs typeface="Arial" panose="020B0604020202020204" pitchFamily="34" charset="0"/>
                        </a:rPr>
                        <a:t>18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46460"/>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448012"/>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166171"/>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26749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0000"/>
                          </a:solidFill>
                          <a:effectLst/>
                          <a:latin typeface="Arial" panose="020B0604020202020204" pitchFamily="34" charset="0"/>
                          <a:cs typeface="Arial" panose="020B0604020202020204" pitchFamily="34" charset="0"/>
                        </a:rPr>
                        <a:t>22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03918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678717"/>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958419"/>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25.5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087494"/>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a:solidFill>
                            <a:srgbClr val="000000"/>
                          </a:solidFill>
                          <a:effectLst/>
                          <a:latin typeface="Arial" panose="020B0604020202020204" pitchFamily="34" charset="0"/>
                          <a:cs typeface="Arial" panose="020B0604020202020204" pitchFamily="34" charset="0"/>
                        </a:rPr>
                        <a:t>25.5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083868"/>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458638"/>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147876"/>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766233"/>
                  </a:ext>
                </a:extLst>
              </a:tr>
              <a:tr h="140366">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255185"/>
                  </a:ext>
                </a:extLst>
              </a:tr>
            </a:tbl>
          </a:graphicData>
        </a:graphic>
      </p:graphicFrame>
      <p:graphicFrame>
        <p:nvGraphicFramePr>
          <p:cNvPr id="4" name="Tabla 3">
            <a:extLst>
              <a:ext uri="{FF2B5EF4-FFF2-40B4-BE49-F238E27FC236}">
                <a16:creationId xmlns:a16="http://schemas.microsoft.com/office/drawing/2014/main" id="{07DF624E-8B81-4FBE-B21A-D8400C731A5E}"/>
              </a:ext>
            </a:extLst>
          </p:cNvPr>
          <p:cNvGraphicFramePr>
            <a:graphicFrameLocks noGrp="1"/>
          </p:cNvGraphicFramePr>
          <p:nvPr>
            <p:extLst>
              <p:ext uri="{D42A27DB-BD31-4B8C-83A1-F6EECF244321}">
                <p14:modId xmlns:p14="http://schemas.microsoft.com/office/powerpoint/2010/main" val="2331487022"/>
              </p:ext>
            </p:extLst>
          </p:nvPr>
        </p:nvGraphicFramePr>
        <p:xfrm>
          <a:off x="3275856" y="71356"/>
          <a:ext cx="3490008" cy="6786644"/>
        </p:xfrm>
        <a:graphic>
          <a:graphicData uri="http://schemas.openxmlformats.org/drawingml/2006/table">
            <a:tbl>
              <a:tblPr/>
              <a:tblGrid>
                <a:gridCol w="808806">
                  <a:extLst>
                    <a:ext uri="{9D8B030D-6E8A-4147-A177-3AD203B41FA5}">
                      <a16:colId xmlns:a16="http://schemas.microsoft.com/office/drawing/2014/main" val="2835497355"/>
                    </a:ext>
                  </a:extLst>
                </a:gridCol>
                <a:gridCol w="1797289">
                  <a:extLst>
                    <a:ext uri="{9D8B030D-6E8A-4147-A177-3AD203B41FA5}">
                      <a16:colId xmlns:a16="http://schemas.microsoft.com/office/drawing/2014/main" val="4108519093"/>
                    </a:ext>
                  </a:extLst>
                </a:gridCol>
                <a:gridCol w="883913">
                  <a:extLst>
                    <a:ext uri="{9D8B030D-6E8A-4147-A177-3AD203B41FA5}">
                      <a16:colId xmlns:a16="http://schemas.microsoft.com/office/drawing/2014/main" val="3396894238"/>
                    </a:ext>
                  </a:extLst>
                </a:gridCol>
              </a:tblGrid>
              <a:tr h="144674">
                <a:tc>
                  <a:txBody>
                    <a:bodyPr/>
                    <a:lstStyle/>
                    <a:p>
                      <a:pPr algn="l" fontAlgn="b"/>
                      <a:r>
                        <a:rPr lang="es-MX" sz="1400" b="1" i="0" u="none" strike="noStrike">
                          <a:solidFill>
                            <a:srgbClr val="000000"/>
                          </a:solidFill>
                          <a:effectLst/>
                          <a:latin typeface="Arial" panose="020B0604020202020204" pitchFamily="34" charset="0"/>
                          <a:cs typeface="Arial" panose="020B0604020202020204" pitchFamily="34" charset="0"/>
                        </a:rPr>
                        <a:t>ENVASE</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400" b="1" i="0" u="none" strike="noStrike">
                          <a:solidFill>
                            <a:srgbClr val="000000"/>
                          </a:solidFill>
                          <a:effectLst/>
                          <a:latin typeface="Arial" panose="020B0604020202020204" pitchFamily="34" charset="0"/>
                          <a:cs typeface="Arial" panose="020B0604020202020204" pitchFamily="34" charset="0"/>
                        </a:rPr>
                        <a:t>RANGO KRUSKAL</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400" b="1" i="0" u="none" strike="noStrike" dirty="0">
                          <a:solidFill>
                            <a:srgbClr val="000000"/>
                          </a:solidFill>
                          <a:effectLst/>
                          <a:latin typeface="Arial" panose="020B0604020202020204" pitchFamily="34" charset="0"/>
                          <a:cs typeface="Arial" panose="020B0604020202020204" pitchFamily="34" charset="0"/>
                        </a:rPr>
                        <a:t>SUMAS </a:t>
                      </a:r>
                    </a:p>
                  </a:txBody>
                  <a:tcPr marL="5564" marR="5564" marT="5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8507"/>
                  </a:ext>
                </a:extLst>
              </a:tr>
              <a:tr h="139109">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73835"/>
                  </a:ext>
                </a:extLst>
              </a:tr>
              <a:tr h="139109">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8790915"/>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3</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3865975"/>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4.5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6531550"/>
                  </a:ext>
                </a:extLst>
              </a:tr>
              <a:tr h="139109">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7</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2885555"/>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8</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7845416"/>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11.5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2217409"/>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14</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330438"/>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16</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812282"/>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A</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18</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C00000"/>
                          </a:solidFill>
                          <a:effectLst/>
                          <a:latin typeface="Arial" panose="020B0604020202020204" pitchFamily="34" charset="0"/>
                          <a:cs typeface="Arial" panose="020B0604020202020204" pitchFamily="34" charset="0"/>
                        </a:rPr>
                        <a:t>T1=85</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844148"/>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4.5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3414593"/>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6</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4963377"/>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11.5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6166110"/>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14</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7885464"/>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17</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1221387"/>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20</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940521"/>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24</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2920378"/>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25.5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85268672"/>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27</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684698"/>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B</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29</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1" i="0" u="none" strike="noStrike" dirty="0">
                          <a:solidFill>
                            <a:srgbClr val="C00000"/>
                          </a:solidFill>
                          <a:effectLst/>
                          <a:latin typeface="Arial" panose="020B0604020202020204" pitchFamily="34" charset="0"/>
                          <a:cs typeface="Arial" panose="020B0604020202020204" pitchFamily="34" charset="0"/>
                        </a:rPr>
                        <a:t>T2=178.5</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30986"/>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9.5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1840636"/>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9.5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7772351"/>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14</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9812954"/>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20</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0859782"/>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000000"/>
                          </a:solidFill>
                          <a:effectLst/>
                          <a:latin typeface="Arial" panose="020B0604020202020204" pitchFamily="34" charset="0"/>
                          <a:cs typeface="Arial" panose="020B0604020202020204" pitchFamily="34" charset="0"/>
                        </a:rPr>
                        <a:t>20</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7544453"/>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22</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694491"/>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23</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2977655"/>
                  </a:ext>
                </a:extLst>
              </a:tr>
              <a:tr h="139109">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25.5</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79885912"/>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29</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panose="020B0604020202020204" pitchFamily="34" charset="0"/>
                          <a:cs typeface="Arial" panose="020B0604020202020204" pitchFamily="34" charset="0"/>
                        </a:rPr>
                        <a:t> </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796293"/>
                  </a:ext>
                </a:extLst>
              </a:tr>
              <a:tr h="144674">
                <a:tc>
                  <a:txBody>
                    <a:bodyPr/>
                    <a:lstStyle/>
                    <a:p>
                      <a:pPr algn="ctr" fontAlgn="b"/>
                      <a:r>
                        <a:rPr lang="es-MX" sz="1400" b="1" i="0" u="none" strike="noStrike">
                          <a:solidFill>
                            <a:srgbClr val="000000"/>
                          </a:solidFill>
                          <a:effectLst/>
                          <a:latin typeface="Arial" panose="020B0604020202020204" pitchFamily="34" charset="0"/>
                          <a:cs typeface="Arial" panose="020B0604020202020204" pitchFamily="34" charset="0"/>
                        </a:rPr>
                        <a:t>C</a:t>
                      </a:r>
                    </a:p>
                  </a:txBody>
                  <a:tcPr marL="5564" marR="5564" marT="55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28</a:t>
                      </a:r>
                    </a:p>
                  </a:txBody>
                  <a:tcPr marL="5564" marR="5564" marT="5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1" i="0" u="none" strike="noStrike" dirty="0">
                          <a:solidFill>
                            <a:srgbClr val="C00000"/>
                          </a:solidFill>
                          <a:effectLst/>
                          <a:latin typeface="Arial" panose="020B0604020202020204" pitchFamily="34" charset="0"/>
                          <a:cs typeface="Arial" panose="020B0604020202020204" pitchFamily="34" charset="0"/>
                        </a:rPr>
                        <a:t>T3=200.5</a:t>
                      </a:r>
                    </a:p>
                  </a:txBody>
                  <a:tcPr marL="5564" marR="5564" marT="55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993282"/>
                  </a:ext>
                </a:extLst>
              </a:tr>
            </a:tbl>
          </a:graphicData>
        </a:graphic>
      </p:graphicFrame>
    </p:spTree>
    <p:extLst>
      <p:ext uri="{BB962C8B-B14F-4D97-AF65-F5344CB8AC3E}">
        <p14:creationId xmlns:p14="http://schemas.microsoft.com/office/powerpoint/2010/main" val="271518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1CADBAFD-165E-4C07-9C79-CE6FE8A1E306}"/>
                  </a:ext>
                </a:extLst>
              </p:cNvPr>
              <p:cNvSpPr/>
              <p:nvPr/>
            </p:nvSpPr>
            <p:spPr>
              <a:xfrm>
                <a:off x="107502" y="1373385"/>
                <a:ext cx="8856984" cy="877356"/>
              </a:xfrm>
              <a:prstGeom prst="rect">
                <a:avLst/>
              </a:prstGeom>
            </p:spPr>
            <p:txBody>
              <a:bodyPr wrap="square">
                <a:spAutoFit/>
              </a:bodyPr>
              <a:lstStyle/>
              <a:p>
                <a14:m>
                  <m:oMath xmlns:m="http://schemas.openxmlformats.org/officeDocument/2006/math">
                    <m:r>
                      <a:rPr lang="es-MX" sz="3200" b="1" i="1" smtClean="0">
                        <a:solidFill>
                          <a:srgbClr val="002060"/>
                        </a:solidFill>
                        <a:latin typeface="Cambria Math" panose="02040503050406030204" pitchFamily="18" charset="0"/>
                      </a:rPr>
                      <m:t>𝑯</m:t>
                    </m:r>
                    <m:r>
                      <a:rPr lang="es-MX" sz="3200" b="1" i="1" smtClean="0">
                        <a:solidFill>
                          <a:srgbClr val="002060"/>
                        </a:solidFill>
                        <a:latin typeface="Cambria Math" panose="02040503050406030204" pitchFamily="18" charset="0"/>
                      </a:rPr>
                      <m:t>=</m:t>
                    </m:r>
                    <m:f>
                      <m:fPr>
                        <m:ctrlPr>
                          <a:rPr lang="es-MX" sz="3200" b="1" i="1">
                            <a:solidFill>
                              <a:srgbClr val="002060"/>
                            </a:solidFill>
                            <a:latin typeface="Cambria Math" panose="02040503050406030204" pitchFamily="18" charset="0"/>
                          </a:rPr>
                        </m:ctrlPr>
                      </m:fPr>
                      <m:num>
                        <m:r>
                          <a:rPr lang="es-MX" sz="3200" b="1" i="1">
                            <a:solidFill>
                              <a:srgbClr val="002060"/>
                            </a:solidFill>
                            <a:latin typeface="Cambria Math" panose="02040503050406030204" pitchFamily="18" charset="0"/>
                          </a:rPr>
                          <m:t>𝟏𝟐</m:t>
                        </m:r>
                      </m:num>
                      <m:den>
                        <m:r>
                          <a:rPr lang="es-MX" sz="3200" b="1" i="1" smtClean="0">
                            <a:solidFill>
                              <a:srgbClr val="002060"/>
                            </a:solidFill>
                            <a:latin typeface="Cambria Math" panose="02040503050406030204" pitchFamily="18" charset="0"/>
                          </a:rPr>
                          <m:t>𝟑𝟎</m:t>
                        </m:r>
                        <m:r>
                          <a:rPr lang="es-MX" sz="3200" b="1" i="1">
                            <a:solidFill>
                              <a:srgbClr val="002060"/>
                            </a:solidFill>
                            <a:latin typeface="Cambria Math" panose="02040503050406030204" pitchFamily="18" charset="0"/>
                          </a:rPr>
                          <m:t>(</m:t>
                        </m:r>
                        <m:r>
                          <a:rPr lang="es-MX" sz="3200" b="1" i="1" smtClean="0">
                            <a:solidFill>
                              <a:srgbClr val="002060"/>
                            </a:solidFill>
                            <a:latin typeface="Cambria Math" panose="02040503050406030204" pitchFamily="18" charset="0"/>
                          </a:rPr>
                          <m:t>𝟑𝟎</m:t>
                        </m:r>
                        <m:r>
                          <a:rPr lang="es-MX" sz="3200" b="1" i="1">
                            <a:solidFill>
                              <a:srgbClr val="002060"/>
                            </a:solidFill>
                            <a:latin typeface="Cambria Math" panose="02040503050406030204" pitchFamily="18" charset="0"/>
                          </a:rPr>
                          <m:t>+</m:t>
                        </m:r>
                        <m:r>
                          <a:rPr lang="es-MX" sz="3200" b="1" i="1">
                            <a:solidFill>
                              <a:srgbClr val="002060"/>
                            </a:solidFill>
                            <a:latin typeface="Cambria Math" panose="02040503050406030204" pitchFamily="18" charset="0"/>
                          </a:rPr>
                          <m:t>𝟏</m:t>
                        </m:r>
                        <m:r>
                          <a:rPr lang="es-MX" sz="3200" b="1" i="1">
                            <a:solidFill>
                              <a:srgbClr val="002060"/>
                            </a:solidFill>
                            <a:latin typeface="Cambria Math" panose="02040503050406030204" pitchFamily="18" charset="0"/>
                          </a:rPr>
                          <m:t>)</m:t>
                        </m:r>
                      </m:den>
                    </m:f>
                  </m:oMath>
                </a14:m>
                <a:r>
                  <a:rPr lang="es-MX" sz="3200" b="1" dirty="0">
                    <a:solidFill>
                      <a:srgbClr val="002060"/>
                    </a:solidFill>
                    <a:latin typeface="Gabriola" panose="04040605051002020D02" pitchFamily="82" charset="0"/>
                  </a:rPr>
                  <a:t>(</a:t>
                </a:r>
                <a14:m>
                  <m:oMath xmlns:m="http://schemas.openxmlformats.org/officeDocument/2006/math">
                    <m:f>
                      <m:fPr>
                        <m:ctrlPr>
                          <a:rPr lang="es-MX" sz="3200" b="1" i="1" dirty="0" smtClean="0">
                            <a:solidFill>
                              <a:srgbClr val="002060"/>
                            </a:solidFill>
                            <a:latin typeface="Cambria Math" panose="02040503050406030204" pitchFamily="18" charset="0"/>
                          </a:rPr>
                        </m:ctrlPr>
                      </m:fPr>
                      <m:num>
                        <m:sSup>
                          <m:sSupPr>
                            <m:ctrlPr>
                              <a:rPr lang="es-MX" sz="3200" b="1" i="1" dirty="0" smtClean="0">
                                <a:solidFill>
                                  <a:srgbClr val="002060"/>
                                </a:solidFill>
                                <a:latin typeface="Cambria Math" panose="02040503050406030204" pitchFamily="18" charset="0"/>
                              </a:rPr>
                            </m:ctrlPr>
                          </m:sSupPr>
                          <m:e>
                            <m:r>
                              <a:rPr lang="es-MX" sz="3200" b="1" i="1" dirty="0" smtClean="0">
                                <a:solidFill>
                                  <a:srgbClr val="002060"/>
                                </a:solidFill>
                                <a:latin typeface="Cambria Math" panose="02040503050406030204" pitchFamily="18" charset="0"/>
                              </a:rPr>
                              <m:t>𝟖𝟓</m:t>
                            </m:r>
                          </m:e>
                          <m:sup>
                            <m:r>
                              <a:rPr lang="es-MX" sz="3200" b="1" i="1" dirty="0" smtClean="0">
                                <a:solidFill>
                                  <a:srgbClr val="002060"/>
                                </a:solidFill>
                                <a:latin typeface="Cambria Math" panose="02040503050406030204" pitchFamily="18" charset="0"/>
                              </a:rPr>
                              <m:t>𝟐</m:t>
                            </m:r>
                          </m:sup>
                        </m:sSup>
                      </m:num>
                      <m:den>
                        <m:r>
                          <a:rPr lang="es-MX" sz="3200" b="1" i="1" dirty="0" smtClean="0">
                            <a:solidFill>
                              <a:srgbClr val="002060"/>
                            </a:solidFill>
                            <a:latin typeface="Cambria Math" panose="02040503050406030204" pitchFamily="18" charset="0"/>
                          </a:rPr>
                          <m:t>𝟏𝟎</m:t>
                        </m:r>
                      </m:den>
                    </m:f>
                    <m:r>
                      <a:rPr lang="es-MX" sz="3200" b="1" i="1" dirty="0" smtClean="0">
                        <a:solidFill>
                          <a:srgbClr val="002060"/>
                        </a:solidFill>
                        <a:latin typeface="Cambria Math" panose="02040503050406030204" pitchFamily="18" charset="0"/>
                      </a:rPr>
                      <m:t>+</m:t>
                    </m:r>
                    <m:f>
                      <m:fPr>
                        <m:ctrlPr>
                          <a:rPr lang="es-MX" sz="3200" b="1" i="1" dirty="0">
                            <a:solidFill>
                              <a:srgbClr val="002060"/>
                            </a:solidFill>
                            <a:latin typeface="Cambria Math" panose="02040503050406030204" pitchFamily="18" charset="0"/>
                          </a:rPr>
                        </m:ctrlPr>
                      </m:fPr>
                      <m:num>
                        <m:sSup>
                          <m:sSupPr>
                            <m:ctrlPr>
                              <a:rPr lang="es-MX" sz="3200" b="1" i="1" dirty="0">
                                <a:solidFill>
                                  <a:srgbClr val="002060"/>
                                </a:solidFill>
                                <a:latin typeface="Cambria Math" panose="02040503050406030204" pitchFamily="18" charset="0"/>
                              </a:rPr>
                            </m:ctrlPr>
                          </m:sSupPr>
                          <m:e>
                            <m:r>
                              <a:rPr lang="es-MX" sz="3200" b="1" i="1" dirty="0" smtClean="0">
                                <a:solidFill>
                                  <a:srgbClr val="002060"/>
                                </a:solidFill>
                                <a:latin typeface="Cambria Math" panose="02040503050406030204" pitchFamily="18" charset="0"/>
                              </a:rPr>
                              <m:t>𝟏𝟕𝟖</m:t>
                            </m:r>
                            <m:r>
                              <a:rPr lang="es-MX" sz="3200" b="1" i="1" dirty="0" smtClean="0">
                                <a:solidFill>
                                  <a:srgbClr val="002060"/>
                                </a:solidFill>
                                <a:latin typeface="Cambria Math" panose="02040503050406030204" pitchFamily="18" charset="0"/>
                              </a:rPr>
                              <m:t>.</m:t>
                            </m:r>
                            <m:r>
                              <a:rPr lang="es-MX" sz="3200" b="1" i="1" dirty="0" smtClean="0">
                                <a:solidFill>
                                  <a:srgbClr val="002060"/>
                                </a:solidFill>
                                <a:latin typeface="Cambria Math" panose="02040503050406030204" pitchFamily="18" charset="0"/>
                              </a:rPr>
                              <m:t>𝟓</m:t>
                            </m:r>
                          </m:e>
                          <m:sup>
                            <m:r>
                              <a:rPr lang="es-MX" sz="3200" b="1" i="1" dirty="0">
                                <a:solidFill>
                                  <a:srgbClr val="002060"/>
                                </a:solidFill>
                                <a:latin typeface="Cambria Math" panose="02040503050406030204" pitchFamily="18" charset="0"/>
                              </a:rPr>
                              <m:t>𝟐</m:t>
                            </m:r>
                          </m:sup>
                        </m:sSup>
                      </m:num>
                      <m:den>
                        <m:r>
                          <a:rPr lang="es-MX" sz="3200" b="1" i="1" dirty="0">
                            <a:solidFill>
                              <a:srgbClr val="002060"/>
                            </a:solidFill>
                            <a:latin typeface="Cambria Math" panose="02040503050406030204" pitchFamily="18" charset="0"/>
                          </a:rPr>
                          <m:t>𝟏𝟎</m:t>
                        </m:r>
                      </m:den>
                    </m:f>
                    <m:r>
                      <a:rPr lang="es-MX" sz="3200" b="1" i="1" dirty="0" smtClean="0">
                        <a:solidFill>
                          <a:srgbClr val="002060"/>
                        </a:solidFill>
                        <a:latin typeface="Cambria Math" panose="02040503050406030204" pitchFamily="18" charset="0"/>
                      </a:rPr>
                      <m:t>+</m:t>
                    </m:r>
                    <m:f>
                      <m:fPr>
                        <m:ctrlPr>
                          <a:rPr lang="es-MX" sz="3200" b="1" i="1" dirty="0">
                            <a:solidFill>
                              <a:srgbClr val="002060"/>
                            </a:solidFill>
                            <a:latin typeface="Cambria Math" panose="02040503050406030204" pitchFamily="18" charset="0"/>
                          </a:rPr>
                        </m:ctrlPr>
                      </m:fPr>
                      <m:num>
                        <m:sSup>
                          <m:sSupPr>
                            <m:ctrlPr>
                              <a:rPr lang="es-MX" sz="3200" b="1" i="1" dirty="0">
                                <a:solidFill>
                                  <a:srgbClr val="002060"/>
                                </a:solidFill>
                                <a:latin typeface="Cambria Math" panose="02040503050406030204" pitchFamily="18" charset="0"/>
                              </a:rPr>
                            </m:ctrlPr>
                          </m:sSupPr>
                          <m:e>
                            <m:r>
                              <a:rPr lang="es-MX" sz="3200" b="1" i="1" dirty="0" smtClean="0">
                                <a:solidFill>
                                  <a:srgbClr val="002060"/>
                                </a:solidFill>
                                <a:latin typeface="Cambria Math" panose="02040503050406030204" pitchFamily="18" charset="0"/>
                              </a:rPr>
                              <m:t>𝟐𝟎𝟎</m:t>
                            </m:r>
                            <m:r>
                              <a:rPr lang="es-MX" sz="3200" b="1" i="1" dirty="0" smtClean="0">
                                <a:solidFill>
                                  <a:srgbClr val="002060"/>
                                </a:solidFill>
                                <a:latin typeface="Cambria Math" panose="02040503050406030204" pitchFamily="18" charset="0"/>
                              </a:rPr>
                              <m:t>.</m:t>
                            </m:r>
                            <m:r>
                              <a:rPr lang="es-MX" sz="3200" b="1" i="1" dirty="0" smtClean="0">
                                <a:solidFill>
                                  <a:srgbClr val="002060"/>
                                </a:solidFill>
                                <a:latin typeface="Cambria Math" panose="02040503050406030204" pitchFamily="18" charset="0"/>
                              </a:rPr>
                              <m:t>𝟓</m:t>
                            </m:r>
                          </m:e>
                          <m:sup>
                            <m:r>
                              <a:rPr lang="es-MX" sz="3200" b="1" i="1" dirty="0">
                                <a:solidFill>
                                  <a:srgbClr val="002060"/>
                                </a:solidFill>
                                <a:latin typeface="Cambria Math" panose="02040503050406030204" pitchFamily="18" charset="0"/>
                              </a:rPr>
                              <m:t>𝟐</m:t>
                            </m:r>
                          </m:sup>
                        </m:sSup>
                      </m:num>
                      <m:den>
                        <m:r>
                          <a:rPr lang="es-MX" sz="3200" b="1" i="1" dirty="0">
                            <a:solidFill>
                              <a:srgbClr val="002060"/>
                            </a:solidFill>
                            <a:latin typeface="Cambria Math" panose="02040503050406030204" pitchFamily="18" charset="0"/>
                          </a:rPr>
                          <m:t>𝟏𝟎</m:t>
                        </m:r>
                      </m:den>
                    </m:f>
                    <m:r>
                      <a:rPr lang="es-MX" sz="3200" b="1" i="1" dirty="0" smtClean="0">
                        <a:solidFill>
                          <a:srgbClr val="002060"/>
                        </a:solidFill>
                        <a:latin typeface="Cambria Math" panose="02040503050406030204" pitchFamily="18" charset="0"/>
                      </a:rPr>
                      <m:t>)−</m:t>
                    </m:r>
                    <m:r>
                      <a:rPr lang="es-MX" sz="3200" b="1" i="1" dirty="0" smtClean="0">
                        <a:solidFill>
                          <a:srgbClr val="002060"/>
                        </a:solidFill>
                        <a:latin typeface="Cambria Math" panose="02040503050406030204" pitchFamily="18" charset="0"/>
                      </a:rPr>
                      <m:t>𝟑</m:t>
                    </m:r>
                    <m:r>
                      <a:rPr lang="es-MX" sz="3200" b="1" i="1" dirty="0" smtClean="0">
                        <a:solidFill>
                          <a:srgbClr val="002060"/>
                        </a:solidFill>
                        <a:latin typeface="Cambria Math" panose="02040503050406030204" pitchFamily="18" charset="0"/>
                      </a:rPr>
                      <m:t>∗(</m:t>
                    </m:r>
                    <m:r>
                      <a:rPr lang="es-MX" sz="3200" b="1" i="1" dirty="0" smtClean="0">
                        <a:solidFill>
                          <a:srgbClr val="002060"/>
                        </a:solidFill>
                        <a:latin typeface="Cambria Math" panose="02040503050406030204" pitchFamily="18" charset="0"/>
                      </a:rPr>
                      <m:t>𝟑𝟎</m:t>
                    </m:r>
                    <m:r>
                      <a:rPr lang="es-MX" sz="3200" b="1" i="1" dirty="0" smtClean="0">
                        <a:solidFill>
                          <a:srgbClr val="002060"/>
                        </a:solidFill>
                        <a:latin typeface="Cambria Math" panose="02040503050406030204" pitchFamily="18" charset="0"/>
                      </a:rPr>
                      <m:t>+</m:t>
                    </m:r>
                    <m:r>
                      <a:rPr lang="es-MX" sz="3200" b="1" i="1" dirty="0" smtClean="0">
                        <a:solidFill>
                          <a:srgbClr val="002060"/>
                        </a:solidFill>
                        <a:latin typeface="Cambria Math" panose="02040503050406030204" pitchFamily="18" charset="0"/>
                      </a:rPr>
                      <m:t>𝟏</m:t>
                    </m:r>
                    <m:r>
                      <a:rPr lang="es-MX" sz="3200" b="1" i="1" dirty="0" smtClean="0">
                        <a:solidFill>
                          <a:srgbClr val="002060"/>
                        </a:solidFill>
                        <a:latin typeface="Cambria Math" panose="02040503050406030204" pitchFamily="18" charset="0"/>
                      </a:rPr>
                      <m:t>)</m:t>
                    </m:r>
                  </m:oMath>
                </a14:m>
                <a:endParaRPr lang="es-MX" sz="3200" b="1" dirty="0">
                  <a:solidFill>
                    <a:srgbClr val="002060"/>
                  </a:solidFill>
                  <a:latin typeface="Gabriola" panose="04040605051002020D02" pitchFamily="82" charset="0"/>
                </a:endParaRPr>
              </a:p>
            </p:txBody>
          </p:sp>
        </mc:Choice>
        <mc:Fallback xmlns="">
          <p:sp>
            <p:nvSpPr>
              <p:cNvPr id="2" name="Rectángulo 1">
                <a:extLst>
                  <a:ext uri="{FF2B5EF4-FFF2-40B4-BE49-F238E27FC236}">
                    <a16:creationId xmlns:a16="http://schemas.microsoft.com/office/drawing/2014/main" id="{1CADBAFD-165E-4C07-9C79-CE6FE8A1E306}"/>
                  </a:ext>
                </a:extLst>
              </p:cNvPr>
              <p:cNvSpPr>
                <a:spLocks noRot="1" noChangeAspect="1" noMove="1" noResize="1" noEditPoints="1" noAdjustHandles="1" noChangeArrowheads="1" noChangeShapeType="1" noTextEdit="1"/>
              </p:cNvSpPr>
              <p:nvPr/>
            </p:nvSpPr>
            <p:spPr>
              <a:xfrm>
                <a:off x="107502" y="1373385"/>
                <a:ext cx="8856984" cy="877356"/>
              </a:xfrm>
              <a:prstGeom prst="rect">
                <a:avLst/>
              </a:prstGeom>
              <a:blipFill>
                <a:blip r:embed="rId2"/>
                <a:stretch>
                  <a:fillRect b="-41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7E7028B-ED91-49EB-99F2-B3E410D5D1FB}"/>
                  </a:ext>
                </a:extLst>
              </p:cNvPr>
              <p:cNvSpPr/>
              <p:nvPr/>
            </p:nvSpPr>
            <p:spPr>
              <a:xfrm>
                <a:off x="107503" y="2555558"/>
                <a:ext cx="8856983" cy="523220"/>
              </a:xfrm>
              <a:prstGeom prst="rect">
                <a:avLst/>
              </a:prstGeom>
            </p:spPr>
            <p:txBody>
              <a:bodyPr wrap="square">
                <a:spAutoFit/>
              </a:bodyPr>
              <a:lstStyle/>
              <a:p>
                <a14:m>
                  <m:oMath xmlns:m="http://schemas.openxmlformats.org/officeDocument/2006/math">
                    <m:r>
                      <a:rPr lang="es-MX" sz="2800" b="1" i="1" smtClean="0">
                        <a:solidFill>
                          <a:srgbClr val="002060"/>
                        </a:solidFill>
                        <a:latin typeface="Cambria Math" panose="02040503050406030204" pitchFamily="18" charset="0"/>
                      </a:rPr>
                      <m:t>𝑯</m:t>
                    </m:r>
                    <m:r>
                      <a:rPr lang="es-MX" sz="2800" b="1" i="1" smtClean="0">
                        <a:solidFill>
                          <a:srgbClr val="002060"/>
                        </a:solidFill>
                        <a:latin typeface="Cambria Math" panose="02040503050406030204" pitchFamily="18" charset="0"/>
                      </a:rPr>
                      <m:t>=</m:t>
                    </m:r>
                    <m:r>
                      <a:rPr lang="es-MX" sz="2800" b="1" i="1" smtClean="0">
                        <a:solidFill>
                          <a:srgbClr val="002060"/>
                        </a:solidFill>
                        <a:latin typeface="Cambria Math" panose="02040503050406030204" pitchFamily="18" charset="0"/>
                      </a:rPr>
                      <m:t>𝟎</m:t>
                    </m:r>
                    <m:r>
                      <a:rPr lang="es-MX" sz="2800" b="1" i="1" smtClean="0">
                        <a:solidFill>
                          <a:srgbClr val="002060"/>
                        </a:solidFill>
                        <a:latin typeface="Cambria Math" panose="02040503050406030204" pitchFamily="18" charset="0"/>
                      </a:rPr>
                      <m:t>.</m:t>
                    </m:r>
                    <m:r>
                      <a:rPr lang="es-MX" sz="2800" b="1" i="1" smtClean="0">
                        <a:solidFill>
                          <a:srgbClr val="002060"/>
                        </a:solidFill>
                        <a:latin typeface="Cambria Math" panose="02040503050406030204" pitchFamily="18" charset="0"/>
                      </a:rPr>
                      <m:t>𝟎𝟏𝟐</m:t>
                    </m:r>
                    <m:r>
                      <a:rPr lang="es-MX" sz="2800" b="1" i="0" smtClean="0">
                        <a:solidFill>
                          <a:srgbClr val="002060"/>
                        </a:solidFill>
                        <a:latin typeface="Cambria Math" panose="02040503050406030204" pitchFamily="18" charset="0"/>
                      </a:rPr>
                      <m:t>𝟗</m:t>
                    </m:r>
                  </m:oMath>
                </a14:m>
                <a:r>
                  <a:rPr lang="es-MX" sz="2800" b="1" dirty="0">
                    <a:solidFill>
                      <a:srgbClr val="002060"/>
                    </a:solidFill>
                    <a:latin typeface="Gabriola" panose="04040605051002020D02" pitchFamily="82" charset="0"/>
                  </a:rPr>
                  <a:t>(</a:t>
                </a:r>
                <a14:m>
                  <m:oMath xmlns:m="http://schemas.openxmlformats.org/officeDocument/2006/math">
                    <m:r>
                      <a:rPr lang="es-MX" sz="2800" b="1" i="1" dirty="0" smtClean="0">
                        <a:solidFill>
                          <a:srgbClr val="002060"/>
                        </a:solidFill>
                        <a:latin typeface="Cambria Math" panose="02040503050406030204" pitchFamily="18" charset="0"/>
                      </a:rPr>
                      <m:t>𝟕𝟐𝟐</m:t>
                    </m:r>
                    <m:r>
                      <a:rPr lang="es-MX" sz="2800" b="1" i="1" dirty="0" smtClean="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𝟓</m:t>
                    </m:r>
                    <m:r>
                      <a:rPr lang="es-MX" sz="2800" b="1" i="1" dirty="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𝟑𝟏𝟖𝟔</m:t>
                    </m:r>
                    <m:r>
                      <a:rPr lang="es-MX" sz="2800" b="1" i="1" dirty="0" smtClean="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𝟐𝟐𝟓</m:t>
                    </m:r>
                    <m:r>
                      <a:rPr lang="es-MX" sz="2800" b="1" i="1" dirty="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𝟒𝟎𝟐𝟎</m:t>
                    </m:r>
                    <m:r>
                      <a:rPr lang="es-MX" sz="2800" b="1" i="1" dirty="0" smtClean="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𝟎𝟐𝟓</m:t>
                    </m:r>
                    <m:r>
                      <a:rPr lang="es-MX" sz="2800" b="1" i="1" dirty="0">
                        <a:solidFill>
                          <a:srgbClr val="002060"/>
                        </a:solidFill>
                        <a:latin typeface="Cambria Math" panose="02040503050406030204" pitchFamily="18" charset="0"/>
                      </a:rPr>
                      <m:t>)−</m:t>
                    </m:r>
                    <m:r>
                      <a:rPr lang="es-MX" sz="2800" b="1" i="1" dirty="0">
                        <a:solidFill>
                          <a:srgbClr val="002060"/>
                        </a:solidFill>
                        <a:latin typeface="Cambria Math" panose="02040503050406030204" pitchFamily="18" charset="0"/>
                      </a:rPr>
                      <m:t>𝟑</m:t>
                    </m:r>
                    <m:r>
                      <a:rPr lang="es-MX" sz="2800" b="1" i="1" dirty="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𝟑</m:t>
                    </m:r>
                    <m:r>
                      <a:rPr lang="es-MX" sz="2800" b="1" i="1" dirty="0">
                        <a:solidFill>
                          <a:srgbClr val="002060"/>
                        </a:solidFill>
                        <a:latin typeface="Cambria Math" panose="02040503050406030204" pitchFamily="18" charset="0"/>
                      </a:rPr>
                      <m:t>𝟏</m:t>
                    </m:r>
                  </m:oMath>
                </a14:m>
                <a:endParaRPr lang="es-MX" sz="2800" b="1" dirty="0">
                  <a:solidFill>
                    <a:srgbClr val="002060"/>
                  </a:solidFill>
                  <a:latin typeface="Gabriola" panose="04040605051002020D02" pitchFamily="82" charset="0"/>
                </a:endParaRPr>
              </a:p>
            </p:txBody>
          </p:sp>
        </mc:Choice>
        <mc:Fallback xmlns="">
          <p:sp>
            <p:nvSpPr>
              <p:cNvPr id="3" name="Rectángulo 2">
                <a:extLst>
                  <a:ext uri="{FF2B5EF4-FFF2-40B4-BE49-F238E27FC236}">
                    <a16:creationId xmlns:a16="http://schemas.microsoft.com/office/drawing/2014/main" id="{97E7028B-ED91-49EB-99F2-B3E410D5D1FB}"/>
                  </a:ext>
                </a:extLst>
              </p:cNvPr>
              <p:cNvSpPr>
                <a:spLocks noRot="1" noChangeAspect="1" noMove="1" noResize="1" noEditPoints="1" noAdjustHandles="1" noChangeArrowheads="1" noChangeShapeType="1" noTextEdit="1"/>
              </p:cNvSpPr>
              <p:nvPr/>
            </p:nvSpPr>
            <p:spPr>
              <a:xfrm>
                <a:off x="107503" y="2555558"/>
                <a:ext cx="8856983" cy="523220"/>
              </a:xfrm>
              <a:prstGeom prst="rect">
                <a:avLst/>
              </a:prstGeom>
              <a:blipFill>
                <a:blip r:embed="rId3"/>
                <a:stretch>
                  <a:fillRect t="-11628" b="-3139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6D1EA29-72F6-41E8-B68D-C34C8BF0F835}"/>
                  </a:ext>
                </a:extLst>
              </p:cNvPr>
              <p:cNvSpPr/>
              <p:nvPr/>
            </p:nvSpPr>
            <p:spPr>
              <a:xfrm>
                <a:off x="107502" y="3404370"/>
                <a:ext cx="7704856" cy="5232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MX" sz="2800" b="1" i="1" smtClean="0">
                          <a:solidFill>
                            <a:srgbClr val="002060"/>
                          </a:solidFill>
                          <a:latin typeface="Cambria Math" panose="02040503050406030204" pitchFamily="18" charset="0"/>
                        </a:rPr>
                        <m:t>𝑯</m:t>
                      </m:r>
                      <m:r>
                        <a:rPr lang="es-MX" sz="2800" b="1" i="1" smtClean="0">
                          <a:solidFill>
                            <a:srgbClr val="002060"/>
                          </a:solidFill>
                          <a:latin typeface="Cambria Math" panose="02040503050406030204" pitchFamily="18" charset="0"/>
                        </a:rPr>
                        <m:t>=</m:t>
                      </m:r>
                      <m:r>
                        <a:rPr lang="es-MX" sz="2800" b="1" i="1" smtClean="0">
                          <a:solidFill>
                            <a:srgbClr val="002060"/>
                          </a:solidFill>
                          <a:latin typeface="Cambria Math" panose="02040503050406030204" pitchFamily="18" charset="0"/>
                        </a:rPr>
                        <m:t>𝟏𝟎𝟐</m:t>
                      </m:r>
                      <m:r>
                        <a:rPr lang="es-MX" sz="2800" b="1" i="1" smtClean="0">
                          <a:solidFill>
                            <a:srgbClr val="002060"/>
                          </a:solidFill>
                          <a:latin typeface="Cambria Math" panose="02040503050406030204" pitchFamily="18" charset="0"/>
                        </a:rPr>
                        <m:t>.</m:t>
                      </m:r>
                      <m:r>
                        <a:rPr lang="es-MX" sz="2800" b="1" i="1" smtClean="0">
                          <a:solidFill>
                            <a:srgbClr val="002060"/>
                          </a:solidFill>
                          <a:latin typeface="Cambria Math" panose="02040503050406030204" pitchFamily="18" charset="0"/>
                        </a:rPr>
                        <m:t>𝟖𝟎</m:t>
                      </m:r>
                      <m:r>
                        <a:rPr lang="es-MX" sz="2800" b="1" i="1" dirty="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𝟗𝟑</m:t>
                      </m:r>
                      <m:r>
                        <a:rPr lang="es-MX" sz="2800" b="1" i="1" dirty="0" smtClean="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𝟗</m:t>
                      </m:r>
                      <m:r>
                        <a:rPr lang="es-MX" sz="2800" b="1" i="1" dirty="0" smtClean="0">
                          <a:solidFill>
                            <a:srgbClr val="002060"/>
                          </a:solidFill>
                          <a:latin typeface="Cambria Math" panose="02040503050406030204" pitchFamily="18" charset="0"/>
                        </a:rPr>
                        <m:t>.</m:t>
                      </m:r>
                      <m:r>
                        <a:rPr lang="es-MX" sz="2800" b="1" i="1" dirty="0" smtClean="0">
                          <a:solidFill>
                            <a:srgbClr val="002060"/>
                          </a:solidFill>
                          <a:latin typeface="Cambria Math" panose="02040503050406030204" pitchFamily="18" charset="0"/>
                        </a:rPr>
                        <m:t>𝟐𝟖</m:t>
                      </m:r>
                    </m:oMath>
                  </m:oMathPara>
                </a14:m>
                <a:endParaRPr lang="es-MX" sz="2800" b="1" dirty="0">
                  <a:solidFill>
                    <a:srgbClr val="002060"/>
                  </a:solidFill>
                </a:endParaRPr>
              </a:p>
            </p:txBody>
          </p:sp>
        </mc:Choice>
        <mc:Fallback xmlns="">
          <p:sp>
            <p:nvSpPr>
              <p:cNvPr id="4" name="Rectángulo 3">
                <a:extLst>
                  <a:ext uri="{FF2B5EF4-FFF2-40B4-BE49-F238E27FC236}">
                    <a16:creationId xmlns:a16="http://schemas.microsoft.com/office/drawing/2014/main" id="{26D1EA29-72F6-41E8-B68D-C34C8BF0F835}"/>
                  </a:ext>
                </a:extLst>
              </p:cNvPr>
              <p:cNvSpPr>
                <a:spLocks noRot="1" noChangeAspect="1" noMove="1" noResize="1" noEditPoints="1" noAdjustHandles="1" noChangeArrowheads="1" noChangeShapeType="1" noTextEdit="1"/>
              </p:cNvSpPr>
              <p:nvPr/>
            </p:nvSpPr>
            <p:spPr>
              <a:xfrm>
                <a:off x="107502" y="3404370"/>
                <a:ext cx="7704856" cy="523220"/>
              </a:xfrm>
              <a:prstGeom prst="rect">
                <a:avLst/>
              </a:prstGeom>
              <a:blipFill>
                <a:blip r:embed="rId4"/>
                <a:stretch>
                  <a:fillRect/>
                </a:stretch>
              </a:blipFill>
            </p:spPr>
            <p:txBody>
              <a:bodyPr/>
              <a:lstStyle/>
              <a:p>
                <a:r>
                  <a:rPr lang="es-MX">
                    <a:noFill/>
                  </a:rPr>
                  <a:t> </a:t>
                </a:r>
              </a:p>
            </p:txBody>
          </p:sp>
        </mc:Fallback>
      </mc:AlternateContent>
      <p:sp>
        <p:nvSpPr>
          <p:cNvPr id="6" name="CuadroTexto 5">
            <a:extLst>
              <a:ext uri="{FF2B5EF4-FFF2-40B4-BE49-F238E27FC236}">
                <a16:creationId xmlns:a16="http://schemas.microsoft.com/office/drawing/2014/main" id="{4DD48C84-512C-4A30-A06B-78F083EF5620}"/>
              </a:ext>
            </a:extLst>
          </p:cNvPr>
          <p:cNvSpPr txBox="1"/>
          <p:nvPr/>
        </p:nvSpPr>
        <p:spPr>
          <a:xfrm>
            <a:off x="5181803" y="3331189"/>
            <a:ext cx="1656184" cy="523220"/>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α</a:t>
            </a:r>
            <a:r>
              <a:rPr lang="es-MX" sz="2800" b="1" dirty="0">
                <a:latin typeface="Arial" panose="020B0604020202020204" pitchFamily="34" charset="0"/>
                <a:cs typeface="Arial" panose="020B0604020202020204" pitchFamily="34" charset="0"/>
              </a:rPr>
              <a:t>=0.05</a:t>
            </a:r>
          </a:p>
        </p:txBody>
      </p:sp>
      <p:sp>
        <p:nvSpPr>
          <p:cNvPr id="7" name="CuadroTexto 6">
            <a:extLst>
              <a:ext uri="{FF2B5EF4-FFF2-40B4-BE49-F238E27FC236}">
                <a16:creationId xmlns:a16="http://schemas.microsoft.com/office/drawing/2014/main" id="{9832C9F7-00BC-45E8-B2ED-5AD419FCE373}"/>
              </a:ext>
            </a:extLst>
          </p:cNvPr>
          <p:cNvSpPr txBox="1"/>
          <p:nvPr/>
        </p:nvSpPr>
        <p:spPr>
          <a:xfrm>
            <a:off x="304746" y="5647691"/>
            <a:ext cx="8515726" cy="954107"/>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Se concluye que si  influye el tipo de envase en los  de días de duración de un producto.</a:t>
            </a:r>
          </a:p>
        </p:txBody>
      </p:sp>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2B09E670-CC88-41FB-AF67-D948F688E501}"/>
                  </a:ext>
                </a:extLst>
              </p:cNvPr>
              <p:cNvSpPr txBox="1"/>
              <p:nvPr/>
            </p:nvSpPr>
            <p:spPr>
              <a:xfrm>
                <a:off x="205962" y="275333"/>
                <a:ext cx="4435830" cy="945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𝑯</m:t>
                      </m:r>
                      <m:r>
                        <a:rPr lang="es-MX" b="1" i="1" smtClean="0">
                          <a:latin typeface="Cambria Math" panose="02040503050406030204" pitchFamily="18" charset="0"/>
                        </a:rPr>
                        <m:t>=</m:t>
                      </m:r>
                      <m:f>
                        <m:fPr>
                          <m:ctrlPr>
                            <a:rPr lang="es-MX" b="1" i="1" smtClean="0">
                              <a:latin typeface="Cambria Math" panose="02040503050406030204" pitchFamily="18" charset="0"/>
                            </a:rPr>
                          </m:ctrlPr>
                        </m:fPr>
                        <m:num>
                          <m:r>
                            <a:rPr lang="es-MX" b="1" i="1" smtClean="0">
                              <a:latin typeface="Cambria Math" panose="02040503050406030204" pitchFamily="18" charset="0"/>
                            </a:rPr>
                            <m:t>𝟏𝟐</m:t>
                          </m:r>
                        </m:num>
                        <m:den>
                          <m:r>
                            <a:rPr lang="es-MX" b="1" i="1" smtClean="0">
                              <a:latin typeface="Cambria Math" panose="02040503050406030204" pitchFamily="18" charset="0"/>
                            </a:rPr>
                            <m:t>𝑵</m:t>
                          </m:r>
                          <m:r>
                            <a:rPr lang="es-MX" b="1" i="1" smtClean="0">
                              <a:latin typeface="Cambria Math" panose="02040503050406030204" pitchFamily="18" charset="0"/>
                            </a:rPr>
                            <m:t>(</m:t>
                          </m:r>
                          <m:r>
                            <a:rPr lang="es-MX" b="1" i="1" smtClean="0">
                              <a:latin typeface="Cambria Math" panose="02040503050406030204" pitchFamily="18" charset="0"/>
                            </a:rPr>
                            <m:t>𝑵</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den>
                      </m:f>
                      <m:nary>
                        <m:naryPr>
                          <m:chr m:val="∑"/>
                          <m:subHide m:val="on"/>
                          <m:supHide m:val="on"/>
                          <m:ctrlPr>
                            <a:rPr lang="es-MX" b="1" i="1" smtClean="0">
                              <a:latin typeface="Cambria Math" panose="02040503050406030204" pitchFamily="18" charset="0"/>
                            </a:rPr>
                          </m:ctrlPr>
                        </m:naryPr>
                        <m:sub/>
                        <m:sup/>
                        <m:e>
                          <m:f>
                            <m:fPr>
                              <m:ctrlPr>
                                <a:rPr lang="es-MX" b="1" i="1" smtClean="0">
                                  <a:latin typeface="Cambria Math" panose="02040503050406030204" pitchFamily="18" charset="0"/>
                                </a:rPr>
                              </m:ctrlPr>
                            </m:fPr>
                            <m:num>
                              <m:sSubSup>
                                <m:sSubSupPr>
                                  <m:ctrlPr>
                                    <a:rPr lang="es-MX" b="1" i="1" smtClean="0">
                                      <a:latin typeface="Cambria Math" panose="02040503050406030204" pitchFamily="18" charset="0"/>
                                    </a:rPr>
                                  </m:ctrlPr>
                                </m:sSubSupPr>
                                <m:e>
                                  <m:r>
                                    <a:rPr lang="es-MX" b="1" i="1" smtClean="0">
                                      <a:latin typeface="Cambria Math" panose="02040503050406030204" pitchFamily="18" charset="0"/>
                                    </a:rPr>
                                    <m:t>𝑻</m:t>
                                  </m:r>
                                </m:e>
                                <m:sub>
                                  <m:r>
                                    <a:rPr lang="es-MX" b="1" i="1" smtClean="0">
                                      <a:latin typeface="Cambria Math" panose="02040503050406030204" pitchFamily="18" charset="0"/>
                                    </a:rPr>
                                    <m:t>𝒊</m:t>
                                  </m:r>
                                </m:sub>
                                <m:sup>
                                  <m:r>
                                    <a:rPr lang="es-MX" b="1" i="1" smtClean="0">
                                      <a:latin typeface="Cambria Math" panose="02040503050406030204" pitchFamily="18" charset="0"/>
                                    </a:rPr>
                                    <m:t>𝟐</m:t>
                                  </m:r>
                                </m:sup>
                              </m:sSubSup>
                            </m:num>
                            <m:den>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𝒊</m:t>
                                  </m:r>
                                </m:sub>
                              </m:sSub>
                            </m:den>
                          </m:f>
                          <m:r>
                            <a:rPr lang="es-MX" b="1" i="1" smtClean="0">
                              <a:latin typeface="Cambria Math" panose="02040503050406030204" pitchFamily="18" charset="0"/>
                            </a:rPr>
                            <m:t>−</m:t>
                          </m:r>
                          <m:r>
                            <a:rPr lang="es-MX" b="1" i="1" smtClean="0">
                              <a:latin typeface="Cambria Math" panose="02040503050406030204" pitchFamily="18" charset="0"/>
                            </a:rPr>
                            <m:t>𝟑</m:t>
                          </m:r>
                          <m:r>
                            <a:rPr lang="es-MX" b="1" i="1" smtClean="0">
                              <a:latin typeface="Cambria Math" panose="02040503050406030204" pitchFamily="18" charset="0"/>
                            </a:rPr>
                            <m:t>(</m:t>
                          </m:r>
                          <m:r>
                            <a:rPr lang="es-MX" b="1" i="1" smtClean="0">
                              <a:latin typeface="Cambria Math" panose="02040503050406030204" pitchFamily="18" charset="0"/>
                            </a:rPr>
                            <m:t>𝑵</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e>
                      </m:nary>
                    </m:oMath>
                  </m:oMathPara>
                </a14:m>
                <a:endParaRPr lang="es-MX" b="1" dirty="0"/>
              </a:p>
            </p:txBody>
          </p:sp>
        </mc:Choice>
        <mc:Fallback>
          <p:sp>
            <p:nvSpPr>
              <p:cNvPr id="8" name="CuadroTexto 7">
                <a:extLst>
                  <a:ext uri="{FF2B5EF4-FFF2-40B4-BE49-F238E27FC236}">
                    <a16:creationId xmlns:a16="http://schemas.microsoft.com/office/drawing/2014/main" id="{2B09E670-CC88-41FB-AF67-D948F688E501}"/>
                  </a:ext>
                </a:extLst>
              </p:cNvPr>
              <p:cNvSpPr txBox="1">
                <a:spLocks noRot="1" noChangeAspect="1" noMove="1" noResize="1" noEditPoints="1" noAdjustHandles="1" noChangeArrowheads="1" noChangeShapeType="1" noTextEdit="1"/>
              </p:cNvSpPr>
              <p:nvPr/>
            </p:nvSpPr>
            <p:spPr>
              <a:xfrm>
                <a:off x="205962" y="275333"/>
                <a:ext cx="4435830" cy="945643"/>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9" name="Rectángulo 8">
                <a:extLst>
                  <a:ext uri="{FF2B5EF4-FFF2-40B4-BE49-F238E27FC236}">
                    <a16:creationId xmlns:a16="http://schemas.microsoft.com/office/drawing/2014/main" id="{820510F2-9EA0-464F-8F34-ABAE849D8B1E}"/>
                  </a:ext>
                </a:extLst>
              </p:cNvPr>
              <p:cNvSpPr/>
              <p:nvPr/>
            </p:nvSpPr>
            <p:spPr>
              <a:xfrm>
                <a:off x="333468" y="4012443"/>
                <a:ext cx="9800574" cy="559320"/>
              </a:xfrm>
              <a:prstGeom prst="rect">
                <a:avLst/>
              </a:prstGeom>
            </p:spPr>
            <p:txBody>
              <a:bodyPr wrap="square">
                <a:spAutoFit/>
              </a:bodyPr>
              <a:lstStyle/>
              <a:p>
                <a14:m>
                  <m:oMath xmlns:m="http://schemas.openxmlformats.org/officeDocument/2006/math">
                    <m:sSub>
                      <m:sSubPr>
                        <m:ctrlPr>
                          <a:rPr lang="es-MX" b="1" i="1" smtClean="0">
                            <a:latin typeface="Cambria Math" panose="02040503050406030204" pitchFamily="18" charset="0"/>
                            <a:cs typeface="Arial" panose="020B0604020202020204" pitchFamily="34" charset="0"/>
                          </a:rPr>
                        </m:ctrlPr>
                      </m:sSubPr>
                      <m:e>
                        <m:sSup>
                          <m:sSupPr>
                            <m:ctrlPr>
                              <a:rPr lang="es-MX" b="1" i="1">
                                <a:latin typeface="Cambria Math" panose="02040503050406030204" pitchFamily="18" charset="0"/>
                                <a:cs typeface="Arial" panose="020B0604020202020204" pitchFamily="34" charset="0"/>
                              </a:rPr>
                            </m:ctrlPr>
                          </m:sSupPr>
                          <m:e>
                            <m:r>
                              <a:rPr lang="es-MX" b="1" i="1">
                                <a:latin typeface="Cambria Math" panose="02040503050406030204" pitchFamily="18" charset="0"/>
                                <a:cs typeface="Arial" panose="020B0604020202020204" pitchFamily="34" charset="0"/>
                              </a:rPr>
                              <m:t>𝑯</m:t>
                            </m:r>
                            <m:r>
                              <a:rPr lang="es-MX" b="1" i="1">
                                <a:latin typeface="Cambria Math" panose="02040503050406030204" pitchFamily="18" charset="0"/>
                                <a:cs typeface="Arial" panose="020B0604020202020204" pitchFamily="34" charset="0"/>
                              </a:rPr>
                              <m:t>&gt;</m:t>
                            </m:r>
                            <m:r>
                              <a:rPr lang="es-MX" b="1" i="1">
                                <a:latin typeface="Cambria Math" panose="02040503050406030204" pitchFamily="18" charset="0"/>
                                <a:ea typeface="Cambria Math" panose="02040503050406030204" pitchFamily="18" charset="0"/>
                                <a:cs typeface="Arial" panose="020B0604020202020204" pitchFamily="34" charset="0"/>
                              </a:rPr>
                              <m:t>𝝌</m:t>
                            </m:r>
                          </m:e>
                          <m:sup>
                            <m:r>
                              <a:rPr lang="es-MX" b="1" i="1">
                                <a:latin typeface="Cambria Math" panose="02040503050406030204" pitchFamily="18" charset="0"/>
                                <a:cs typeface="Arial" panose="020B0604020202020204" pitchFamily="34" charset="0"/>
                              </a:rPr>
                              <m:t>𝟐</m:t>
                            </m:r>
                          </m:sup>
                        </m:sSup>
                      </m:e>
                      <m:sub>
                        <m:r>
                          <a:rPr lang="es-MX" b="1" i="1">
                            <a:latin typeface="Cambria Math" panose="02040503050406030204" pitchFamily="18" charset="0"/>
                            <a:cs typeface="Arial" panose="020B0604020202020204" pitchFamily="34" charset="0"/>
                          </a:rPr>
                          <m:t>(</m:t>
                        </m:r>
                        <m:r>
                          <a:rPr lang="es-MX" b="1" i="1">
                            <a:latin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𝜶</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𝒌</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sub>
                    </m:sSub>
                    <m:r>
                      <a:rPr lang="es-MX" b="1" i="1" smtClean="0">
                        <a:latin typeface="Cambria Math" panose="02040503050406030204" pitchFamily="18" charset="0"/>
                        <a:cs typeface="Arial" panose="020B0604020202020204" pitchFamily="34" charset="0"/>
                      </a:rPr>
                      <m:t>=</m:t>
                    </m:r>
                    <m:sSub>
                      <m:sSubPr>
                        <m:ctrlPr>
                          <a:rPr lang="es-MX" b="1" i="1">
                            <a:latin typeface="Cambria Math" panose="02040503050406030204" pitchFamily="18" charset="0"/>
                            <a:cs typeface="Arial" panose="020B0604020202020204" pitchFamily="34" charset="0"/>
                          </a:rPr>
                        </m:ctrlPr>
                      </m:sSubPr>
                      <m:e>
                        <m:sSup>
                          <m:sSupPr>
                            <m:ctrlPr>
                              <a:rPr lang="es-MX" b="1" i="1">
                                <a:latin typeface="Cambria Math" panose="02040503050406030204" pitchFamily="18" charset="0"/>
                                <a:cs typeface="Arial" panose="020B0604020202020204" pitchFamily="34" charset="0"/>
                              </a:rPr>
                            </m:ctrlPr>
                          </m:sSupPr>
                          <m:e>
                            <m:r>
                              <a:rPr lang="es-MX" b="1" i="1">
                                <a:latin typeface="Cambria Math" panose="02040503050406030204" pitchFamily="18" charset="0"/>
                                <a:cs typeface="Arial" panose="020B0604020202020204" pitchFamily="34" charset="0"/>
                              </a:rPr>
                              <m:t>𝑯</m:t>
                            </m:r>
                            <m:r>
                              <a:rPr lang="es-MX" b="1" i="1">
                                <a:latin typeface="Cambria Math" panose="02040503050406030204" pitchFamily="18" charset="0"/>
                                <a:cs typeface="Arial" panose="020B0604020202020204" pitchFamily="34" charset="0"/>
                              </a:rPr>
                              <m:t>&gt;</m:t>
                            </m:r>
                            <m:r>
                              <a:rPr lang="es-MX" b="1" i="1">
                                <a:latin typeface="Cambria Math" panose="02040503050406030204" pitchFamily="18" charset="0"/>
                                <a:ea typeface="Cambria Math" panose="02040503050406030204" pitchFamily="18" charset="0"/>
                                <a:cs typeface="Arial" panose="020B0604020202020204" pitchFamily="34" charset="0"/>
                              </a:rPr>
                              <m:t>𝝌</m:t>
                            </m:r>
                          </m:e>
                          <m:sup>
                            <m:r>
                              <a:rPr lang="es-MX" b="1" i="1">
                                <a:latin typeface="Cambria Math" panose="02040503050406030204" pitchFamily="18" charset="0"/>
                                <a:cs typeface="Arial" panose="020B0604020202020204" pitchFamily="34" charset="0"/>
                              </a:rPr>
                              <m:t>𝟐</m:t>
                            </m:r>
                          </m:sup>
                        </m:sSup>
                      </m:e>
                      <m:sub>
                        <m:r>
                          <a:rPr lang="es-MX" b="1" i="1">
                            <a:latin typeface="Cambria Math" panose="02040503050406030204" pitchFamily="18" charset="0"/>
                            <a:cs typeface="Arial" panose="020B0604020202020204" pitchFamily="34" charset="0"/>
                          </a:rPr>
                          <m:t>(</m:t>
                        </m:r>
                        <m:r>
                          <a:rPr lang="es-MX" b="1" i="1">
                            <a:latin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𝟎</m:t>
                        </m:r>
                        <m:r>
                          <a:rPr lang="es-MX" b="1" i="1" smtClean="0">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𝟎𝟓</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smtClean="0">
                            <a:latin typeface="Cambria Math" panose="02040503050406030204" pitchFamily="18" charset="0"/>
                            <a:ea typeface="Cambria Math" panose="02040503050406030204" pitchFamily="18" charset="0"/>
                            <a:cs typeface="Arial" panose="020B0604020202020204" pitchFamily="34" charset="0"/>
                          </a:rPr>
                          <m:t>𝟑</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sub>
                    </m:sSub>
                    <m:r>
                      <a:rPr lang="es-MX" b="1" i="1" smtClean="0">
                        <a:latin typeface="Cambria Math" panose="02040503050406030204" pitchFamily="18" charset="0"/>
                        <a:cs typeface="Arial" panose="020B0604020202020204" pitchFamily="34" charset="0"/>
                      </a:rPr>
                      <m:t>=</m:t>
                    </m:r>
                    <m:sSub>
                      <m:sSubPr>
                        <m:ctrlPr>
                          <a:rPr lang="es-MX" b="1" i="1">
                            <a:latin typeface="Cambria Math" panose="02040503050406030204" pitchFamily="18" charset="0"/>
                            <a:cs typeface="Arial" panose="020B0604020202020204" pitchFamily="34" charset="0"/>
                          </a:rPr>
                        </m:ctrlPr>
                      </m:sSubPr>
                      <m:e>
                        <m:sSup>
                          <m:sSupPr>
                            <m:ctrlPr>
                              <a:rPr lang="es-MX" b="1" i="1">
                                <a:latin typeface="Cambria Math" panose="02040503050406030204" pitchFamily="18" charset="0"/>
                                <a:cs typeface="Arial" panose="020B0604020202020204" pitchFamily="34" charset="0"/>
                              </a:rPr>
                            </m:ctrlPr>
                          </m:sSupPr>
                          <m:e>
                            <m:r>
                              <a:rPr lang="es-MX" b="1" i="1">
                                <a:latin typeface="Cambria Math" panose="02040503050406030204" pitchFamily="18" charset="0"/>
                                <a:cs typeface="Arial" panose="020B0604020202020204" pitchFamily="34" charset="0"/>
                              </a:rPr>
                              <m:t>𝑯</m:t>
                            </m:r>
                            <m:r>
                              <a:rPr lang="es-MX" b="1" i="1">
                                <a:latin typeface="Cambria Math" panose="02040503050406030204" pitchFamily="18" charset="0"/>
                                <a:cs typeface="Arial" panose="020B0604020202020204" pitchFamily="34" charset="0"/>
                              </a:rPr>
                              <m:t>&gt;</m:t>
                            </m:r>
                            <m:r>
                              <a:rPr lang="es-MX" b="1" i="1">
                                <a:latin typeface="Cambria Math" panose="02040503050406030204" pitchFamily="18" charset="0"/>
                                <a:ea typeface="Cambria Math" panose="02040503050406030204" pitchFamily="18" charset="0"/>
                                <a:cs typeface="Arial" panose="020B0604020202020204" pitchFamily="34" charset="0"/>
                              </a:rPr>
                              <m:t>𝝌</m:t>
                            </m:r>
                          </m:e>
                          <m:sup>
                            <m:r>
                              <a:rPr lang="es-MX" b="1" i="1">
                                <a:latin typeface="Cambria Math" panose="02040503050406030204" pitchFamily="18" charset="0"/>
                                <a:cs typeface="Arial" panose="020B0604020202020204" pitchFamily="34" charset="0"/>
                              </a:rPr>
                              <m:t>𝟐</m:t>
                            </m:r>
                          </m:sup>
                        </m:sSup>
                      </m:e>
                      <m:sub>
                        <m:r>
                          <a:rPr lang="es-MX" b="1" i="1">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𝟎</m:t>
                        </m:r>
                        <m:r>
                          <a:rPr lang="es-MX" b="1" i="1" smtClean="0">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𝟗𝟓</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smtClean="0">
                            <a:latin typeface="Cambria Math" panose="02040503050406030204" pitchFamily="18" charset="0"/>
                            <a:ea typeface="Cambria Math" panose="02040503050406030204" pitchFamily="18" charset="0"/>
                            <a:cs typeface="Arial" panose="020B0604020202020204" pitchFamily="34" charset="0"/>
                          </a:rPr>
                          <m:t>𝟐</m:t>
                        </m:r>
                        <m:r>
                          <a:rPr lang="es-MX" b="1" i="1">
                            <a:latin typeface="Cambria Math" panose="02040503050406030204" pitchFamily="18" charset="0"/>
                            <a:cs typeface="Arial" panose="020B0604020202020204" pitchFamily="34" charset="0"/>
                          </a:rPr>
                          <m:t>)</m:t>
                        </m:r>
                      </m:sub>
                    </m:sSub>
                    <m:r>
                      <a:rPr lang="es-MX" b="1" i="1" smtClean="0">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𝟎</m:t>
                    </m:r>
                    <m:r>
                      <a:rPr lang="es-MX" b="1" i="1" smtClean="0">
                        <a:latin typeface="Cambria Math" panose="02040503050406030204" pitchFamily="18" charset="0"/>
                        <a:cs typeface="Arial" panose="020B0604020202020204" pitchFamily="34" charset="0"/>
                      </a:rPr>
                      <m:t>.</m:t>
                    </m:r>
                    <m:r>
                      <a:rPr lang="es-MX" b="1" i="1" smtClean="0">
                        <a:latin typeface="Cambria Math" panose="02040503050406030204" pitchFamily="18" charset="0"/>
                        <a:cs typeface="Arial" panose="020B0604020202020204" pitchFamily="34" charset="0"/>
                      </a:rPr>
                      <m:t>𝟏𝟎𝟑</m:t>
                    </m:r>
                  </m:oMath>
                </a14:m>
                <a:r>
                  <a:rPr lang="es-MX" b="1" dirty="0">
                    <a:latin typeface="Arial" panose="020B0604020202020204" pitchFamily="34" charset="0"/>
                    <a:cs typeface="Arial" panose="020B0604020202020204" pitchFamily="34" charset="0"/>
                  </a:rPr>
                  <a:t> </a:t>
                </a:r>
                <a:endParaRPr lang="es-MX" dirty="0"/>
              </a:p>
            </p:txBody>
          </p:sp>
        </mc:Choice>
        <mc:Fallback>
          <p:sp>
            <p:nvSpPr>
              <p:cNvPr id="9" name="Rectángulo 8">
                <a:extLst>
                  <a:ext uri="{FF2B5EF4-FFF2-40B4-BE49-F238E27FC236}">
                    <a16:creationId xmlns:a16="http://schemas.microsoft.com/office/drawing/2014/main" id="{820510F2-9EA0-464F-8F34-ABAE849D8B1E}"/>
                  </a:ext>
                </a:extLst>
              </p:cNvPr>
              <p:cNvSpPr>
                <a:spLocks noRot="1" noChangeAspect="1" noMove="1" noResize="1" noEditPoints="1" noAdjustHandles="1" noChangeArrowheads="1" noChangeShapeType="1" noTextEdit="1"/>
              </p:cNvSpPr>
              <p:nvPr/>
            </p:nvSpPr>
            <p:spPr>
              <a:xfrm>
                <a:off x="333468" y="4012443"/>
                <a:ext cx="9800574" cy="559320"/>
              </a:xfrm>
              <a:prstGeom prst="rect">
                <a:avLst/>
              </a:prstGeom>
              <a:blipFill>
                <a:blip r:embed="rId6"/>
                <a:stretch>
                  <a:fillRect l="-187" b="-869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1F2456B1-5137-4788-A464-F58732442D85}"/>
                  </a:ext>
                </a:extLst>
              </p:cNvPr>
              <p:cNvSpPr/>
              <p:nvPr/>
            </p:nvSpPr>
            <p:spPr>
              <a:xfrm>
                <a:off x="3023828" y="4819654"/>
                <a:ext cx="3096344" cy="5593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cs typeface="Arial" panose="020B0604020202020204" pitchFamily="34" charset="0"/>
                            </a:rPr>
                          </m:ctrlPr>
                        </m:sSubPr>
                        <m:e>
                          <m:r>
                            <a:rPr lang="es-MX" b="1" i="1" smtClean="0">
                              <a:latin typeface="Cambria Math" panose="02040503050406030204" pitchFamily="18" charset="0"/>
                              <a:cs typeface="Arial" panose="020B0604020202020204" pitchFamily="34" charset="0"/>
                            </a:rPr>
                            <m:t>𝑺𝒊</m:t>
                          </m:r>
                          <m:r>
                            <a:rPr lang="es-MX" b="1" i="1" smtClean="0">
                              <a:latin typeface="Cambria Math" panose="02040503050406030204" pitchFamily="18" charset="0"/>
                              <a:cs typeface="Arial" panose="020B0604020202020204" pitchFamily="34" charset="0"/>
                            </a:rPr>
                            <m:t>     </m:t>
                          </m:r>
                          <m:sSup>
                            <m:sSupPr>
                              <m:ctrlPr>
                                <a:rPr lang="es-MX" b="1" i="1">
                                  <a:latin typeface="Cambria Math" panose="02040503050406030204" pitchFamily="18" charset="0"/>
                                  <a:cs typeface="Arial" panose="020B0604020202020204" pitchFamily="34" charset="0"/>
                                </a:rPr>
                              </m:ctrlPr>
                            </m:sSupPr>
                            <m:e>
                              <m:r>
                                <a:rPr lang="es-MX" b="1" i="1">
                                  <a:latin typeface="Cambria Math" panose="02040503050406030204" pitchFamily="18" charset="0"/>
                                  <a:cs typeface="Arial" panose="020B0604020202020204" pitchFamily="34" charset="0"/>
                                </a:rPr>
                                <m:t>𝑯</m:t>
                              </m:r>
                              <m:r>
                                <a:rPr lang="es-MX" b="1" i="1">
                                  <a:latin typeface="Cambria Math" panose="02040503050406030204" pitchFamily="18" charset="0"/>
                                  <a:cs typeface="Arial" panose="020B0604020202020204" pitchFamily="34" charset="0"/>
                                </a:rPr>
                                <m:t>&gt;</m:t>
                              </m:r>
                              <m:r>
                                <a:rPr lang="es-MX" b="1" i="1">
                                  <a:latin typeface="Cambria Math" panose="02040503050406030204" pitchFamily="18" charset="0"/>
                                  <a:ea typeface="Cambria Math" panose="02040503050406030204" pitchFamily="18" charset="0"/>
                                  <a:cs typeface="Arial" panose="020B0604020202020204" pitchFamily="34" charset="0"/>
                                </a:rPr>
                                <m:t>𝝌</m:t>
                              </m:r>
                            </m:e>
                            <m:sup>
                              <m:r>
                                <a:rPr lang="es-MX" b="1" i="1">
                                  <a:latin typeface="Cambria Math" panose="02040503050406030204" pitchFamily="18" charset="0"/>
                                  <a:cs typeface="Arial" panose="020B0604020202020204" pitchFamily="34" charset="0"/>
                                </a:rPr>
                                <m:t>𝟐</m:t>
                              </m:r>
                            </m:sup>
                          </m:sSup>
                        </m:e>
                        <m:sub>
                          <m:r>
                            <a:rPr lang="es-MX" b="1" i="1">
                              <a:latin typeface="Cambria Math" panose="02040503050406030204" pitchFamily="18" charset="0"/>
                              <a:cs typeface="Arial" panose="020B0604020202020204" pitchFamily="34" charset="0"/>
                            </a:rPr>
                            <m:t>(</m:t>
                          </m:r>
                          <m:r>
                            <a:rPr lang="es-MX" b="1" i="1">
                              <a:latin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𝜶</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𝒌</m:t>
                          </m:r>
                          <m:r>
                            <a:rPr lang="es-MX" b="1" i="1">
                              <a:latin typeface="Cambria Math" panose="02040503050406030204" pitchFamily="18" charset="0"/>
                              <a:ea typeface="Cambria Math" panose="02040503050406030204" pitchFamily="18" charset="0"/>
                              <a:cs typeface="Arial" panose="020B0604020202020204" pitchFamily="34" charset="0"/>
                            </a:rPr>
                            <m:t>−</m:t>
                          </m:r>
                          <m:r>
                            <a:rPr lang="es-MX" b="1" i="1">
                              <a:latin typeface="Cambria Math" panose="02040503050406030204" pitchFamily="18" charset="0"/>
                              <a:ea typeface="Cambria Math" panose="02040503050406030204" pitchFamily="18" charset="0"/>
                              <a:cs typeface="Arial" panose="020B0604020202020204" pitchFamily="34" charset="0"/>
                            </a:rPr>
                            <m:t>𝟏</m:t>
                          </m:r>
                          <m:r>
                            <a:rPr lang="es-MX" b="1" i="1">
                              <a:latin typeface="Cambria Math" panose="02040503050406030204" pitchFamily="18" charset="0"/>
                              <a:cs typeface="Arial" panose="020B0604020202020204" pitchFamily="34" charset="0"/>
                            </a:rPr>
                            <m:t>)</m:t>
                          </m:r>
                        </m:sub>
                      </m:sSub>
                    </m:oMath>
                  </m:oMathPara>
                </a14:m>
                <a:endParaRPr lang="es-MX" dirty="0"/>
              </a:p>
            </p:txBody>
          </p:sp>
        </mc:Choice>
        <mc:Fallback xmlns="">
          <p:sp>
            <p:nvSpPr>
              <p:cNvPr id="10" name="Rectángulo 9">
                <a:extLst>
                  <a:ext uri="{FF2B5EF4-FFF2-40B4-BE49-F238E27FC236}">
                    <a16:creationId xmlns:a16="http://schemas.microsoft.com/office/drawing/2014/main" id="{1F2456B1-5137-4788-A464-F58732442D85}"/>
                  </a:ext>
                </a:extLst>
              </p:cNvPr>
              <p:cNvSpPr>
                <a:spLocks noRot="1" noChangeAspect="1" noMove="1" noResize="1" noEditPoints="1" noAdjustHandles="1" noChangeArrowheads="1" noChangeShapeType="1" noTextEdit="1"/>
              </p:cNvSpPr>
              <p:nvPr/>
            </p:nvSpPr>
            <p:spPr>
              <a:xfrm>
                <a:off x="3023828" y="4819654"/>
                <a:ext cx="3096344" cy="559320"/>
              </a:xfrm>
              <a:prstGeom prst="rect">
                <a:avLst/>
              </a:prstGeom>
              <a:blipFill>
                <a:blip r:embed="rId7"/>
                <a:stretch>
                  <a:fillRect b="-9890"/>
                </a:stretch>
              </a:blipFill>
            </p:spPr>
            <p:txBody>
              <a:bodyPr/>
              <a:lstStyle/>
              <a:p>
                <a:r>
                  <a:rPr lang="es-MX">
                    <a:noFill/>
                  </a:rPr>
                  <a:t> </a:t>
                </a:r>
              </a:p>
            </p:txBody>
          </p:sp>
        </mc:Fallback>
      </mc:AlternateContent>
    </p:spTree>
    <p:extLst>
      <p:ext uri="{BB962C8B-B14F-4D97-AF65-F5344CB8AC3E}">
        <p14:creationId xmlns:p14="http://schemas.microsoft.com/office/powerpoint/2010/main" val="1666392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CAB9706-FF1F-4E17-9E2E-77EF05899F8F}"/>
              </a:ext>
            </a:extLst>
          </p:cNvPr>
          <p:cNvSpPr/>
          <p:nvPr/>
        </p:nvSpPr>
        <p:spPr>
          <a:xfrm>
            <a:off x="467969" y="330107"/>
            <a:ext cx="1008609" cy="461665"/>
          </a:xfrm>
          <a:prstGeom prst="rect">
            <a:avLst/>
          </a:prstGeom>
        </p:spPr>
        <p:txBody>
          <a:bodyPr wrap="none">
            <a:spAutoFit/>
          </a:bodyPr>
          <a:lstStyle/>
          <a:p>
            <a:pPr algn="ctr" fontAlgn="b"/>
            <a:r>
              <a:rPr lang="es-MX" b="1" dirty="0">
                <a:solidFill>
                  <a:srgbClr val="C00000"/>
                </a:solidFill>
                <a:latin typeface="Arial" panose="020B0604020202020204" pitchFamily="34" charset="0"/>
                <a:cs typeface="Arial" panose="020B0604020202020204" pitchFamily="34" charset="0"/>
              </a:rPr>
              <a:t>T</a:t>
            </a:r>
            <a:r>
              <a:rPr lang="es-MX" b="1" baseline="-25000" dirty="0">
                <a:solidFill>
                  <a:srgbClr val="C00000"/>
                </a:solidFill>
                <a:latin typeface="Arial" panose="020B0604020202020204" pitchFamily="34" charset="0"/>
                <a:cs typeface="Arial" panose="020B0604020202020204" pitchFamily="34" charset="0"/>
              </a:rPr>
              <a:t>1</a:t>
            </a:r>
            <a:r>
              <a:rPr lang="es-MX" b="1" dirty="0">
                <a:solidFill>
                  <a:srgbClr val="C00000"/>
                </a:solidFill>
                <a:latin typeface="Arial" panose="020B0604020202020204" pitchFamily="34" charset="0"/>
                <a:cs typeface="Arial" panose="020B0604020202020204" pitchFamily="34" charset="0"/>
              </a:rPr>
              <a:t>=85</a:t>
            </a:r>
          </a:p>
        </p:txBody>
      </p:sp>
      <p:sp>
        <p:nvSpPr>
          <p:cNvPr id="5" name="Rectángulo 4">
            <a:extLst>
              <a:ext uri="{FF2B5EF4-FFF2-40B4-BE49-F238E27FC236}">
                <a16:creationId xmlns:a16="http://schemas.microsoft.com/office/drawing/2014/main" id="{DDFCDC23-9E65-427A-A811-1A2764626684}"/>
              </a:ext>
            </a:extLst>
          </p:cNvPr>
          <p:cNvSpPr/>
          <p:nvPr/>
        </p:nvSpPr>
        <p:spPr>
          <a:xfrm>
            <a:off x="463547" y="791772"/>
            <a:ext cx="1436612" cy="461665"/>
          </a:xfrm>
          <a:prstGeom prst="rect">
            <a:avLst/>
          </a:prstGeom>
        </p:spPr>
        <p:txBody>
          <a:bodyPr wrap="none">
            <a:spAutoFit/>
          </a:bodyPr>
          <a:lstStyle/>
          <a:p>
            <a:r>
              <a:rPr lang="es-MX" b="1" dirty="0">
                <a:solidFill>
                  <a:srgbClr val="C00000"/>
                </a:solidFill>
                <a:latin typeface="Arial" panose="020B0604020202020204" pitchFamily="34" charset="0"/>
                <a:cs typeface="Arial" panose="020B0604020202020204" pitchFamily="34" charset="0"/>
              </a:rPr>
              <a:t>T</a:t>
            </a:r>
            <a:r>
              <a:rPr lang="es-MX" b="1" baseline="-25000" dirty="0">
                <a:solidFill>
                  <a:srgbClr val="C00000"/>
                </a:solidFill>
                <a:latin typeface="Arial" panose="020B0604020202020204" pitchFamily="34" charset="0"/>
                <a:cs typeface="Arial" panose="020B0604020202020204" pitchFamily="34" charset="0"/>
              </a:rPr>
              <a:t>2</a:t>
            </a:r>
            <a:r>
              <a:rPr lang="es-MX" b="1" dirty="0">
                <a:solidFill>
                  <a:srgbClr val="C00000"/>
                </a:solidFill>
                <a:latin typeface="Arial" panose="020B0604020202020204" pitchFamily="34" charset="0"/>
                <a:cs typeface="Arial" panose="020B0604020202020204" pitchFamily="34" charset="0"/>
              </a:rPr>
              <a:t>=178.5</a:t>
            </a:r>
            <a:endParaRPr lang="es-MX" dirty="0"/>
          </a:p>
        </p:txBody>
      </p:sp>
      <p:sp>
        <p:nvSpPr>
          <p:cNvPr id="6" name="Rectángulo 5">
            <a:extLst>
              <a:ext uri="{FF2B5EF4-FFF2-40B4-BE49-F238E27FC236}">
                <a16:creationId xmlns:a16="http://schemas.microsoft.com/office/drawing/2014/main" id="{93AE171C-7F33-483F-9774-2D794F3FCE19}"/>
              </a:ext>
            </a:extLst>
          </p:cNvPr>
          <p:cNvSpPr/>
          <p:nvPr/>
        </p:nvSpPr>
        <p:spPr>
          <a:xfrm>
            <a:off x="463547" y="1216638"/>
            <a:ext cx="1436612" cy="461665"/>
          </a:xfrm>
          <a:prstGeom prst="rect">
            <a:avLst/>
          </a:prstGeom>
        </p:spPr>
        <p:txBody>
          <a:bodyPr wrap="none">
            <a:spAutoFit/>
          </a:bodyPr>
          <a:lstStyle/>
          <a:p>
            <a:pPr algn="ctr" fontAlgn="b"/>
            <a:r>
              <a:rPr lang="es-MX" b="1" dirty="0">
                <a:solidFill>
                  <a:srgbClr val="C00000"/>
                </a:solidFill>
                <a:latin typeface="Arial" panose="020B0604020202020204" pitchFamily="34" charset="0"/>
                <a:cs typeface="Arial" panose="020B0604020202020204" pitchFamily="34" charset="0"/>
              </a:rPr>
              <a:t>T</a:t>
            </a:r>
            <a:r>
              <a:rPr lang="es-MX" b="1" baseline="-25000" dirty="0">
                <a:solidFill>
                  <a:srgbClr val="C00000"/>
                </a:solidFill>
                <a:latin typeface="Arial" panose="020B0604020202020204" pitchFamily="34" charset="0"/>
                <a:cs typeface="Arial" panose="020B0604020202020204" pitchFamily="34" charset="0"/>
              </a:rPr>
              <a:t>3</a:t>
            </a:r>
            <a:r>
              <a:rPr lang="es-MX" b="1" dirty="0">
                <a:solidFill>
                  <a:srgbClr val="C00000"/>
                </a:solidFill>
                <a:latin typeface="Arial" panose="020B0604020202020204" pitchFamily="34" charset="0"/>
                <a:cs typeface="Arial" panose="020B0604020202020204" pitchFamily="34" charset="0"/>
              </a:rPr>
              <a:t>=200.5</a:t>
            </a: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96496E0B-A4B2-43DC-88DD-50B5C047BAA1}"/>
                  </a:ext>
                </a:extLst>
              </p:cNvPr>
              <p:cNvSpPr/>
              <p:nvPr/>
            </p:nvSpPr>
            <p:spPr>
              <a:xfrm>
                <a:off x="3131840" y="330107"/>
                <a:ext cx="1721369" cy="622222"/>
              </a:xfrm>
              <a:prstGeom prst="rect">
                <a:avLst/>
              </a:prstGeom>
            </p:spPr>
            <p:txBody>
              <a:bodyPr wrap="none">
                <a:spAutoFit/>
              </a:bodyPr>
              <a:lstStyle/>
              <a:p>
                <a14:m>
                  <m:oMath xmlns:m="http://schemas.openxmlformats.org/officeDocument/2006/math">
                    <m:acc>
                      <m:accPr>
                        <m:chr m:val="̅"/>
                        <m:ctrlPr>
                          <a:rPr lang="es-MX" i="1" smtClean="0">
                            <a:solidFill>
                              <a:schemeClr val="tx1"/>
                            </a:solidFill>
                            <a:latin typeface="Cambria Math" panose="02040503050406030204" pitchFamily="18" charset="0"/>
                            <a:cs typeface="Arial" panose="020B0604020202020204" pitchFamily="34" charset="0"/>
                          </a:rPr>
                        </m:ctrlPr>
                      </m:accPr>
                      <m:e>
                        <m:r>
                          <m:rPr>
                            <m:nor/>
                          </m:rPr>
                          <a:rPr lang="es-MX" dirty="0">
                            <a:solidFill>
                              <a:schemeClr val="tx1"/>
                            </a:solidFill>
                            <a:latin typeface="Arial" panose="020B0604020202020204" pitchFamily="34" charset="0"/>
                            <a:cs typeface="Arial" panose="020B0604020202020204" pitchFamily="34" charset="0"/>
                          </a:rPr>
                          <m:t>T</m:t>
                        </m:r>
                        <m:r>
                          <m:rPr>
                            <m:nor/>
                          </m:rPr>
                          <a:rPr lang="es-MX" baseline="-25000" dirty="0">
                            <a:solidFill>
                              <a:schemeClr val="tx1"/>
                            </a:solidFill>
                            <a:latin typeface="Arial" panose="020B0604020202020204" pitchFamily="34" charset="0"/>
                            <a:cs typeface="Arial" panose="020B0604020202020204" pitchFamily="34" charset="0"/>
                          </a:rPr>
                          <m:t>1</m:t>
                        </m:r>
                      </m:e>
                    </m:acc>
                  </m:oMath>
                </a14:m>
                <a:r>
                  <a:rPr lang="es-MX" dirty="0">
                    <a:solidFill>
                      <a:schemeClr val="tx1"/>
                    </a:solidFill>
                  </a:rPr>
                  <a:t>=</a:t>
                </a:r>
                <a14:m>
                  <m:oMath xmlns:m="http://schemas.openxmlformats.org/officeDocument/2006/math">
                    <m:f>
                      <m:fPr>
                        <m:ctrlPr>
                          <a:rPr lang="es-MX" i="1" smtClean="0">
                            <a:solidFill>
                              <a:schemeClr val="tx1"/>
                            </a:solidFill>
                            <a:latin typeface="Cambria Math" panose="02040503050406030204" pitchFamily="18" charset="0"/>
                          </a:rPr>
                        </m:ctrlPr>
                      </m:fPr>
                      <m:num>
                        <m:r>
                          <a:rPr lang="es-MX" b="0" i="1" smtClean="0">
                            <a:solidFill>
                              <a:schemeClr val="tx1"/>
                            </a:solidFill>
                            <a:latin typeface="Cambria Math" panose="02040503050406030204" pitchFamily="18" charset="0"/>
                          </a:rPr>
                          <m:t>85</m:t>
                        </m:r>
                      </m:num>
                      <m:den>
                        <m:r>
                          <a:rPr lang="es-MX" b="0" i="1" smtClean="0">
                            <a:solidFill>
                              <a:schemeClr val="tx1"/>
                            </a:solidFill>
                            <a:latin typeface="Cambria Math" panose="02040503050406030204" pitchFamily="18" charset="0"/>
                          </a:rPr>
                          <m:t>10</m:t>
                        </m:r>
                      </m:den>
                    </m:f>
                    <m:r>
                      <a:rPr lang="es-MX" b="0" i="1" smtClean="0">
                        <a:solidFill>
                          <a:schemeClr val="tx1"/>
                        </a:solidFill>
                        <a:latin typeface="Cambria Math" panose="02040503050406030204" pitchFamily="18" charset="0"/>
                      </a:rPr>
                      <m:t>=8.5</m:t>
                    </m:r>
                  </m:oMath>
                </a14:m>
                <a:endParaRPr lang="es-MX" dirty="0"/>
              </a:p>
            </p:txBody>
          </p:sp>
        </mc:Choice>
        <mc:Fallback xmlns="">
          <p:sp>
            <p:nvSpPr>
              <p:cNvPr id="7" name="Rectángulo 6">
                <a:extLst>
                  <a:ext uri="{FF2B5EF4-FFF2-40B4-BE49-F238E27FC236}">
                    <a16:creationId xmlns:a16="http://schemas.microsoft.com/office/drawing/2014/main" id="{96496E0B-A4B2-43DC-88DD-50B5C047BAA1}"/>
                  </a:ext>
                </a:extLst>
              </p:cNvPr>
              <p:cNvSpPr>
                <a:spLocks noRot="1" noChangeAspect="1" noMove="1" noResize="1" noEditPoints="1" noAdjustHandles="1" noChangeArrowheads="1" noChangeShapeType="1" noTextEdit="1"/>
              </p:cNvSpPr>
              <p:nvPr/>
            </p:nvSpPr>
            <p:spPr>
              <a:xfrm>
                <a:off x="3131840" y="330107"/>
                <a:ext cx="1721369" cy="622222"/>
              </a:xfrm>
              <a:prstGeom prst="rect">
                <a:avLst/>
              </a:prstGeom>
              <a:blipFill>
                <a:blip r:embed="rId2"/>
                <a:stretch>
                  <a:fillRect b="-8824"/>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8" name="Rectángulo 7">
                <a:extLst>
                  <a:ext uri="{FF2B5EF4-FFF2-40B4-BE49-F238E27FC236}">
                    <a16:creationId xmlns:a16="http://schemas.microsoft.com/office/drawing/2014/main" id="{AD701E63-EE43-41D3-9931-C770A1970A03}"/>
                  </a:ext>
                </a:extLst>
              </p:cNvPr>
              <p:cNvSpPr/>
              <p:nvPr/>
            </p:nvSpPr>
            <p:spPr>
              <a:xfrm>
                <a:off x="3131840" y="1056081"/>
                <a:ext cx="2351349" cy="622222"/>
              </a:xfrm>
              <a:prstGeom prst="rect">
                <a:avLst/>
              </a:prstGeom>
            </p:spPr>
            <p:txBody>
              <a:bodyPr wrap="none">
                <a:spAutoFit/>
              </a:bodyPr>
              <a:lstStyle/>
              <a:p>
                <a14:m>
                  <m:oMath xmlns:m="http://schemas.openxmlformats.org/officeDocument/2006/math">
                    <m:acc>
                      <m:accPr>
                        <m:chr m:val="̅"/>
                        <m:ctrlPr>
                          <a:rPr lang="es-MX" i="1" smtClean="0">
                            <a:solidFill>
                              <a:schemeClr val="tx1"/>
                            </a:solidFill>
                            <a:latin typeface="Cambria Math" panose="02040503050406030204" pitchFamily="18" charset="0"/>
                            <a:cs typeface="Arial" panose="020B0604020202020204" pitchFamily="34" charset="0"/>
                          </a:rPr>
                        </m:ctrlPr>
                      </m:accPr>
                      <m:e>
                        <m:r>
                          <m:rPr>
                            <m:nor/>
                          </m:rPr>
                          <a:rPr lang="es-MX" dirty="0">
                            <a:solidFill>
                              <a:schemeClr val="tx1"/>
                            </a:solidFill>
                            <a:latin typeface="Arial" panose="020B0604020202020204" pitchFamily="34" charset="0"/>
                            <a:cs typeface="Arial" panose="020B0604020202020204" pitchFamily="34" charset="0"/>
                          </a:rPr>
                          <m:t>T</m:t>
                        </m:r>
                        <m:r>
                          <m:rPr>
                            <m:nor/>
                          </m:rPr>
                          <a:rPr lang="es-MX" baseline="-25000" dirty="0">
                            <a:solidFill>
                              <a:schemeClr val="tx1"/>
                            </a:solidFill>
                            <a:latin typeface="Arial" panose="020B0604020202020204" pitchFamily="34" charset="0"/>
                            <a:cs typeface="Arial" panose="020B0604020202020204" pitchFamily="34" charset="0"/>
                          </a:rPr>
                          <m:t>2</m:t>
                        </m:r>
                      </m:e>
                    </m:acc>
                  </m:oMath>
                </a14:m>
                <a:r>
                  <a:rPr lang="es-MX" dirty="0">
                    <a:solidFill>
                      <a:schemeClr val="tx1"/>
                    </a:solidFill>
                  </a:rPr>
                  <a:t>=</a:t>
                </a:r>
                <a14:m>
                  <m:oMath xmlns:m="http://schemas.openxmlformats.org/officeDocument/2006/math">
                    <m:f>
                      <m:fPr>
                        <m:ctrlPr>
                          <a:rPr lang="es-MX" i="1">
                            <a:solidFill>
                              <a:schemeClr val="tx1"/>
                            </a:solidFill>
                            <a:latin typeface="Cambria Math" panose="02040503050406030204" pitchFamily="18" charset="0"/>
                          </a:rPr>
                        </m:ctrlPr>
                      </m:fPr>
                      <m:num>
                        <m:r>
                          <a:rPr lang="es-MX" b="0" i="1" smtClean="0">
                            <a:solidFill>
                              <a:schemeClr val="tx1"/>
                            </a:solidFill>
                            <a:latin typeface="Cambria Math" panose="02040503050406030204" pitchFamily="18" charset="0"/>
                          </a:rPr>
                          <m:t>178</m:t>
                        </m:r>
                        <m:r>
                          <a:rPr lang="es-MX" b="0" i="1" smtClean="0">
                            <a:solidFill>
                              <a:schemeClr val="tx1"/>
                            </a:solidFill>
                            <a:latin typeface="Cambria Math" panose="02040503050406030204" pitchFamily="18" charset="0"/>
                          </a:rPr>
                          <m:t>.5</m:t>
                        </m:r>
                      </m:num>
                      <m:den>
                        <m:r>
                          <a:rPr lang="es-MX" b="0" i="1">
                            <a:solidFill>
                              <a:schemeClr val="tx1"/>
                            </a:solidFill>
                            <a:latin typeface="Cambria Math" panose="02040503050406030204" pitchFamily="18" charset="0"/>
                          </a:rPr>
                          <m:t>10</m:t>
                        </m:r>
                      </m:den>
                    </m:f>
                    <m:r>
                      <a:rPr lang="es-MX" b="0" i="1">
                        <a:solidFill>
                          <a:schemeClr val="tx1"/>
                        </a:solidFill>
                        <a:latin typeface="Cambria Math" panose="02040503050406030204" pitchFamily="18" charset="0"/>
                      </a:rPr>
                      <m:t>=</m:t>
                    </m:r>
                    <m:r>
                      <a:rPr lang="es-MX" b="0" i="1" smtClean="0">
                        <a:solidFill>
                          <a:schemeClr val="tx1"/>
                        </a:solidFill>
                        <a:latin typeface="Cambria Math" panose="02040503050406030204" pitchFamily="18" charset="0"/>
                      </a:rPr>
                      <m:t>17.8</m:t>
                    </m:r>
                  </m:oMath>
                </a14:m>
                <a:r>
                  <a:rPr lang="es-MX" dirty="0"/>
                  <a:t>5</a:t>
                </a:r>
              </a:p>
            </p:txBody>
          </p:sp>
        </mc:Choice>
        <mc:Fallback>
          <p:sp>
            <p:nvSpPr>
              <p:cNvPr id="8" name="Rectángulo 7">
                <a:extLst>
                  <a:ext uri="{FF2B5EF4-FFF2-40B4-BE49-F238E27FC236}">
                    <a16:creationId xmlns:a16="http://schemas.microsoft.com/office/drawing/2014/main" id="{AD701E63-EE43-41D3-9931-C770A1970A03}"/>
                  </a:ext>
                </a:extLst>
              </p:cNvPr>
              <p:cNvSpPr>
                <a:spLocks noRot="1" noChangeAspect="1" noMove="1" noResize="1" noEditPoints="1" noAdjustHandles="1" noChangeArrowheads="1" noChangeShapeType="1" noTextEdit="1"/>
              </p:cNvSpPr>
              <p:nvPr/>
            </p:nvSpPr>
            <p:spPr>
              <a:xfrm>
                <a:off x="3131840" y="1056081"/>
                <a:ext cx="2351349" cy="622222"/>
              </a:xfrm>
              <a:prstGeom prst="rect">
                <a:avLst/>
              </a:prstGeom>
              <a:blipFill>
                <a:blip r:embed="rId3"/>
                <a:stretch>
                  <a:fillRect r="-3117" b="-8824"/>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9" name="Rectángulo 8">
                <a:extLst>
                  <a:ext uri="{FF2B5EF4-FFF2-40B4-BE49-F238E27FC236}">
                    <a16:creationId xmlns:a16="http://schemas.microsoft.com/office/drawing/2014/main" id="{93467EFB-EFEC-473D-B4A3-DDC820706D5C}"/>
                  </a:ext>
                </a:extLst>
              </p:cNvPr>
              <p:cNvSpPr/>
              <p:nvPr/>
            </p:nvSpPr>
            <p:spPr>
              <a:xfrm>
                <a:off x="3146382" y="1673045"/>
                <a:ext cx="2367379" cy="622222"/>
              </a:xfrm>
              <a:prstGeom prst="rect">
                <a:avLst/>
              </a:prstGeom>
            </p:spPr>
            <p:txBody>
              <a:bodyPr wrap="none">
                <a:spAutoFit/>
              </a:bodyPr>
              <a:lstStyle/>
              <a:p>
                <a14:m>
                  <m:oMath xmlns:m="http://schemas.openxmlformats.org/officeDocument/2006/math">
                    <m:acc>
                      <m:accPr>
                        <m:chr m:val="̅"/>
                        <m:ctrlPr>
                          <a:rPr lang="es-MX" i="1" smtClean="0">
                            <a:solidFill>
                              <a:schemeClr val="tx1"/>
                            </a:solidFill>
                            <a:latin typeface="Cambria Math" panose="02040503050406030204" pitchFamily="18" charset="0"/>
                            <a:cs typeface="Arial" panose="020B0604020202020204" pitchFamily="34" charset="0"/>
                          </a:rPr>
                        </m:ctrlPr>
                      </m:accPr>
                      <m:e>
                        <m:r>
                          <m:rPr>
                            <m:nor/>
                          </m:rPr>
                          <a:rPr lang="es-MX" b="1" dirty="0">
                            <a:solidFill>
                              <a:schemeClr val="tx1"/>
                            </a:solidFill>
                            <a:latin typeface="Arial" panose="020B0604020202020204" pitchFamily="34" charset="0"/>
                            <a:cs typeface="Arial" panose="020B0604020202020204" pitchFamily="34" charset="0"/>
                          </a:rPr>
                          <m:t>T</m:t>
                        </m:r>
                        <m:r>
                          <m:rPr>
                            <m:nor/>
                          </m:rPr>
                          <a:rPr lang="es-MX" b="1" baseline="-25000" dirty="0">
                            <a:solidFill>
                              <a:schemeClr val="tx1"/>
                            </a:solidFill>
                            <a:latin typeface="Arial" panose="020B0604020202020204" pitchFamily="34" charset="0"/>
                            <a:cs typeface="Arial" panose="020B0604020202020204" pitchFamily="34" charset="0"/>
                          </a:rPr>
                          <m:t>3</m:t>
                        </m:r>
                      </m:e>
                    </m:acc>
                  </m:oMath>
                </a14:m>
                <a:r>
                  <a:rPr lang="es-MX" dirty="0">
                    <a:solidFill>
                      <a:schemeClr val="tx1"/>
                    </a:solidFill>
                  </a:rPr>
                  <a:t>=</a:t>
                </a:r>
                <a14:m>
                  <m:oMath xmlns:m="http://schemas.openxmlformats.org/officeDocument/2006/math">
                    <m:f>
                      <m:fPr>
                        <m:ctrlPr>
                          <a:rPr lang="es-MX" i="1">
                            <a:solidFill>
                              <a:schemeClr val="tx1"/>
                            </a:solidFill>
                            <a:latin typeface="Cambria Math" panose="02040503050406030204" pitchFamily="18" charset="0"/>
                          </a:rPr>
                        </m:ctrlPr>
                      </m:fPr>
                      <m:num>
                        <m:r>
                          <a:rPr lang="es-MX" b="0" i="1" smtClean="0">
                            <a:solidFill>
                              <a:schemeClr val="tx1"/>
                            </a:solidFill>
                            <a:latin typeface="Cambria Math" panose="02040503050406030204" pitchFamily="18" charset="0"/>
                          </a:rPr>
                          <m:t>200.5</m:t>
                        </m:r>
                      </m:num>
                      <m:den>
                        <m:r>
                          <a:rPr lang="es-MX" i="1">
                            <a:solidFill>
                              <a:schemeClr val="tx1"/>
                            </a:solidFill>
                            <a:latin typeface="Cambria Math" panose="02040503050406030204" pitchFamily="18" charset="0"/>
                          </a:rPr>
                          <m:t>10</m:t>
                        </m:r>
                      </m:den>
                    </m:f>
                    <m:r>
                      <a:rPr lang="es-MX" i="1">
                        <a:solidFill>
                          <a:schemeClr val="tx1"/>
                        </a:solidFill>
                        <a:latin typeface="Cambria Math" panose="02040503050406030204" pitchFamily="18" charset="0"/>
                      </a:rPr>
                      <m:t>=</m:t>
                    </m:r>
                    <m:r>
                      <a:rPr lang="es-MX" b="0" i="1" smtClean="0">
                        <a:solidFill>
                          <a:schemeClr val="tx1"/>
                        </a:solidFill>
                        <a:latin typeface="Cambria Math" panose="02040503050406030204" pitchFamily="18" charset="0"/>
                      </a:rPr>
                      <m:t>20.05</m:t>
                    </m:r>
                  </m:oMath>
                </a14:m>
                <a:endParaRPr lang="es-MX" dirty="0"/>
              </a:p>
            </p:txBody>
          </p:sp>
        </mc:Choice>
        <mc:Fallback>
          <p:sp>
            <p:nvSpPr>
              <p:cNvPr id="9" name="Rectángulo 8">
                <a:extLst>
                  <a:ext uri="{FF2B5EF4-FFF2-40B4-BE49-F238E27FC236}">
                    <a16:creationId xmlns:a16="http://schemas.microsoft.com/office/drawing/2014/main" id="{93467EFB-EFEC-473D-B4A3-DDC820706D5C}"/>
                  </a:ext>
                </a:extLst>
              </p:cNvPr>
              <p:cNvSpPr>
                <a:spLocks noRot="1" noChangeAspect="1" noMove="1" noResize="1" noEditPoints="1" noAdjustHandles="1" noChangeArrowheads="1" noChangeShapeType="1" noTextEdit="1"/>
              </p:cNvSpPr>
              <p:nvPr/>
            </p:nvSpPr>
            <p:spPr>
              <a:xfrm>
                <a:off x="3146382" y="1673045"/>
                <a:ext cx="2367379" cy="622222"/>
              </a:xfrm>
              <a:prstGeom prst="rect">
                <a:avLst/>
              </a:prstGeom>
              <a:blipFill>
                <a:blip r:embed="rId4"/>
                <a:stretch>
                  <a:fillRect b="-7767"/>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240778D8-12FC-4F4B-B7C9-0C16988AA7C4}"/>
                  </a:ext>
                </a:extLst>
              </p:cNvPr>
              <p:cNvSpPr/>
              <p:nvPr/>
            </p:nvSpPr>
            <p:spPr>
              <a:xfrm>
                <a:off x="706392" y="3034827"/>
                <a:ext cx="8766214" cy="5713808"/>
              </a:xfrm>
              <a:prstGeom prst="rect">
                <a:avLst/>
              </a:prstGeom>
            </p:spPr>
            <p:txBody>
              <a:bodyPr wrap="square">
                <a:spAutoFit/>
              </a:bodyPr>
              <a:lstStyle/>
              <a:p>
                <a:pPr lvl="0"/>
                <a:r>
                  <a:rPr lang="es-MX" dirty="0">
                    <a:solidFill>
                      <a:srgbClr val="0070C0"/>
                    </a:solidFill>
                  </a:rPr>
                  <a:t>SC</a:t>
                </a:r>
                <a:r>
                  <a:rPr lang="es-MX" baseline="-25000" dirty="0">
                    <a:solidFill>
                      <a:srgbClr val="0070C0"/>
                    </a:solidFill>
                  </a:rPr>
                  <a:t>ERROR</a:t>
                </a:r>
                <a:r>
                  <a:rPr lang="es-MX" dirty="0">
                    <a:solidFill>
                      <a:srgbClr val="0070C0"/>
                    </a:solidFill>
                  </a:rPr>
                  <a:t> =</a:t>
                </a:r>
                <a:r>
                  <a:rPr lang="es-MX" b="1" dirty="0">
                    <a:solidFill>
                      <a:srgbClr val="0070C0"/>
                    </a:solidFill>
                  </a:rPr>
                  <a:t>(1 – 8.5)</a:t>
                </a:r>
                <a:r>
                  <a:rPr lang="es-MX" b="1" baseline="30000" dirty="0">
                    <a:solidFill>
                      <a:srgbClr val="0070C0"/>
                    </a:solidFill>
                  </a:rPr>
                  <a:t>2</a:t>
                </a:r>
                <a:r>
                  <a:rPr lang="es-MX" b="1" dirty="0">
                    <a:solidFill>
                      <a:srgbClr val="0070C0"/>
                    </a:solidFill>
                  </a:rPr>
                  <a:t> + (2 – 8.5)</a:t>
                </a:r>
                <a:r>
                  <a:rPr lang="es-MX" b="1" baseline="30000" dirty="0">
                    <a:solidFill>
                      <a:srgbClr val="0070C0"/>
                    </a:solidFill>
                  </a:rPr>
                  <a:t>2</a:t>
                </a:r>
                <a:r>
                  <a:rPr lang="es-MX" b="1" dirty="0">
                    <a:solidFill>
                      <a:srgbClr val="0070C0"/>
                    </a:solidFill>
                  </a:rPr>
                  <a:t>. . .+ (18- 8.5)</a:t>
                </a:r>
                <a:r>
                  <a:rPr lang="es-MX" b="1" baseline="30000" dirty="0">
                    <a:solidFill>
                      <a:srgbClr val="0070C0"/>
                    </a:solidFill>
                  </a:rPr>
                  <a:t>2</a:t>
                </a:r>
                <a:r>
                  <a:rPr lang="es-MX" b="1" dirty="0">
                    <a:solidFill>
                      <a:srgbClr val="0070C0"/>
                    </a:solidFill>
                  </a:rPr>
                  <a:t> + (4.5– 17.85)</a:t>
                </a:r>
                <a:r>
                  <a:rPr lang="es-MX" b="1" baseline="30000" dirty="0">
                    <a:solidFill>
                      <a:srgbClr val="0070C0"/>
                    </a:solidFill>
                  </a:rPr>
                  <a:t>2</a:t>
                </a:r>
                <a:r>
                  <a:rPr lang="es-MX" b="1" dirty="0">
                    <a:solidFill>
                      <a:srgbClr val="0070C0"/>
                    </a:solidFill>
                  </a:rPr>
                  <a:t> </a:t>
                </a:r>
              </a:p>
              <a:p>
                <a:pPr lvl="0"/>
                <a:r>
                  <a:rPr lang="es-MX" b="1" dirty="0">
                    <a:solidFill>
                      <a:srgbClr val="0070C0"/>
                    </a:solidFill>
                  </a:rPr>
                  <a:t>                 +(6 – 17.85)</a:t>
                </a:r>
                <a:r>
                  <a:rPr lang="es-MX" b="1" baseline="30000" dirty="0">
                    <a:solidFill>
                      <a:srgbClr val="0070C0"/>
                    </a:solidFill>
                  </a:rPr>
                  <a:t>2 </a:t>
                </a:r>
                <a:r>
                  <a:rPr lang="es-MX" b="1" dirty="0">
                    <a:solidFill>
                      <a:srgbClr val="0070C0"/>
                    </a:solidFill>
                  </a:rPr>
                  <a:t>+. . .+ (29 – 17.5)</a:t>
                </a:r>
                <a:r>
                  <a:rPr lang="es-MX" b="1" baseline="30000" dirty="0">
                    <a:solidFill>
                      <a:srgbClr val="0070C0"/>
                    </a:solidFill>
                  </a:rPr>
                  <a:t>2</a:t>
                </a:r>
                <a:r>
                  <a:rPr lang="es-MX" b="1" dirty="0">
                    <a:solidFill>
                      <a:srgbClr val="0070C0"/>
                    </a:solidFill>
                  </a:rPr>
                  <a:t> + (9.5 – 20.05)</a:t>
                </a:r>
                <a:r>
                  <a:rPr lang="es-MX" b="1" baseline="30000" dirty="0">
                    <a:solidFill>
                      <a:srgbClr val="0070C0"/>
                    </a:solidFill>
                  </a:rPr>
                  <a:t>2</a:t>
                </a:r>
                <a:r>
                  <a:rPr lang="es-MX" b="1" dirty="0">
                    <a:solidFill>
                      <a:srgbClr val="0070C0"/>
                    </a:solidFill>
                  </a:rPr>
                  <a:t> </a:t>
                </a:r>
              </a:p>
              <a:p>
                <a:pPr lvl="0"/>
                <a:r>
                  <a:rPr lang="es-MX" b="1" dirty="0">
                    <a:solidFill>
                      <a:srgbClr val="0070C0"/>
                    </a:solidFill>
                  </a:rPr>
                  <a:t>                 + (9.5 – 20.05)</a:t>
                </a:r>
                <a:r>
                  <a:rPr lang="es-MX" b="1" baseline="30000" dirty="0">
                    <a:solidFill>
                      <a:srgbClr val="0070C0"/>
                    </a:solidFill>
                  </a:rPr>
                  <a:t>2</a:t>
                </a:r>
                <a:r>
                  <a:rPr lang="es-MX" b="1" dirty="0">
                    <a:solidFill>
                      <a:srgbClr val="0070C0"/>
                    </a:solidFill>
                  </a:rPr>
                  <a:t>+. . .+ (28 – 20.05)</a:t>
                </a:r>
                <a:r>
                  <a:rPr lang="es-MX" b="1" baseline="30000" dirty="0">
                    <a:solidFill>
                      <a:srgbClr val="0070C0"/>
                    </a:solidFill>
                  </a:rPr>
                  <a:t>2</a:t>
                </a:r>
                <a:r>
                  <a:rPr lang="es-MX" b="1" dirty="0">
                    <a:solidFill>
                      <a:srgbClr val="0070C0"/>
                    </a:solidFill>
                  </a:rPr>
                  <a:t> =</a:t>
                </a:r>
                <a:r>
                  <a:rPr lang="es-MX" b="1" dirty="0">
                    <a:solidFill>
                      <a:srgbClr val="C00000"/>
                    </a:solidFill>
                  </a:rPr>
                  <a:t>1461.25</a:t>
                </a:r>
              </a:p>
              <a:p>
                <a:pPr lvl="0"/>
                <a:r>
                  <a:rPr lang="es-MX" b="1" dirty="0" err="1"/>
                  <a:t>Gl</a:t>
                </a:r>
                <a:r>
                  <a:rPr lang="es-MX" baseline="-25000" dirty="0" err="1"/>
                  <a:t>ERROR</a:t>
                </a:r>
                <a:r>
                  <a:rPr lang="es-MX" baseline="-25000" dirty="0"/>
                  <a:t> </a:t>
                </a:r>
                <a:r>
                  <a:rPr lang="es-MX" b="1" dirty="0"/>
                  <a:t>=N-a</a:t>
                </a:r>
              </a:p>
              <a:p>
                <a:pPr lvl="0"/>
                <a:endParaRPr lang="es-MX" b="1" dirty="0"/>
              </a:p>
              <a:p>
                <a:pPr lvl="0"/>
                <a:r>
                  <a:rPr lang="es-MX" dirty="0">
                    <a:solidFill>
                      <a:srgbClr val="0070C0"/>
                    </a:solidFill>
                  </a:rPr>
                  <a:t>CM</a:t>
                </a:r>
                <a:r>
                  <a:rPr lang="es-MX" baseline="-25000" dirty="0">
                    <a:solidFill>
                      <a:srgbClr val="0070C0"/>
                    </a:solidFill>
                  </a:rPr>
                  <a:t>ERROR</a:t>
                </a:r>
                <a:r>
                  <a:rPr lang="es-MX" dirty="0">
                    <a:solidFill>
                      <a:srgbClr val="0070C0"/>
                    </a:solidFill>
                  </a:rPr>
                  <a:t>=</a:t>
                </a:r>
                <a:r>
                  <a:rPr lang="es-MX" dirty="0"/>
                  <a:t> </a:t>
                </a:r>
                <a14:m>
                  <m:oMath xmlns:m="http://schemas.openxmlformats.org/officeDocument/2006/math">
                    <m:f>
                      <m:fPr>
                        <m:ctrlPr>
                          <a:rPr lang="es-MX" i="1">
                            <a:latin typeface="Cambria Math" panose="02040503050406030204" pitchFamily="18" charset="0"/>
                          </a:rPr>
                        </m:ctrlPr>
                      </m:fPr>
                      <m:num>
                        <m:r>
                          <m:rPr>
                            <m:nor/>
                          </m:rPr>
                          <a:rPr lang="es-MX" dirty="0">
                            <a:solidFill>
                              <a:srgbClr val="0070C0"/>
                            </a:solidFill>
                          </a:rPr>
                          <m:t>SC</m:t>
                        </m:r>
                        <m:r>
                          <m:rPr>
                            <m:nor/>
                          </m:rPr>
                          <a:rPr lang="es-MX" baseline="-25000" dirty="0">
                            <a:solidFill>
                              <a:srgbClr val="0070C0"/>
                            </a:solidFill>
                          </a:rPr>
                          <m:t>ERROR</m:t>
                        </m:r>
                      </m:num>
                      <m:den>
                        <m:r>
                          <m:rPr>
                            <m:nor/>
                          </m:rPr>
                          <a:rPr lang="es-MX" b="1" dirty="0"/>
                          <m:t>Gl</m:t>
                        </m:r>
                        <m:r>
                          <m:rPr>
                            <m:nor/>
                          </m:rPr>
                          <a:rPr lang="es-MX" baseline="-25000" dirty="0"/>
                          <m:t>ERROR</m:t>
                        </m:r>
                      </m:den>
                    </m:f>
                  </m:oMath>
                </a14:m>
                <a:endParaRPr lang="es-MX" b="1" dirty="0">
                  <a:solidFill>
                    <a:srgbClr val="C00000"/>
                  </a:solidFill>
                </a:endParaRPr>
              </a:p>
              <a:p>
                <a:pPr lvl="0"/>
                <a:endParaRPr lang="es-MX" b="1" dirty="0">
                  <a:solidFill>
                    <a:srgbClr val="C00000"/>
                  </a:solidFill>
                </a:endParaRPr>
              </a:p>
              <a:p>
                <a:pPr lvl="0"/>
                <a:r>
                  <a:rPr lang="es-MX" dirty="0">
                    <a:solidFill>
                      <a:srgbClr val="0070C0"/>
                    </a:solidFill>
                  </a:rPr>
                  <a:t>CM</a:t>
                </a:r>
                <a:r>
                  <a:rPr lang="es-MX" baseline="-25000" dirty="0">
                    <a:solidFill>
                      <a:srgbClr val="0070C0"/>
                    </a:solidFill>
                  </a:rPr>
                  <a:t>ERROR</a:t>
                </a:r>
                <a:r>
                  <a:rPr lang="es-MX" dirty="0">
                    <a:solidFill>
                      <a:srgbClr val="0070C0"/>
                    </a:solidFill>
                  </a:rPr>
                  <a:t>=</a:t>
                </a:r>
                <a:r>
                  <a:rPr lang="es-MX" dirty="0"/>
                  <a:t> </a:t>
                </a:r>
                <a14:m>
                  <m:oMath xmlns:m="http://schemas.openxmlformats.org/officeDocument/2006/math">
                    <m:f>
                      <m:fPr>
                        <m:ctrlPr>
                          <a:rPr lang="es-MX" i="1" smtClean="0">
                            <a:solidFill>
                              <a:schemeClr val="tx1"/>
                            </a:solidFill>
                            <a:latin typeface="Cambria Math" panose="02040503050406030204" pitchFamily="18" charset="0"/>
                          </a:rPr>
                        </m:ctrlPr>
                      </m:fPr>
                      <m:num>
                        <m:r>
                          <m:rPr>
                            <m:nor/>
                          </m:rPr>
                          <a:rPr lang="es-MX" b="0" i="0" smtClean="0">
                            <a:solidFill>
                              <a:schemeClr val="tx1"/>
                            </a:solidFill>
                            <a:latin typeface="Cambria Math" panose="02040503050406030204" pitchFamily="18" charset="0"/>
                          </a:rPr>
                          <m:t>1461.25</m:t>
                        </m:r>
                      </m:num>
                      <m:den>
                        <m:r>
                          <m:rPr>
                            <m:nor/>
                          </m:rPr>
                          <a:rPr lang="es-MX" b="1" i="0" baseline="-25000" dirty="0" smtClean="0">
                            <a:solidFill>
                              <a:schemeClr val="tx1"/>
                            </a:solidFill>
                            <a:latin typeface="Cambria Math" panose="02040503050406030204" pitchFamily="18" charset="0"/>
                          </a:rPr>
                          <m:t>27</m:t>
                        </m:r>
                      </m:den>
                    </m:f>
                  </m:oMath>
                </a14:m>
                <a:r>
                  <a:rPr lang="es-MX" b="1" dirty="0">
                    <a:solidFill>
                      <a:schemeClr val="tx1"/>
                    </a:solidFill>
                  </a:rPr>
                  <a:t>=</a:t>
                </a:r>
                <a:r>
                  <a:rPr lang="es-MX" b="1" dirty="0">
                    <a:solidFill>
                      <a:srgbClr val="C00000"/>
                    </a:solidFill>
                  </a:rPr>
                  <a:t>54.12037</a:t>
                </a:r>
              </a:p>
              <a:p>
                <a:pPr lvl="0"/>
                <a:endParaRPr lang="es-MX" b="1" dirty="0">
                  <a:solidFill>
                    <a:srgbClr val="C00000"/>
                  </a:solidFill>
                </a:endParaRPr>
              </a:p>
              <a:p>
                <a:pPr lvl="0"/>
                <a:endParaRPr lang="es-MX" b="1" dirty="0">
                  <a:solidFill>
                    <a:srgbClr val="C00000"/>
                  </a:solidFill>
                </a:endParaRPr>
              </a:p>
              <a:p>
                <a:pPr lvl="0"/>
                <a:endParaRPr lang="es-MX" b="1" dirty="0">
                  <a:solidFill>
                    <a:srgbClr val="C00000"/>
                  </a:solidFill>
                </a:endParaRPr>
              </a:p>
              <a:p>
                <a:pPr lvl="0"/>
                <a:endParaRPr lang="es-MX" b="1" dirty="0">
                  <a:solidFill>
                    <a:srgbClr val="C00000"/>
                  </a:solidFill>
                </a:endParaRPr>
              </a:p>
              <a:p>
                <a:pPr lvl="0"/>
                <a:endParaRPr lang="es-MX" b="1" dirty="0">
                  <a:solidFill>
                    <a:srgbClr val="C00000"/>
                  </a:solidFill>
                </a:endParaRPr>
              </a:p>
              <a:p>
                <a:pPr lvl="0"/>
                <a:endParaRPr lang="es-MX" b="1" dirty="0">
                  <a:solidFill>
                    <a:srgbClr val="C00000"/>
                  </a:solidFill>
                </a:endParaRPr>
              </a:p>
            </p:txBody>
          </p:sp>
        </mc:Choice>
        <mc:Fallback>
          <p:sp>
            <p:nvSpPr>
              <p:cNvPr id="2" name="Rectángulo 1">
                <a:extLst>
                  <a:ext uri="{FF2B5EF4-FFF2-40B4-BE49-F238E27FC236}">
                    <a16:creationId xmlns:a16="http://schemas.microsoft.com/office/drawing/2014/main" id="{240778D8-12FC-4F4B-B7C9-0C16988AA7C4}"/>
                  </a:ext>
                </a:extLst>
              </p:cNvPr>
              <p:cNvSpPr>
                <a:spLocks noRot="1" noChangeAspect="1" noMove="1" noResize="1" noEditPoints="1" noAdjustHandles="1" noChangeArrowheads="1" noChangeShapeType="1" noTextEdit="1"/>
              </p:cNvSpPr>
              <p:nvPr/>
            </p:nvSpPr>
            <p:spPr>
              <a:xfrm>
                <a:off x="706392" y="3034827"/>
                <a:ext cx="8766214" cy="5713808"/>
              </a:xfrm>
              <a:prstGeom prst="rect">
                <a:avLst/>
              </a:prstGeom>
              <a:blipFill>
                <a:blip r:embed="rId5"/>
                <a:stretch>
                  <a:fillRect l="-1113" t="-854"/>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2" name="Rectángulo 11">
                <a:extLst>
                  <a:ext uri="{FF2B5EF4-FFF2-40B4-BE49-F238E27FC236}">
                    <a16:creationId xmlns:a16="http://schemas.microsoft.com/office/drawing/2014/main" id="{5C80EE51-1EBB-4788-85FF-4134FFC41E9F}"/>
                  </a:ext>
                </a:extLst>
              </p:cNvPr>
              <p:cNvSpPr/>
              <p:nvPr/>
            </p:nvSpPr>
            <p:spPr>
              <a:xfrm>
                <a:off x="725946" y="2314111"/>
                <a:ext cx="4179990" cy="604140"/>
              </a:xfrm>
              <a:prstGeom prst="rect">
                <a:avLst/>
              </a:prstGeom>
            </p:spPr>
            <p:txBody>
              <a:bodyPr wrap="none">
                <a:spAutoFit/>
              </a:bodyPr>
              <a:lstStyle/>
              <a:p>
                <a:r>
                  <a:rPr lang="es-MX" dirty="0">
                    <a:solidFill>
                      <a:srgbClr val="0070C0"/>
                    </a:solidFill>
                  </a:rPr>
                  <a:t>SC</a:t>
                </a:r>
                <a:r>
                  <a:rPr lang="es-MX" baseline="-25000" dirty="0">
                    <a:solidFill>
                      <a:srgbClr val="0070C0"/>
                    </a:solidFill>
                  </a:rPr>
                  <a:t>ERROR</a:t>
                </a:r>
                <a:r>
                  <a:rPr lang="es-MX" dirty="0">
                    <a:solidFill>
                      <a:srgbClr val="0070C0"/>
                    </a:solidFill>
                  </a:rPr>
                  <a:t> =</a:t>
                </a:r>
                <a14:m>
                  <m:oMath xmlns:m="http://schemas.openxmlformats.org/officeDocument/2006/math">
                    <m:nary>
                      <m:naryPr>
                        <m:chr m:val="∑"/>
                        <m:ctrlPr>
                          <a:rPr lang="es-MX" i="1" smtClean="0">
                            <a:solidFill>
                              <a:srgbClr val="0070C0"/>
                            </a:solidFill>
                            <a:latin typeface="Cambria Math" panose="02040503050406030204" pitchFamily="18" charset="0"/>
                          </a:rPr>
                        </m:ctrlPr>
                      </m:naryPr>
                      <m:sub>
                        <m:r>
                          <m:rPr>
                            <m:brk m:alnAt="23"/>
                          </m:rPr>
                          <a:rPr lang="es-MX" b="0" i="1" smtClean="0">
                            <a:solidFill>
                              <a:srgbClr val="0070C0"/>
                            </a:solidFill>
                            <a:latin typeface="Cambria Math" panose="02040503050406030204" pitchFamily="18" charset="0"/>
                          </a:rPr>
                          <m:t>𝑖</m:t>
                        </m:r>
                        <m:r>
                          <a:rPr lang="es-MX" b="0" i="1" smtClean="0">
                            <a:solidFill>
                              <a:srgbClr val="0070C0"/>
                            </a:solidFill>
                            <a:latin typeface="Cambria Math" panose="02040503050406030204" pitchFamily="18" charset="0"/>
                          </a:rPr>
                          <m:t>=1</m:t>
                        </m:r>
                      </m:sub>
                      <m:sup>
                        <m:r>
                          <a:rPr lang="es-MX" b="0" i="1" smtClean="0">
                            <a:solidFill>
                              <a:srgbClr val="0070C0"/>
                            </a:solidFill>
                            <a:latin typeface="Cambria Math" panose="02040503050406030204" pitchFamily="18" charset="0"/>
                          </a:rPr>
                          <m:t>𝑎</m:t>
                        </m:r>
                      </m:sup>
                      <m:e>
                        <m:nary>
                          <m:naryPr>
                            <m:chr m:val="∑"/>
                            <m:ctrlPr>
                              <a:rPr lang="es-MX" i="1">
                                <a:solidFill>
                                  <a:srgbClr val="0070C0"/>
                                </a:solidFill>
                                <a:latin typeface="Cambria Math" panose="02040503050406030204" pitchFamily="18" charset="0"/>
                              </a:rPr>
                            </m:ctrlPr>
                          </m:naryPr>
                          <m:sub>
                            <m:r>
                              <m:rPr>
                                <m:brk m:alnAt="23"/>
                              </m:rPr>
                              <a:rPr lang="es-MX" b="0" i="1" smtClean="0">
                                <a:solidFill>
                                  <a:srgbClr val="0070C0"/>
                                </a:solidFill>
                                <a:latin typeface="Cambria Math" panose="02040503050406030204" pitchFamily="18" charset="0"/>
                              </a:rPr>
                              <m:t>𝑗</m:t>
                            </m:r>
                            <m:r>
                              <a:rPr lang="es-MX" b="0" i="1" smtClean="0">
                                <a:solidFill>
                                  <a:srgbClr val="0070C0"/>
                                </a:solidFill>
                                <a:latin typeface="Cambria Math" panose="02040503050406030204" pitchFamily="18" charset="0"/>
                              </a:rPr>
                              <m:t>=1</m:t>
                            </m:r>
                          </m:sub>
                          <m:sup>
                            <m:r>
                              <a:rPr lang="es-MX" b="0" i="1" smtClean="0">
                                <a:solidFill>
                                  <a:srgbClr val="0070C0"/>
                                </a:solidFill>
                                <a:latin typeface="Cambria Math" panose="02040503050406030204" pitchFamily="18" charset="0"/>
                              </a:rPr>
                              <m:t>𝑛</m:t>
                            </m:r>
                          </m:sup>
                          <m:e>
                            <m:sSup>
                              <m:sSupPr>
                                <m:ctrlPr>
                                  <a:rPr lang="es-MX" i="1" smtClean="0">
                                    <a:solidFill>
                                      <a:srgbClr val="0070C0"/>
                                    </a:solidFill>
                                    <a:latin typeface="Cambria Math" panose="02040503050406030204" pitchFamily="18" charset="0"/>
                                  </a:rPr>
                                </m:ctrlPr>
                              </m:sSupPr>
                              <m:e>
                                <m:d>
                                  <m:dPr>
                                    <m:ctrlPr>
                                      <a:rPr lang="es-MX" i="1">
                                        <a:solidFill>
                                          <a:srgbClr val="0070C0"/>
                                        </a:solidFill>
                                        <a:latin typeface="Cambria Math" panose="02040503050406030204" pitchFamily="18" charset="0"/>
                                      </a:rPr>
                                    </m:ctrlPr>
                                  </m:dPr>
                                  <m:e>
                                    <m:sSub>
                                      <m:sSubPr>
                                        <m:ctrlPr>
                                          <a:rPr lang="es-MX" i="1">
                                            <a:solidFill>
                                              <a:srgbClr val="0070C0"/>
                                            </a:solidFill>
                                            <a:latin typeface="Cambria Math" panose="02040503050406030204" pitchFamily="18" charset="0"/>
                                          </a:rPr>
                                        </m:ctrlPr>
                                      </m:sSubPr>
                                      <m:e>
                                        <m:r>
                                          <a:rPr lang="es-MX" i="1">
                                            <a:solidFill>
                                              <a:srgbClr val="0070C0"/>
                                            </a:solidFill>
                                            <a:latin typeface="Cambria Math" panose="02040503050406030204" pitchFamily="18" charset="0"/>
                                          </a:rPr>
                                          <m:t>𝑦</m:t>
                                        </m:r>
                                      </m:e>
                                      <m:sub>
                                        <m:r>
                                          <a:rPr lang="es-MX" i="1">
                                            <a:solidFill>
                                              <a:srgbClr val="0070C0"/>
                                            </a:solidFill>
                                            <a:latin typeface="Cambria Math" panose="02040503050406030204" pitchFamily="18" charset="0"/>
                                          </a:rPr>
                                          <m:t>𝑖𝑗</m:t>
                                        </m:r>
                                      </m:sub>
                                    </m:sSub>
                                    <m:r>
                                      <a:rPr lang="es-MX" i="1">
                                        <a:solidFill>
                                          <a:srgbClr val="0070C0"/>
                                        </a:solidFill>
                                        <a:latin typeface="Cambria Math" panose="02040503050406030204" pitchFamily="18" charset="0"/>
                                      </a:rPr>
                                      <m:t>−</m:t>
                                    </m:r>
                                    <m:acc>
                                      <m:accPr>
                                        <m:chr m:val="̅"/>
                                        <m:ctrlPr>
                                          <a:rPr lang="es-MX" i="1">
                                            <a:solidFill>
                                              <a:srgbClr val="0070C0"/>
                                            </a:solidFill>
                                            <a:latin typeface="Cambria Math" panose="02040503050406030204" pitchFamily="18" charset="0"/>
                                          </a:rPr>
                                        </m:ctrlPr>
                                      </m:accPr>
                                      <m:e>
                                        <m:sSub>
                                          <m:sSubPr>
                                            <m:ctrlPr>
                                              <a:rPr lang="es-MX" i="1">
                                                <a:solidFill>
                                                  <a:srgbClr val="0070C0"/>
                                                </a:solidFill>
                                                <a:latin typeface="Cambria Math" panose="02040503050406030204" pitchFamily="18" charset="0"/>
                                              </a:rPr>
                                            </m:ctrlPr>
                                          </m:sSubPr>
                                          <m:e>
                                            <m:r>
                                              <a:rPr lang="es-MX" i="1">
                                                <a:solidFill>
                                                  <a:srgbClr val="0070C0"/>
                                                </a:solidFill>
                                                <a:latin typeface="Cambria Math" panose="02040503050406030204" pitchFamily="18" charset="0"/>
                                              </a:rPr>
                                              <m:t>𝑦</m:t>
                                            </m:r>
                                          </m:e>
                                          <m:sub>
                                            <m:r>
                                              <a:rPr lang="es-MX" i="1">
                                                <a:solidFill>
                                                  <a:srgbClr val="0070C0"/>
                                                </a:solidFill>
                                                <a:latin typeface="Cambria Math" panose="02040503050406030204" pitchFamily="18" charset="0"/>
                                              </a:rPr>
                                              <m:t>𝑖</m:t>
                                            </m:r>
                                          </m:sub>
                                        </m:sSub>
                                      </m:e>
                                    </m:acc>
                                  </m:e>
                                </m:d>
                              </m:e>
                              <m:sup>
                                <m:r>
                                  <a:rPr lang="es-MX" b="0" i="1" smtClean="0">
                                    <a:solidFill>
                                      <a:srgbClr val="0070C0"/>
                                    </a:solidFill>
                                    <a:latin typeface="Cambria Math" panose="02040503050406030204" pitchFamily="18" charset="0"/>
                                  </a:rPr>
                                  <m:t>2</m:t>
                                </m:r>
                              </m:sup>
                            </m:sSup>
                          </m:e>
                        </m:nary>
                      </m:e>
                    </m:nary>
                  </m:oMath>
                </a14:m>
                <a:endParaRPr lang="es-MX" dirty="0"/>
              </a:p>
            </p:txBody>
          </p:sp>
        </mc:Choice>
        <mc:Fallback>
          <p:sp>
            <p:nvSpPr>
              <p:cNvPr id="12" name="Rectángulo 11">
                <a:extLst>
                  <a:ext uri="{FF2B5EF4-FFF2-40B4-BE49-F238E27FC236}">
                    <a16:creationId xmlns:a16="http://schemas.microsoft.com/office/drawing/2014/main" id="{5C80EE51-1EBB-4788-85FF-4134FFC41E9F}"/>
                  </a:ext>
                </a:extLst>
              </p:cNvPr>
              <p:cNvSpPr>
                <a:spLocks noRot="1" noChangeAspect="1" noMove="1" noResize="1" noEditPoints="1" noAdjustHandles="1" noChangeArrowheads="1" noChangeShapeType="1" noTextEdit="1"/>
              </p:cNvSpPr>
              <p:nvPr/>
            </p:nvSpPr>
            <p:spPr>
              <a:xfrm>
                <a:off x="725946" y="2314111"/>
                <a:ext cx="4179990" cy="604140"/>
              </a:xfrm>
              <a:prstGeom prst="rect">
                <a:avLst/>
              </a:prstGeom>
              <a:blipFill>
                <a:blip r:embed="rId6"/>
                <a:stretch>
                  <a:fillRect l="-2187" b="-15152"/>
                </a:stretch>
              </a:blipFill>
            </p:spPr>
            <p:txBody>
              <a:bodyPr/>
              <a:lstStyle/>
              <a:p>
                <a:r>
                  <a:rPr lang="es-MX">
                    <a:noFill/>
                  </a:rPr>
                  <a:t> </a:t>
                </a:r>
              </a:p>
            </p:txBody>
          </p:sp>
        </mc:Fallback>
      </mc:AlternateContent>
    </p:spTree>
    <p:extLst>
      <p:ext uri="{BB962C8B-B14F-4D97-AF65-F5344CB8AC3E}">
        <p14:creationId xmlns:p14="http://schemas.microsoft.com/office/powerpoint/2010/main" val="2483479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a:extLst>
              <a:ext uri="{FF2B5EF4-FFF2-40B4-BE49-F238E27FC236}">
                <a16:creationId xmlns:a16="http://schemas.microsoft.com/office/drawing/2014/main" id="{3540ABB5-1DF3-4677-8419-6DF3611988D9}"/>
              </a:ext>
            </a:extLst>
          </p:cNvPr>
          <p:cNvGraphicFramePr>
            <a:graphicFrameLocks noChangeAspect="1"/>
          </p:cNvGraphicFramePr>
          <p:nvPr>
            <p:extLst>
              <p:ext uri="{D42A27DB-BD31-4B8C-83A1-F6EECF244321}">
                <p14:modId xmlns:p14="http://schemas.microsoft.com/office/powerpoint/2010/main" val="3421620189"/>
              </p:ext>
            </p:extLst>
          </p:nvPr>
        </p:nvGraphicFramePr>
        <p:xfrm>
          <a:off x="1536592" y="1020710"/>
          <a:ext cx="2303785" cy="858565"/>
        </p:xfrm>
        <a:graphic>
          <a:graphicData uri="http://schemas.openxmlformats.org/presentationml/2006/ole">
            <mc:AlternateContent xmlns:mc="http://schemas.openxmlformats.org/markup-compatibility/2006">
              <mc:Choice xmlns:v="urn:schemas-microsoft-com:vml" Requires="v">
                <p:oleObj spid="_x0000_s24586" name="Ecuación" r:id="rId3" imgW="1705051" imgH="695249" progId="Equation.3">
                  <p:embed/>
                </p:oleObj>
              </mc:Choice>
              <mc:Fallback>
                <p:oleObj name="Ecuación" r:id="rId3" imgW="1705051" imgH="695249" progId="Equation.3">
                  <p:embed/>
                  <p:pic>
                    <p:nvPicPr>
                      <p:cNvPr id="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592" y="1020710"/>
                        <a:ext cx="2303785" cy="858565"/>
                      </a:xfrm>
                      <a:prstGeom prst="rect">
                        <a:avLst/>
                      </a:prstGeom>
                      <a:noFill/>
                      <a:ln>
                        <a:noFill/>
                      </a:ln>
                      <a:effectLst/>
                      <a:extLst/>
                    </p:spPr>
                  </p:pic>
                </p:oleObj>
              </mc:Fallback>
            </mc:AlternateContent>
          </a:graphicData>
        </a:graphic>
      </p:graphicFrame>
      <p:sp>
        <p:nvSpPr>
          <p:cNvPr id="3" name="Rectangle 4">
            <a:extLst>
              <a:ext uri="{FF2B5EF4-FFF2-40B4-BE49-F238E27FC236}">
                <a16:creationId xmlns:a16="http://schemas.microsoft.com/office/drawing/2014/main" id="{FB6260CE-60F2-4DFE-8808-12A91260E281}"/>
              </a:ext>
            </a:extLst>
          </p:cNvPr>
          <p:cNvSpPr>
            <a:spLocks noChangeArrowheads="1"/>
          </p:cNvSpPr>
          <p:nvPr/>
        </p:nvSpPr>
        <p:spPr bwMode="auto">
          <a:xfrm>
            <a:off x="494592" y="1261798"/>
            <a:ext cx="1027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_tradnl" b="1" dirty="0">
                <a:solidFill>
                  <a:srgbClr val="003399"/>
                </a:solidFill>
              </a:rPr>
              <a:t>LSD=</a:t>
            </a:r>
            <a:r>
              <a:rPr lang="es-MX" b="1" dirty="0">
                <a:solidFill>
                  <a:srgbClr val="003399"/>
                </a:solidFill>
              </a:rPr>
              <a:t> </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C2D9C40-5009-45BF-8A2B-39BB7F9482DC}"/>
                  </a:ext>
                </a:extLst>
              </p:cNvPr>
              <p:cNvSpPr>
                <a:spLocks noChangeArrowheads="1"/>
              </p:cNvSpPr>
              <p:nvPr/>
            </p:nvSpPr>
            <p:spPr bwMode="auto">
              <a:xfrm>
                <a:off x="395536" y="2643167"/>
                <a:ext cx="3307316" cy="1213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p>
                <a:r>
                  <a:rPr lang="es-ES_tradnl" b="1" dirty="0">
                    <a:solidFill>
                      <a:srgbClr val="0070C0"/>
                    </a:solidFill>
                  </a:rPr>
                  <a:t>LSD=2.052</a:t>
                </a:r>
                <a:r>
                  <a:rPr lang="es-MX" dirty="0">
                    <a:solidFill>
                      <a:srgbClr val="0070C0"/>
                    </a:solidFill>
                  </a:rPr>
                  <a:t> </a:t>
                </a:r>
                <a14:m>
                  <m:oMath xmlns:m="http://schemas.openxmlformats.org/officeDocument/2006/math">
                    <m:rad>
                      <m:radPr>
                        <m:degHide m:val="on"/>
                        <m:ctrlPr>
                          <a:rPr lang="es-MX" i="1">
                            <a:solidFill>
                              <a:srgbClr val="0070C0"/>
                            </a:solidFill>
                            <a:latin typeface="Cambria Math" panose="02040503050406030204" pitchFamily="18" charset="0"/>
                          </a:rPr>
                        </m:ctrlPr>
                      </m:radPr>
                      <m:deg/>
                      <m:e>
                        <m:f>
                          <m:fPr>
                            <m:ctrlPr>
                              <a:rPr lang="es-MX" i="1">
                                <a:solidFill>
                                  <a:srgbClr val="0070C0"/>
                                </a:solidFill>
                                <a:latin typeface="Cambria Math" panose="02040503050406030204" pitchFamily="18" charset="0"/>
                              </a:rPr>
                            </m:ctrlPr>
                          </m:fPr>
                          <m:num>
                            <m:r>
                              <a:rPr lang="es-MX" i="1">
                                <a:solidFill>
                                  <a:srgbClr val="0070C0"/>
                                </a:solidFill>
                                <a:latin typeface="Cambria Math" panose="02040503050406030204" pitchFamily="18" charset="0"/>
                              </a:rPr>
                              <m:t>2</m:t>
                            </m:r>
                            <m:r>
                              <a:rPr lang="es-MX" b="0" i="1" smtClean="0">
                                <a:solidFill>
                                  <a:srgbClr val="0070C0"/>
                                </a:solidFill>
                                <a:latin typeface="Cambria Math" panose="02040503050406030204" pitchFamily="18" charset="0"/>
                              </a:rPr>
                              <m:t>(54.13)</m:t>
                            </m:r>
                          </m:num>
                          <m:den>
                            <m:r>
                              <a:rPr lang="es-MX" b="0" i="1" smtClean="0">
                                <a:solidFill>
                                  <a:srgbClr val="0070C0"/>
                                </a:solidFill>
                                <a:latin typeface="Cambria Math" panose="02040503050406030204" pitchFamily="18" charset="0"/>
                              </a:rPr>
                              <m:t>10</m:t>
                            </m:r>
                          </m:den>
                        </m:f>
                      </m:e>
                    </m:rad>
                  </m:oMath>
                </a14:m>
                <a:endParaRPr lang="es-MX" i="1" dirty="0">
                  <a:solidFill>
                    <a:srgbClr val="0070C0"/>
                  </a:solidFill>
                  <a:latin typeface="Cambria Math" panose="02040503050406030204" pitchFamily="18" charset="0"/>
                </a:endParaRPr>
              </a:p>
              <a:p>
                <a14:m>
                  <m:oMath xmlns:m="http://schemas.openxmlformats.org/officeDocument/2006/math">
                    <m:r>
                      <a:rPr lang="es-MX" b="0" i="1" smtClean="0">
                        <a:solidFill>
                          <a:srgbClr val="0070C0"/>
                        </a:solidFill>
                        <a:latin typeface="Cambria Math" panose="02040503050406030204" pitchFamily="18" charset="0"/>
                      </a:rPr>
                      <m:t>=</m:t>
                    </m:r>
                  </m:oMath>
                </a14:m>
                <a:r>
                  <a:rPr lang="es-MX" b="1" dirty="0">
                    <a:solidFill>
                      <a:srgbClr val="0070C0"/>
                    </a:solidFill>
                  </a:rPr>
                  <a:t> (2.052)(3.29029)=6.75</a:t>
                </a:r>
              </a:p>
            </p:txBody>
          </p:sp>
        </mc:Choice>
        <mc:Fallback>
          <p:sp>
            <p:nvSpPr>
              <p:cNvPr id="5" name="Rectangle 4">
                <a:extLst>
                  <a:ext uri="{FF2B5EF4-FFF2-40B4-BE49-F238E27FC236}">
                    <a16:creationId xmlns:a16="http://schemas.microsoft.com/office/drawing/2014/main" id="{1C2D9C40-5009-45BF-8A2B-39BB7F9482DC}"/>
                  </a:ext>
                </a:extLst>
              </p:cNvPr>
              <p:cNvSpPr>
                <a:spLocks noRot="1" noChangeAspect="1" noMove="1" noResize="1" noEditPoints="1" noAdjustHandles="1" noChangeArrowheads="1" noChangeShapeType="1" noTextEdit="1"/>
              </p:cNvSpPr>
              <p:nvPr/>
            </p:nvSpPr>
            <p:spPr bwMode="auto">
              <a:xfrm>
                <a:off x="395536" y="2643167"/>
                <a:ext cx="3307316" cy="1213217"/>
              </a:xfrm>
              <a:prstGeom prst="rect">
                <a:avLst/>
              </a:prstGeom>
              <a:blipFill>
                <a:blip r:embed="rId5"/>
                <a:stretch>
                  <a:fillRect l="-2952" r="-2214" b="-110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8" name="Rectángulo 7">
                <a:extLst>
                  <a:ext uri="{FF2B5EF4-FFF2-40B4-BE49-F238E27FC236}">
                    <a16:creationId xmlns:a16="http://schemas.microsoft.com/office/drawing/2014/main" id="{C109989E-8F8D-48D7-AC96-2B594D46AFBD}"/>
                  </a:ext>
                </a:extLst>
              </p:cNvPr>
              <p:cNvSpPr/>
              <p:nvPr/>
            </p:nvSpPr>
            <p:spPr>
              <a:xfrm>
                <a:off x="334156" y="2012595"/>
                <a:ext cx="4024179" cy="497252"/>
              </a:xfrm>
              <a:prstGeom prst="rect">
                <a:avLst/>
              </a:prstGeom>
            </p:spPr>
            <p:txBody>
              <a:bodyPr wrap="none">
                <a:spAutoFit/>
              </a:bodyPr>
              <a:lstStyle/>
              <a:p>
                <a14:m>
                  <m:oMath xmlns:m="http://schemas.openxmlformats.org/officeDocument/2006/math">
                    <m:sSub>
                      <m:sSubPr>
                        <m:ctrlPr>
                          <a:rPr lang="es-MX" i="1" smtClean="0">
                            <a:solidFill>
                              <a:srgbClr val="000000"/>
                            </a:solidFill>
                            <a:latin typeface="Cambria Math" panose="02040503050406030204" pitchFamily="18" charset="0"/>
                          </a:rPr>
                        </m:ctrlPr>
                      </m:sSubPr>
                      <m:e>
                        <m:r>
                          <a:rPr lang="es-MX" i="1">
                            <a:solidFill>
                              <a:srgbClr val="000000"/>
                            </a:solidFill>
                            <a:latin typeface="Cambria Math" panose="02040503050406030204" pitchFamily="18" charset="0"/>
                          </a:rPr>
                          <m:t>𝑡</m:t>
                        </m:r>
                      </m:e>
                      <m:sub>
                        <m:r>
                          <a:rPr lang="es-MX" i="1">
                            <a:solidFill>
                              <a:srgbClr val="000000"/>
                            </a:solidFill>
                            <a:latin typeface="Cambria Math" panose="02040503050406030204" pitchFamily="18" charset="0"/>
                          </a:rPr>
                          <m:t>(</m:t>
                        </m:r>
                        <m:r>
                          <a:rPr lang="es-MX" i="1">
                            <a:solidFill>
                              <a:srgbClr val="000000"/>
                            </a:solidFill>
                            <a:latin typeface="Cambria Math" panose="02040503050406030204" pitchFamily="18" charset="0"/>
                          </a:rPr>
                          <m:t>𝛼</m:t>
                        </m:r>
                        <m:r>
                          <a:rPr lang="es-MX" i="1">
                            <a:solidFill>
                              <a:srgbClr val="000000"/>
                            </a:solidFill>
                            <a:latin typeface="Cambria Math" panose="02040503050406030204" pitchFamily="18" charset="0"/>
                          </a:rPr>
                          <m:t>/2,</m:t>
                        </m:r>
                        <m:r>
                          <a:rPr lang="es-MX" i="1">
                            <a:solidFill>
                              <a:srgbClr val="000000"/>
                            </a:solidFill>
                            <a:latin typeface="Cambria Math" panose="02040503050406030204" pitchFamily="18" charset="0"/>
                          </a:rPr>
                          <m:t>𝑁</m:t>
                        </m:r>
                        <m:r>
                          <a:rPr lang="es-MX" i="1">
                            <a:solidFill>
                              <a:srgbClr val="000000"/>
                            </a:solidFill>
                            <a:latin typeface="Cambria Math" panose="02040503050406030204" pitchFamily="18" charset="0"/>
                          </a:rPr>
                          <m:t>−</m:t>
                        </m:r>
                        <m:r>
                          <a:rPr lang="es-MX" i="1">
                            <a:solidFill>
                              <a:srgbClr val="000000"/>
                            </a:solidFill>
                            <a:latin typeface="Cambria Math" panose="02040503050406030204" pitchFamily="18" charset="0"/>
                          </a:rPr>
                          <m:t>𝑎</m:t>
                        </m:r>
                        <m:r>
                          <a:rPr lang="es-MX" i="1">
                            <a:solidFill>
                              <a:srgbClr val="000000"/>
                            </a:solidFill>
                            <a:latin typeface="Cambria Math" panose="02040503050406030204" pitchFamily="18" charset="0"/>
                          </a:rPr>
                          <m:t>)</m:t>
                        </m:r>
                      </m:sub>
                    </m:sSub>
                    <m:r>
                      <a:rPr lang="es-MX" b="0" i="1" smtClean="0">
                        <a:solidFill>
                          <a:srgbClr val="000000"/>
                        </a:solidFill>
                        <a:latin typeface="Cambria Math" panose="02040503050406030204" pitchFamily="18" charset="0"/>
                      </a:rPr>
                      <m:t>=</m:t>
                    </m:r>
                    <m:sSub>
                      <m:sSubPr>
                        <m:ctrlPr>
                          <a:rPr lang="es-MX" i="1">
                            <a:solidFill>
                              <a:srgbClr val="000000"/>
                            </a:solidFill>
                            <a:latin typeface="Cambria Math" panose="02040503050406030204" pitchFamily="18" charset="0"/>
                          </a:rPr>
                        </m:ctrlPr>
                      </m:sSubPr>
                      <m:e>
                        <m:r>
                          <a:rPr lang="es-MX" i="1">
                            <a:solidFill>
                              <a:srgbClr val="000000"/>
                            </a:solidFill>
                            <a:latin typeface="Cambria Math" panose="02040503050406030204" pitchFamily="18" charset="0"/>
                          </a:rPr>
                          <m:t>𝑡</m:t>
                        </m:r>
                      </m:e>
                      <m:sub>
                        <m:r>
                          <a:rPr lang="es-MX" i="1">
                            <a:solidFill>
                              <a:srgbClr val="000000"/>
                            </a:solidFill>
                            <a:latin typeface="Cambria Math" panose="02040503050406030204" pitchFamily="18" charset="0"/>
                          </a:rPr>
                          <m:t>(</m:t>
                        </m:r>
                        <m:r>
                          <a:rPr lang="es-MX" b="0" i="1" smtClean="0">
                            <a:solidFill>
                              <a:srgbClr val="000000"/>
                            </a:solidFill>
                            <a:latin typeface="Cambria Math" panose="02040503050406030204" pitchFamily="18" charset="0"/>
                          </a:rPr>
                          <m:t>0.025</m:t>
                        </m:r>
                        <m:r>
                          <a:rPr lang="es-MX" i="1">
                            <a:solidFill>
                              <a:srgbClr val="000000"/>
                            </a:solidFill>
                            <a:latin typeface="Cambria Math" panose="02040503050406030204" pitchFamily="18" charset="0"/>
                          </a:rPr>
                          <m:t>,</m:t>
                        </m:r>
                        <m:r>
                          <a:rPr lang="es-MX" b="0" i="1" smtClean="0">
                            <a:solidFill>
                              <a:srgbClr val="000000"/>
                            </a:solidFill>
                            <a:latin typeface="Cambria Math" panose="02040503050406030204" pitchFamily="18" charset="0"/>
                          </a:rPr>
                          <m:t>27</m:t>
                        </m:r>
                        <m:r>
                          <a:rPr lang="es-MX" i="1">
                            <a:solidFill>
                              <a:srgbClr val="000000"/>
                            </a:solidFill>
                            <a:latin typeface="Cambria Math" panose="02040503050406030204" pitchFamily="18" charset="0"/>
                          </a:rPr>
                          <m:t>)</m:t>
                        </m:r>
                      </m:sub>
                    </m:sSub>
                    <m:r>
                      <a:rPr lang="es-MX" b="0" i="1" smtClean="0">
                        <a:solidFill>
                          <a:srgbClr val="000000"/>
                        </a:solidFill>
                        <a:latin typeface="Cambria Math" panose="02040503050406030204" pitchFamily="18" charset="0"/>
                      </a:rPr>
                      <m:t>=</m:t>
                    </m:r>
                  </m:oMath>
                </a14:m>
                <a:r>
                  <a:rPr lang="es-MX" dirty="0"/>
                  <a:t>2.052</a:t>
                </a:r>
              </a:p>
            </p:txBody>
          </p:sp>
        </mc:Choice>
        <mc:Fallback>
          <p:sp>
            <p:nvSpPr>
              <p:cNvPr id="8" name="Rectángulo 7">
                <a:extLst>
                  <a:ext uri="{FF2B5EF4-FFF2-40B4-BE49-F238E27FC236}">
                    <a16:creationId xmlns:a16="http://schemas.microsoft.com/office/drawing/2014/main" id="{C109989E-8F8D-48D7-AC96-2B594D46AFBD}"/>
                  </a:ext>
                </a:extLst>
              </p:cNvPr>
              <p:cNvSpPr>
                <a:spLocks noRot="1" noChangeAspect="1" noMove="1" noResize="1" noEditPoints="1" noAdjustHandles="1" noChangeArrowheads="1" noChangeShapeType="1" noTextEdit="1"/>
              </p:cNvSpPr>
              <p:nvPr/>
            </p:nvSpPr>
            <p:spPr>
              <a:xfrm>
                <a:off x="334156" y="2012595"/>
                <a:ext cx="4024179" cy="497252"/>
              </a:xfrm>
              <a:prstGeom prst="rect">
                <a:avLst/>
              </a:prstGeom>
              <a:blipFill>
                <a:blip r:embed="rId6"/>
                <a:stretch>
                  <a:fillRect l="-152" t="-9756" r="-1364" b="-19512"/>
                </a:stretch>
              </a:blipFill>
            </p:spPr>
            <p:txBody>
              <a:bodyPr/>
              <a:lstStyle/>
              <a:p>
                <a:r>
                  <a:rPr lang="es-MX">
                    <a:noFill/>
                  </a:rPr>
                  <a:t> </a:t>
                </a:r>
              </a:p>
            </p:txBody>
          </p:sp>
        </mc:Fallback>
      </mc:AlternateContent>
      <p:sp>
        <p:nvSpPr>
          <p:cNvPr id="9" name="Rectángulo 8">
            <a:extLst>
              <a:ext uri="{FF2B5EF4-FFF2-40B4-BE49-F238E27FC236}">
                <a16:creationId xmlns:a16="http://schemas.microsoft.com/office/drawing/2014/main" id="{07B1B276-4EBC-4354-B2FC-4CBC2C4EE5CC}"/>
              </a:ext>
            </a:extLst>
          </p:cNvPr>
          <p:cNvSpPr/>
          <p:nvPr/>
        </p:nvSpPr>
        <p:spPr>
          <a:xfrm>
            <a:off x="4427984" y="531161"/>
            <a:ext cx="4572000" cy="5693866"/>
          </a:xfrm>
          <a:prstGeom prst="rect">
            <a:avLst/>
          </a:prstGeom>
          <a:solidFill>
            <a:srgbClr val="002060"/>
          </a:solidFill>
        </p:spPr>
        <p:txBody>
          <a:bodyPr>
            <a:spAutoFit/>
          </a:bodyPr>
          <a:lstStyle/>
          <a:p>
            <a:pPr algn="just"/>
            <a:r>
              <a:rPr lang="es-ES_tradnl" sz="2800" b="1" dirty="0">
                <a:solidFill>
                  <a:srgbClr val="0070C0"/>
                </a:solidFill>
                <a:latin typeface="Gabriola" panose="04040605051002020D02" pitchFamily="82" charset="0"/>
              </a:rPr>
              <a:t>|</a:t>
            </a:r>
            <a:r>
              <a:rPr lang="es-ES_tradnl" sz="2800" b="1" dirty="0">
                <a:solidFill>
                  <a:schemeClr val="bg1"/>
                </a:solidFill>
                <a:latin typeface="Gabriola" panose="04040605051002020D02" pitchFamily="82" charset="0"/>
              </a:rPr>
              <a:t>8.5-17.85|=9.35</a:t>
            </a:r>
          </a:p>
          <a:p>
            <a:pPr algn="just"/>
            <a:r>
              <a:rPr lang="es-ES_tradnl" sz="2800" b="1" dirty="0">
                <a:solidFill>
                  <a:schemeClr val="bg1"/>
                </a:solidFill>
                <a:latin typeface="Gabriola" panose="04040605051002020D02" pitchFamily="82" charset="0"/>
              </a:rPr>
              <a:t>Como 9.35&gt;6.75 por lo tanto el tipo de envase A  es diferente al tipo de envase B.</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|8.5-20.05|=11.55</a:t>
            </a:r>
          </a:p>
          <a:p>
            <a:pPr algn="just"/>
            <a:r>
              <a:rPr lang="es-ES_tradnl" sz="2800" b="1" dirty="0">
                <a:solidFill>
                  <a:schemeClr val="bg1"/>
                </a:solidFill>
                <a:latin typeface="Gabriola" panose="04040605051002020D02" pitchFamily="82" charset="0"/>
              </a:rPr>
              <a:t>Como 11.55&gt;6.75 por lo tanto el tipo de envase A es  diferente al tipo de envase C.</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|17.85-20.05|=2.2</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Como 2.2&lt;6.75 por lo tanto el tipo de envase B no  es diferente al tipo de envase C.</a:t>
            </a:r>
          </a:p>
        </p:txBody>
      </p:sp>
    </p:spTree>
    <p:extLst>
      <p:ext uri="{BB962C8B-B14F-4D97-AF65-F5344CB8AC3E}">
        <p14:creationId xmlns:p14="http://schemas.microsoft.com/office/powerpoint/2010/main" val="573587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2" name="4 Rectángulo"/>
          <p:cNvSpPr>
            <a:spLocks noChangeArrowheads="1"/>
          </p:cNvSpPr>
          <p:nvPr/>
        </p:nvSpPr>
        <p:spPr bwMode="auto">
          <a:xfrm>
            <a:off x="539551" y="4852809"/>
            <a:ext cx="77108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sz="2800" b="1" dirty="0">
                <a:latin typeface="Gabriola" panose="04040605051002020D02" pitchFamily="82" charset="0"/>
              </a:rPr>
              <a:t>Conclusión: Hay dos grupos homogéneos, un grupo esta formado por el envase A, y otro grupo esta formado por los envases B y C.  Para maximizar se recomienda el grupo homogéneo de B y C.</a:t>
            </a:r>
          </a:p>
        </p:txBody>
      </p:sp>
      <p:sp>
        <p:nvSpPr>
          <p:cNvPr id="24633" name="5 CuadroTexto"/>
          <p:cNvSpPr txBox="1">
            <a:spLocks noChangeArrowheads="1"/>
          </p:cNvSpPr>
          <p:nvPr/>
        </p:nvSpPr>
        <p:spPr bwMode="auto">
          <a:xfrm>
            <a:off x="539551" y="306388"/>
            <a:ext cx="8062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sz="2800" b="1" dirty="0">
                <a:solidFill>
                  <a:srgbClr val="002060"/>
                </a:solidFill>
                <a:latin typeface="Gabriola" panose="04040605051002020D02" pitchFamily="82" charset="0"/>
              </a:rPr>
              <a:t>PRUEBA DE LSD 95% CONFIANZA EN LA PRUEBA DE  KRUSKAL WALLIS</a:t>
            </a:r>
          </a:p>
        </p:txBody>
      </p:sp>
      <p:sp>
        <p:nvSpPr>
          <p:cNvPr id="6" name="Rectangle 1">
            <a:extLst>
              <a:ext uri="{FF2B5EF4-FFF2-40B4-BE49-F238E27FC236}">
                <a16:creationId xmlns:a16="http://schemas.microsoft.com/office/drawing/2014/main" id="{1FE8780A-6B66-40E3-AE34-8813633ABB58}"/>
              </a:ext>
            </a:extLst>
          </p:cNvPr>
          <p:cNvSpPr>
            <a:spLocks noChangeArrowheads="1"/>
          </p:cNvSpPr>
          <p:nvPr/>
        </p:nvSpPr>
        <p:spPr bwMode="auto">
          <a:xfrm>
            <a:off x="1263650" y="4329100"/>
            <a:ext cx="42444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20" name="Tabla 19">
            <a:extLst>
              <a:ext uri="{FF2B5EF4-FFF2-40B4-BE49-F238E27FC236}">
                <a16:creationId xmlns:a16="http://schemas.microsoft.com/office/drawing/2014/main" id="{72934782-B3EF-4C4C-8AD8-0C6FD398FBF2}"/>
              </a:ext>
            </a:extLst>
          </p:cNvPr>
          <p:cNvGraphicFramePr>
            <a:graphicFrameLocks noGrp="1"/>
          </p:cNvGraphicFramePr>
          <p:nvPr>
            <p:extLst>
              <p:ext uri="{D42A27DB-BD31-4B8C-83A1-F6EECF244321}">
                <p14:modId xmlns:p14="http://schemas.microsoft.com/office/powerpoint/2010/main" val="1053953649"/>
              </p:ext>
            </p:extLst>
          </p:nvPr>
        </p:nvGraphicFramePr>
        <p:xfrm>
          <a:off x="755576" y="1529538"/>
          <a:ext cx="6408713" cy="1145224"/>
        </p:xfrm>
        <a:graphic>
          <a:graphicData uri="http://schemas.openxmlformats.org/drawingml/2006/table">
            <a:tbl>
              <a:tblPr/>
              <a:tblGrid>
                <a:gridCol w="1462088">
                  <a:extLst>
                    <a:ext uri="{9D8B030D-6E8A-4147-A177-3AD203B41FA5}">
                      <a16:colId xmlns:a16="http://schemas.microsoft.com/office/drawing/2014/main" val="3259649921"/>
                    </a:ext>
                  </a:extLst>
                </a:gridCol>
                <a:gridCol w="1036988">
                  <a:extLst>
                    <a:ext uri="{9D8B030D-6E8A-4147-A177-3AD203B41FA5}">
                      <a16:colId xmlns:a16="http://schemas.microsoft.com/office/drawing/2014/main" val="2330825219"/>
                    </a:ext>
                  </a:extLst>
                </a:gridCol>
                <a:gridCol w="1094956">
                  <a:extLst>
                    <a:ext uri="{9D8B030D-6E8A-4147-A177-3AD203B41FA5}">
                      <a16:colId xmlns:a16="http://schemas.microsoft.com/office/drawing/2014/main" val="2238724482"/>
                    </a:ext>
                  </a:extLst>
                </a:gridCol>
                <a:gridCol w="2814681">
                  <a:extLst>
                    <a:ext uri="{9D8B030D-6E8A-4147-A177-3AD203B41FA5}">
                      <a16:colId xmlns:a16="http://schemas.microsoft.com/office/drawing/2014/main" val="10638642"/>
                    </a:ext>
                  </a:extLst>
                </a:gridCol>
              </a:tblGrid>
              <a:tr h="0">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ENVASE</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Casos</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Grupos Homogéneos</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859547"/>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Courier New" panose="02070309020205020404" pitchFamily="49" charset="0"/>
                          <a:ea typeface="Times New Roman" panose="02020603050405020304" pitchFamily="18" charset="0"/>
                          <a:cs typeface="Times New Roman" panose="02020603050405020304" pitchFamily="18" charset="0"/>
                        </a:rPr>
                        <a:t>X</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898774"/>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17.85</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Courier New" panose="02070309020205020404" pitchFamily="49" charset="0"/>
                          <a:ea typeface="Times New Roman" panose="02020603050405020304" pitchFamily="18" charset="0"/>
                          <a:cs typeface="Times New Roman" panose="02020603050405020304" pitchFamily="18" charset="0"/>
                        </a:rPr>
                        <a:t> X</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068203"/>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Courier New" panose="02070309020205020404" pitchFamily="49" charset="0"/>
                          <a:ea typeface="Times New Roman" panose="02020603050405020304" pitchFamily="18" charset="0"/>
                          <a:cs typeface="Times New Roman" panose="02020603050405020304" pitchFamily="18" charset="0"/>
                        </a:rPr>
                        <a:t> X</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450217"/>
                  </a:ext>
                </a:extLst>
              </a:tr>
            </a:tbl>
          </a:graphicData>
        </a:graphic>
      </p:graphicFrame>
      <p:graphicFrame>
        <p:nvGraphicFramePr>
          <p:cNvPr id="22" name="Tabla 21">
            <a:extLst>
              <a:ext uri="{FF2B5EF4-FFF2-40B4-BE49-F238E27FC236}">
                <a16:creationId xmlns:a16="http://schemas.microsoft.com/office/drawing/2014/main" id="{D713B0BF-9058-4F3F-A312-D247E0BF6C23}"/>
              </a:ext>
            </a:extLst>
          </p:cNvPr>
          <p:cNvGraphicFramePr>
            <a:graphicFrameLocks noGrp="1"/>
          </p:cNvGraphicFramePr>
          <p:nvPr>
            <p:extLst>
              <p:ext uri="{D42A27DB-BD31-4B8C-83A1-F6EECF244321}">
                <p14:modId xmlns:p14="http://schemas.microsoft.com/office/powerpoint/2010/main" val="1680205991"/>
              </p:ext>
            </p:extLst>
          </p:nvPr>
        </p:nvGraphicFramePr>
        <p:xfrm>
          <a:off x="755576" y="3139399"/>
          <a:ext cx="5623816" cy="1116076"/>
        </p:xfrm>
        <a:graphic>
          <a:graphicData uri="http://schemas.openxmlformats.org/drawingml/2006/table">
            <a:tbl>
              <a:tblPr/>
              <a:tblGrid>
                <a:gridCol w="1520466">
                  <a:extLst>
                    <a:ext uri="{9D8B030D-6E8A-4147-A177-3AD203B41FA5}">
                      <a16:colId xmlns:a16="http://schemas.microsoft.com/office/drawing/2014/main" val="3270608806"/>
                    </a:ext>
                  </a:extLst>
                </a:gridCol>
                <a:gridCol w="833394">
                  <a:extLst>
                    <a:ext uri="{9D8B030D-6E8A-4147-A177-3AD203B41FA5}">
                      <a16:colId xmlns:a16="http://schemas.microsoft.com/office/drawing/2014/main" val="745326767"/>
                    </a:ext>
                  </a:extLst>
                </a:gridCol>
                <a:gridCol w="1596807">
                  <a:extLst>
                    <a:ext uri="{9D8B030D-6E8A-4147-A177-3AD203B41FA5}">
                      <a16:colId xmlns:a16="http://schemas.microsoft.com/office/drawing/2014/main" val="3225555517"/>
                    </a:ext>
                  </a:extLst>
                </a:gridCol>
                <a:gridCol w="1673149">
                  <a:extLst>
                    <a:ext uri="{9D8B030D-6E8A-4147-A177-3AD203B41FA5}">
                      <a16:colId xmlns:a16="http://schemas.microsoft.com/office/drawing/2014/main" val="2291157300"/>
                    </a:ext>
                  </a:extLst>
                </a:gridCol>
              </a:tblGrid>
              <a:tr h="0">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Contraste</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Diferencia</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i="1">
                          <a:effectLst/>
                          <a:latin typeface="Times New Roman" panose="02020603050405020304" pitchFamily="18" charset="0"/>
                          <a:ea typeface="Times New Roman" panose="02020603050405020304" pitchFamily="18" charset="0"/>
                          <a:cs typeface="Times New Roman" panose="02020603050405020304" pitchFamily="18" charset="0"/>
                        </a:rPr>
                        <a:t>+/- Límites</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33688"/>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A - B</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-9.35</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6.75053</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205053"/>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A - C</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-11.55</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6.75053</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781765"/>
                  </a:ext>
                </a:extLst>
              </a:tr>
              <a:tr h="0">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B - C</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MX"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6.75053</a:t>
                      </a:r>
                      <a:endParaRPr lang="es-MX"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326907"/>
                  </a:ext>
                </a:extLst>
              </a:tr>
            </a:tbl>
          </a:graphicData>
        </a:graphic>
      </p:graphicFrame>
    </p:spTree>
    <p:extLst>
      <p:ext uri="{BB962C8B-B14F-4D97-AF65-F5344CB8AC3E}">
        <p14:creationId xmlns:p14="http://schemas.microsoft.com/office/powerpoint/2010/main" val="13604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06F77E-6A9D-47E6-9683-170ACF3353ED}"/>
              </a:ext>
            </a:extLst>
          </p:cNvPr>
          <p:cNvSpPr/>
          <p:nvPr/>
        </p:nvSpPr>
        <p:spPr>
          <a:xfrm>
            <a:off x="467544" y="332656"/>
            <a:ext cx="8208912" cy="1446550"/>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total</a:t>
            </a:r>
          </a:p>
          <a:p>
            <a:pPr algn="just"/>
            <a:r>
              <a:rPr lang="es-MX" sz="2800" b="1" dirty="0">
                <a:solidFill>
                  <a:srgbClr val="003399"/>
                </a:solidFill>
                <a:latin typeface="Gabriola" panose="04040605051002020D02" pitchFamily="82" charset="0"/>
              </a:rPr>
              <a:t>La Suma de Cuadrados Total mide la variabilidad total de los datos y se representa por SC</a:t>
            </a:r>
            <a:r>
              <a:rPr lang="es-MX" sz="2800" b="1" baseline="-25000" dirty="0">
                <a:solidFill>
                  <a:srgbClr val="003399"/>
                </a:solidFill>
                <a:latin typeface="Gabriola" panose="04040605051002020D02" pitchFamily="82" charset="0"/>
              </a:rPr>
              <a:t>TOTAL</a:t>
            </a:r>
            <a:r>
              <a:rPr lang="es-MX" sz="2800" b="1" dirty="0">
                <a:solidFill>
                  <a:srgbClr val="003399"/>
                </a:solidFill>
                <a:latin typeface="Gabriola" panose="04040605051002020D02" pitchFamily="82" charset="0"/>
              </a:rPr>
              <a:t>, el cual se estima con la siguiente fórmula.</a:t>
            </a:r>
          </a:p>
        </p:txBody>
      </p:sp>
      <p:pic>
        <p:nvPicPr>
          <p:cNvPr id="3" name="Imagen 2">
            <a:extLst>
              <a:ext uri="{FF2B5EF4-FFF2-40B4-BE49-F238E27FC236}">
                <a16:creationId xmlns:a16="http://schemas.microsoft.com/office/drawing/2014/main" id="{4707B26A-8A2F-4B8B-A89F-9D6DF565C053}"/>
              </a:ext>
            </a:extLst>
          </p:cNvPr>
          <p:cNvPicPr>
            <a:picLocks noChangeAspect="1"/>
          </p:cNvPicPr>
          <p:nvPr/>
        </p:nvPicPr>
        <p:blipFill>
          <a:blip r:embed="rId2"/>
          <a:stretch>
            <a:fillRect/>
          </a:stretch>
        </p:blipFill>
        <p:spPr>
          <a:xfrm>
            <a:off x="2267744" y="1928714"/>
            <a:ext cx="4260747" cy="1080120"/>
          </a:xfrm>
          <a:prstGeom prst="rect">
            <a:avLst/>
          </a:prstGeom>
        </p:spPr>
      </p:pic>
      <p:sp>
        <p:nvSpPr>
          <p:cNvPr id="4" name="Rectángulo 3">
            <a:extLst>
              <a:ext uri="{FF2B5EF4-FFF2-40B4-BE49-F238E27FC236}">
                <a16:creationId xmlns:a16="http://schemas.microsoft.com/office/drawing/2014/main" id="{43AD3278-7FBC-4754-BA8F-79F4408735A2}"/>
              </a:ext>
            </a:extLst>
          </p:cNvPr>
          <p:cNvSpPr/>
          <p:nvPr/>
        </p:nvSpPr>
        <p:spPr>
          <a:xfrm>
            <a:off x="611560" y="3263805"/>
            <a:ext cx="2912977" cy="461665"/>
          </a:xfrm>
          <a:prstGeom prst="rect">
            <a:avLst/>
          </a:prstGeom>
        </p:spPr>
        <p:txBody>
          <a:bodyPr wrap="none">
            <a:spAutoFit/>
          </a:bodyPr>
          <a:lstStyle/>
          <a:p>
            <a:r>
              <a:rPr lang="es-MX" b="1" dirty="0">
                <a:solidFill>
                  <a:srgbClr val="003399"/>
                </a:solidFill>
                <a:latin typeface="Gabriola" panose="04040605051002020D02" pitchFamily="82" charset="0"/>
              </a:rPr>
              <a:t>Donde N es el total de datos y</a:t>
            </a:r>
          </a:p>
        </p:txBody>
      </p:sp>
      <p:pic>
        <p:nvPicPr>
          <p:cNvPr id="5" name="Imagen 4">
            <a:extLst>
              <a:ext uri="{FF2B5EF4-FFF2-40B4-BE49-F238E27FC236}">
                <a16:creationId xmlns:a16="http://schemas.microsoft.com/office/drawing/2014/main" id="{81BCAAF3-C3E6-48F4-B90C-20716A301BC9}"/>
              </a:ext>
            </a:extLst>
          </p:cNvPr>
          <p:cNvPicPr>
            <a:picLocks noChangeAspect="1"/>
          </p:cNvPicPr>
          <p:nvPr/>
        </p:nvPicPr>
        <p:blipFill>
          <a:blip r:embed="rId3"/>
          <a:stretch>
            <a:fillRect/>
          </a:stretch>
        </p:blipFill>
        <p:spPr>
          <a:xfrm>
            <a:off x="2643014" y="4305555"/>
            <a:ext cx="3510205" cy="745087"/>
          </a:xfrm>
          <a:prstGeom prst="rect">
            <a:avLst/>
          </a:prstGeom>
        </p:spPr>
      </p:pic>
    </p:spTree>
    <p:extLst>
      <p:ext uri="{BB962C8B-B14F-4D97-AF65-F5344CB8AC3E}">
        <p14:creationId xmlns:p14="http://schemas.microsoft.com/office/powerpoint/2010/main" val="97723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B07617-F875-42C5-9249-8A74886E28FD}"/>
              </a:ext>
            </a:extLst>
          </p:cNvPr>
          <p:cNvSpPr/>
          <p:nvPr/>
        </p:nvSpPr>
        <p:spPr>
          <a:xfrm>
            <a:off x="323528" y="404664"/>
            <a:ext cx="8496944" cy="1877437"/>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de los tratamientos</a:t>
            </a:r>
          </a:p>
          <a:p>
            <a:pPr algn="just"/>
            <a:r>
              <a:rPr lang="es-MX" sz="2800" b="1" dirty="0">
                <a:solidFill>
                  <a:srgbClr val="003399"/>
                </a:solidFill>
                <a:latin typeface="Gabriola" panose="04040605051002020D02" pitchFamily="82" charset="0"/>
              </a:rPr>
              <a:t>La Suma de Cuadrados de Tratamientos mide la variabilidad en los datos asociada a la diferencia de los tratamientos, el cual se representa con SC</a:t>
            </a:r>
            <a:r>
              <a:rPr lang="es-MX" sz="2800" b="1" baseline="-25000" dirty="0">
                <a:solidFill>
                  <a:srgbClr val="003399"/>
                </a:solidFill>
                <a:latin typeface="Gabriola" panose="04040605051002020D02" pitchFamily="82" charset="0"/>
              </a:rPr>
              <a:t>TRATAMIENTO</a:t>
            </a:r>
            <a:r>
              <a:rPr lang="es-MX" sz="2800" b="1" dirty="0">
                <a:solidFill>
                  <a:srgbClr val="003399"/>
                </a:solidFill>
                <a:latin typeface="Gabriola" panose="04040605051002020D02" pitchFamily="82" charset="0"/>
              </a:rPr>
              <a:t>        y se estima usando la fórmula siguiente</a:t>
            </a:r>
          </a:p>
        </p:txBody>
      </p:sp>
      <p:pic>
        <p:nvPicPr>
          <p:cNvPr id="3" name="Imagen 2">
            <a:extLst>
              <a:ext uri="{FF2B5EF4-FFF2-40B4-BE49-F238E27FC236}">
                <a16:creationId xmlns:a16="http://schemas.microsoft.com/office/drawing/2014/main" id="{2B607781-DB15-48DD-8493-931FF6643C4A}"/>
              </a:ext>
            </a:extLst>
          </p:cNvPr>
          <p:cNvPicPr>
            <a:picLocks noChangeAspect="1"/>
          </p:cNvPicPr>
          <p:nvPr/>
        </p:nvPicPr>
        <p:blipFill>
          <a:blip r:embed="rId2"/>
          <a:stretch>
            <a:fillRect/>
          </a:stretch>
        </p:blipFill>
        <p:spPr>
          <a:xfrm>
            <a:off x="3779912" y="2420888"/>
            <a:ext cx="1435200" cy="784000"/>
          </a:xfrm>
          <a:prstGeom prst="rect">
            <a:avLst/>
          </a:prstGeom>
        </p:spPr>
      </p:pic>
      <p:sp>
        <p:nvSpPr>
          <p:cNvPr id="4" name="Rectángulo 3">
            <a:extLst>
              <a:ext uri="{FF2B5EF4-FFF2-40B4-BE49-F238E27FC236}">
                <a16:creationId xmlns:a16="http://schemas.microsoft.com/office/drawing/2014/main" id="{34642E8C-649B-4BBA-93DC-7EE7BE59751A}"/>
              </a:ext>
            </a:extLst>
          </p:cNvPr>
          <p:cNvSpPr/>
          <p:nvPr/>
        </p:nvSpPr>
        <p:spPr>
          <a:xfrm>
            <a:off x="1233667" y="2529185"/>
            <a:ext cx="2537361" cy="523220"/>
          </a:xfrm>
          <a:prstGeom prst="rect">
            <a:avLst/>
          </a:prstGeom>
        </p:spPr>
        <p:txBody>
          <a:bodyPr wrap="none">
            <a:spAutoFit/>
          </a:bodyPr>
          <a:lstStyle/>
          <a:p>
            <a:r>
              <a:rPr lang="es-MX" sz="2800" dirty="0">
                <a:solidFill>
                  <a:srgbClr val="231F20"/>
                </a:solidFill>
                <a:latin typeface="Garamond" panose="02020404030301010803" pitchFamily="18" charset="0"/>
              </a:rPr>
              <a:t>SC</a:t>
            </a:r>
            <a:r>
              <a:rPr lang="es-MX" sz="2800" baseline="-25000" dirty="0">
                <a:solidFill>
                  <a:srgbClr val="231F20"/>
                </a:solidFill>
                <a:latin typeface="Garamond" panose="02020404030301010803" pitchFamily="18" charset="0"/>
              </a:rPr>
              <a:t>TRATAMIENTO</a:t>
            </a:r>
            <a:r>
              <a:rPr lang="es-MX" sz="2800" dirty="0">
                <a:solidFill>
                  <a:srgbClr val="231F20"/>
                </a:solidFill>
                <a:latin typeface="Garamond" panose="02020404030301010803" pitchFamily="18" charset="0"/>
              </a:rPr>
              <a:t>=</a:t>
            </a:r>
            <a:endParaRPr lang="es-MX" sz="2800" dirty="0"/>
          </a:p>
        </p:txBody>
      </p:sp>
      <p:sp>
        <p:nvSpPr>
          <p:cNvPr id="5" name="Rectángulo 4">
            <a:extLst>
              <a:ext uri="{FF2B5EF4-FFF2-40B4-BE49-F238E27FC236}">
                <a16:creationId xmlns:a16="http://schemas.microsoft.com/office/drawing/2014/main" id="{1DC3762E-4E7D-496C-B21C-B4BFCE9DDE3F}"/>
              </a:ext>
            </a:extLst>
          </p:cNvPr>
          <p:cNvSpPr/>
          <p:nvPr/>
        </p:nvSpPr>
        <p:spPr>
          <a:xfrm>
            <a:off x="285044" y="3509985"/>
            <a:ext cx="8424936" cy="461665"/>
          </a:xfrm>
          <a:prstGeom prst="rect">
            <a:avLst/>
          </a:prstGeom>
        </p:spPr>
        <p:txBody>
          <a:bodyPr wrap="square">
            <a:spAutoFit/>
          </a:bodyPr>
          <a:lstStyle/>
          <a:p>
            <a:r>
              <a:rPr lang="es-MX" b="1" dirty="0">
                <a:solidFill>
                  <a:srgbClr val="003399"/>
                </a:solidFill>
                <a:latin typeface="Gabriola" panose="04040605051002020D02" pitchFamily="82" charset="0"/>
              </a:rPr>
              <a:t>Donde N= Total de datos, </a:t>
            </a:r>
            <a:r>
              <a:rPr lang="es-MX" b="1" i="1" dirty="0">
                <a:solidFill>
                  <a:srgbClr val="003399"/>
                </a:solidFill>
                <a:latin typeface="Gabriola" panose="04040605051002020D02" pitchFamily="82" charset="0"/>
              </a:rPr>
              <a:t>ni</a:t>
            </a:r>
            <a:r>
              <a:rPr lang="es-MX" b="1" dirty="0">
                <a:solidFill>
                  <a:srgbClr val="003399"/>
                </a:solidFill>
                <a:latin typeface="Gabriola" panose="04040605051002020D02" pitchFamily="82" charset="0"/>
              </a:rPr>
              <a:t>= el número de replicas por tratamiento y </a:t>
            </a:r>
          </a:p>
        </p:txBody>
      </p:sp>
      <p:pic>
        <p:nvPicPr>
          <p:cNvPr id="6" name="Imagen 5">
            <a:extLst>
              <a:ext uri="{FF2B5EF4-FFF2-40B4-BE49-F238E27FC236}">
                <a16:creationId xmlns:a16="http://schemas.microsoft.com/office/drawing/2014/main" id="{45340230-ABEB-48EA-B7DC-67DC4A9C8F3E}"/>
              </a:ext>
            </a:extLst>
          </p:cNvPr>
          <p:cNvPicPr>
            <a:picLocks noChangeAspect="1"/>
          </p:cNvPicPr>
          <p:nvPr/>
        </p:nvPicPr>
        <p:blipFill>
          <a:blip r:embed="rId3"/>
          <a:stretch>
            <a:fillRect/>
          </a:stretch>
        </p:blipFill>
        <p:spPr>
          <a:xfrm>
            <a:off x="2854943" y="4461040"/>
            <a:ext cx="2528228" cy="770250"/>
          </a:xfrm>
          <a:prstGeom prst="rect">
            <a:avLst/>
          </a:prstGeom>
        </p:spPr>
      </p:pic>
    </p:spTree>
    <p:extLst>
      <p:ext uri="{BB962C8B-B14F-4D97-AF65-F5344CB8AC3E}">
        <p14:creationId xmlns:p14="http://schemas.microsoft.com/office/powerpoint/2010/main" val="348609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8CA4F3-D9C6-4010-874E-87E5904CBC3D}"/>
              </a:ext>
            </a:extLst>
          </p:cNvPr>
          <p:cNvSpPr/>
          <p:nvPr/>
        </p:nvSpPr>
        <p:spPr>
          <a:xfrm>
            <a:off x="503548" y="475770"/>
            <a:ext cx="8136904" cy="2308324"/>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el error o residual</a:t>
            </a:r>
          </a:p>
          <a:p>
            <a:pPr algn="just"/>
            <a:r>
              <a:rPr lang="es-MX" sz="2800" b="1" dirty="0">
                <a:solidFill>
                  <a:srgbClr val="003399"/>
                </a:solidFill>
                <a:latin typeface="Gabriola" panose="04040605051002020D02" pitchFamily="82" charset="0"/>
              </a:rPr>
              <a:t>Suma de Cuadrados del Error o Residual, mide la variabilidad que no es debida a las diferencias entre tipo de envase, es la variabilidad interna en los tratamientos y simbólicamente lo representaremos por 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 el cual se obtendrá con la fórmula</a:t>
            </a:r>
          </a:p>
        </p:txBody>
      </p:sp>
      <p:sp>
        <p:nvSpPr>
          <p:cNvPr id="3" name="Rectángulo 2">
            <a:extLst>
              <a:ext uri="{FF2B5EF4-FFF2-40B4-BE49-F238E27FC236}">
                <a16:creationId xmlns:a16="http://schemas.microsoft.com/office/drawing/2014/main" id="{32EDCF5C-98D6-4FD4-BE4C-ED99728DD288}"/>
              </a:ext>
            </a:extLst>
          </p:cNvPr>
          <p:cNvSpPr/>
          <p:nvPr/>
        </p:nvSpPr>
        <p:spPr>
          <a:xfrm>
            <a:off x="2339752" y="3429000"/>
            <a:ext cx="4752528" cy="584775"/>
          </a:xfrm>
          <a:prstGeom prst="rect">
            <a:avLst/>
          </a:prstGeom>
        </p:spPr>
        <p:txBody>
          <a:bodyPr wrap="square">
            <a:spAutoFit/>
          </a:bodyPr>
          <a:lstStyle/>
          <a:p>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ERROR</a:t>
            </a:r>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TOTAL</a:t>
            </a:r>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TRATAMIENTO</a:t>
            </a:r>
          </a:p>
        </p:txBody>
      </p:sp>
    </p:spTree>
    <p:extLst>
      <p:ext uri="{BB962C8B-B14F-4D97-AF65-F5344CB8AC3E}">
        <p14:creationId xmlns:p14="http://schemas.microsoft.com/office/powerpoint/2010/main" val="34893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06F77E-6A9D-47E6-9683-170ACF3353ED}"/>
              </a:ext>
            </a:extLst>
          </p:cNvPr>
          <p:cNvSpPr/>
          <p:nvPr/>
        </p:nvSpPr>
        <p:spPr>
          <a:xfrm>
            <a:off x="467544" y="332656"/>
            <a:ext cx="8208912" cy="584775"/>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total</a:t>
            </a:r>
          </a:p>
        </p:txBody>
      </p:sp>
      <p:pic>
        <p:nvPicPr>
          <p:cNvPr id="3" name="Imagen 2">
            <a:extLst>
              <a:ext uri="{FF2B5EF4-FFF2-40B4-BE49-F238E27FC236}">
                <a16:creationId xmlns:a16="http://schemas.microsoft.com/office/drawing/2014/main" id="{4707B26A-8A2F-4B8B-A89F-9D6DF565C053}"/>
              </a:ext>
            </a:extLst>
          </p:cNvPr>
          <p:cNvPicPr>
            <a:picLocks noChangeAspect="1"/>
          </p:cNvPicPr>
          <p:nvPr/>
        </p:nvPicPr>
        <p:blipFill>
          <a:blip r:embed="rId2"/>
          <a:stretch>
            <a:fillRect/>
          </a:stretch>
        </p:blipFill>
        <p:spPr>
          <a:xfrm>
            <a:off x="755576" y="953200"/>
            <a:ext cx="4260747" cy="863625"/>
          </a:xfrm>
          <a:prstGeom prst="rect">
            <a:avLst/>
          </a:prstGeom>
        </p:spPr>
      </p:pic>
      <p:pic>
        <p:nvPicPr>
          <p:cNvPr id="5" name="Imagen 4">
            <a:extLst>
              <a:ext uri="{FF2B5EF4-FFF2-40B4-BE49-F238E27FC236}">
                <a16:creationId xmlns:a16="http://schemas.microsoft.com/office/drawing/2014/main" id="{81BCAAF3-C3E6-48F4-B90C-20716A301BC9}"/>
              </a:ext>
            </a:extLst>
          </p:cNvPr>
          <p:cNvPicPr>
            <a:picLocks noChangeAspect="1"/>
          </p:cNvPicPr>
          <p:nvPr/>
        </p:nvPicPr>
        <p:blipFill>
          <a:blip r:embed="rId3"/>
          <a:stretch>
            <a:fillRect/>
          </a:stretch>
        </p:blipFill>
        <p:spPr>
          <a:xfrm>
            <a:off x="5652120" y="990849"/>
            <a:ext cx="2862133" cy="745087"/>
          </a:xfrm>
          <a:prstGeom prst="rect">
            <a:avLst/>
          </a:prstGeom>
        </p:spPr>
      </p:pic>
      <p:pic>
        <p:nvPicPr>
          <p:cNvPr id="6" name="Imagen 5">
            <a:extLst>
              <a:ext uri="{FF2B5EF4-FFF2-40B4-BE49-F238E27FC236}">
                <a16:creationId xmlns:a16="http://schemas.microsoft.com/office/drawing/2014/main" id="{B30ADB8B-4FE8-4F59-B5A8-BC06275BD865}"/>
              </a:ext>
            </a:extLst>
          </p:cNvPr>
          <p:cNvPicPr>
            <a:picLocks noChangeAspect="1"/>
          </p:cNvPicPr>
          <p:nvPr/>
        </p:nvPicPr>
        <p:blipFill>
          <a:blip r:embed="rId4"/>
          <a:stretch>
            <a:fillRect/>
          </a:stretch>
        </p:blipFill>
        <p:spPr>
          <a:xfrm>
            <a:off x="71501" y="1675077"/>
            <a:ext cx="6840760" cy="1253473"/>
          </a:xfrm>
          <a:prstGeom prst="rect">
            <a:avLst/>
          </a:prstGeom>
        </p:spPr>
      </p:pic>
      <p:pic>
        <p:nvPicPr>
          <p:cNvPr id="7" name="Imagen 6">
            <a:extLst>
              <a:ext uri="{FF2B5EF4-FFF2-40B4-BE49-F238E27FC236}">
                <a16:creationId xmlns:a16="http://schemas.microsoft.com/office/drawing/2014/main" id="{FDA60EDF-F820-48A9-A028-C2AF4809C07C}"/>
              </a:ext>
            </a:extLst>
          </p:cNvPr>
          <p:cNvPicPr>
            <a:picLocks noChangeAspect="1"/>
          </p:cNvPicPr>
          <p:nvPr/>
        </p:nvPicPr>
        <p:blipFill>
          <a:blip r:embed="rId5"/>
          <a:stretch>
            <a:fillRect/>
          </a:stretch>
        </p:blipFill>
        <p:spPr>
          <a:xfrm>
            <a:off x="395536" y="2824200"/>
            <a:ext cx="6984777" cy="1209600"/>
          </a:xfrm>
          <a:prstGeom prst="rect">
            <a:avLst/>
          </a:prstGeom>
        </p:spPr>
      </p:pic>
      <p:pic>
        <p:nvPicPr>
          <p:cNvPr id="8" name="Imagen 7">
            <a:extLst>
              <a:ext uri="{FF2B5EF4-FFF2-40B4-BE49-F238E27FC236}">
                <a16:creationId xmlns:a16="http://schemas.microsoft.com/office/drawing/2014/main" id="{FF0D5016-3C0B-448B-A606-C2772AE12862}"/>
              </a:ext>
            </a:extLst>
          </p:cNvPr>
          <p:cNvPicPr>
            <a:picLocks noChangeAspect="1"/>
          </p:cNvPicPr>
          <p:nvPr/>
        </p:nvPicPr>
        <p:blipFill>
          <a:blip r:embed="rId6"/>
          <a:stretch>
            <a:fillRect/>
          </a:stretch>
        </p:blipFill>
        <p:spPr>
          <a:xfrm>
            <a:off x="339710" y="4137194"/>
            <a:ext cx="5092478" cy="903982"/>
          </a:xfrm>
          <a:prstGeom prst="rect">
            <a:avLst/>
          </a:prstGeom>
        </p:spPr>
      </p:pic>
      <p:pic>
        <p:nvPicPr>
          <p:cNvPr id="9" name="Imagen 8">
            <a:extLst>
              <a:ext uri="{FF2B5EF4-FFF2-40B4-BE49-F238E27FC236}">
                <a16:creationId xmlns:a16="http://schemas.microsoft.com/office/drawing/2014/main" id="{F04287E0-4E62-44FD-8F21-9E1A82CC7D20}"/>
              </a:ext>
            </a:extLst>
          </p:cNvPr>
          <p:cNvPicPr>
            <a:picLocks noChangeAspect="1"/>
          </p:cNvPicPr>
          <p:nvPr/>
        </p:nvPicPr>
        <p:blipFill>
          <a:blip r:embed="rId7"/>
          <a:stretch>
            <a:fillRect/>
          </a:stretch>
        </p:blipFill>
        <p:spPr>
          <a:xfrm>
            <a:off x="318006" y="5122064"/>
            <a:ext cx="8297251" cy="745087"/>
          </a:xfrm>
          <a:prstGeom prst="rect">
            <a:avLst/>
          </a:prstGeom>
        </p:spPr>
      </p:pic>
      <p:pic>
        <p:nvPicPr>
          <p:cNvPr id="10" name="Imagen 9">
            <a:extLst>
              <a:ext uri="{FF2B5EF4-FFF2-40B4-BE49-F238E27FC236}">
                <a16:creationId xmlns:a16="http://schemas.microsoft.com/office/drawing/2014/main" id="{92C23D73-161B-45CB-BDF6-BD16A662CC49}"/>
              </a:ext>
            </a:extLst>
          </p:cNvPr>
          <p:cNvPicPr>
            <a:picLocks noChangeAspect="1"/>
          </p:cNvPicPr>
          <p:nvPr/>
        </p:nvPicPr>
        <p:blipFill>
          <a:blip r:embed="rId8"/>
          <a:stretch>
            <a:fillRect/>
          </a:stretch>
        </p:blipFill>
        <p:spPr>
          <a:xfrm>
            <a:off x="251520" y="5948039"/>
            <a:ext cx="2835750" cy="682796"/>
          </a:xfrm>
          <a:prstGeom prst="rect">
            <a:avLst/>
          </a:prstGeom>
        </p:spPr>
      </p:pic>
    </p:spTree>
    <p:extLst>
      <p:ext uri="{BB962C8B-B14F-4D97-AF65-F5344CB8AC3E}">
        <p14:creationId xmlns:p14="http://schemas.microsoft.com/office/powerpoint/2010/main" val="12725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B07617-F875-42C5-9249-8A74886E28FD}"/>
              </a:ext>
            </a:extLst>
          </p:cNvPr>
          <p:cNvSpPr/>
          <p:nvPr/>
        </p:nvSpPr>
        <p:spPr>
          <a:xfrm>
            <a:off x="323528" y="188640"/>
            <a:ext cx="8496944" cy="584775"/>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de los tratamientos</a:t>
            </a:r>
          </a:p>
        </p:txBody>
      </p:sp>
      <p:pic>
        <p:nvPicPr>
          <p:cNvPr id="3" name="Imagen 2">
            <a:extLst>
              <a:ext uri="{FF2B5EF4-FFF2-40B4-BE49-F238E27FC236}">
                <a16:creationId xmlns:a16="http://schemas.microsoft.com/office/drawing/2014/main" id="{2B607781-DB15-48DD-8493-931FF6643C4A}"/>
              </a:ext>
            </a:extLst>
          </p:cNvPr>
          <p:cNvPicPr>
            <a:picLocks noChangeAspect="1"/>
          </p:cNvPicPr>
          <p:nvPr/>
        </p:nvPicPr>
        <p:blipFill>
          <a:blip r:embed="rId2"/>
          <a:stretch>
            <a:fillRect/>
          </a:stretch>
        </p:blipFill>
        <p:spPr>
          <a:xfrm>
            <a:off x="3275856" y="773415"/>
            <a:ext cx="1435200" cy="784000"/>
          </a:xfrm>
          <a:prstGeom prst="rect">
            <a:avLst/>
          </a:prstGeom>
        </p:spPr>
      </p:pic>
      <p:sp>
        <p:nvSpPr>
          <p:cNvPr id="4" name="Rectángulo 3">
            <a:extLst>
              <a:ext uri="{FF2B5EF4-FFF2-40B4-BE49-F238E27FC236}">
                <a16:creationId xmlns:a16="http://schemas.microsoft.com/office/drawing/2014/main" id="{34642E8C-649B-4BBA-93DC-7EE7BE59751A}"/>
              </a:ext>
            </a:extLst>
          </p:cNvPr>
          <p:cNvSpPr/>
          <p:nvPr/>
        </p:nvSpPr>
        <p:spPr>
          <a:xfrm>
            <a:off x="531604" y="887305"/>
            <a:ext cx="2537361" cy="523220"/>
          </a:xfrm>
          <a:prstGeom prst="rect">
            <a:avLst/>
          </a:prstGeom>
        </p:spPr>
        <p:txBody>
          <a:bodyPr wrap="none">
            <a:spAutoFit/>
          </a:bodyPr>
          <a:lstStyle/>
          <a:p>
            <a:r>
              <a:rPr lang="es-MX" sz="2800" dirty="0">
                <a:solidFill>
                  <a:srgbClr val="231F20"/>
                </a:solidFill>
                <a:latin typeface="Garamond" panose="02020404030301010803" pitchFamily="18" charset="0"/>
              </a:rPr>
              <a:t>SC</a:t>
            </a:r>
            <a:r>
              <a:rPr lang="es-MX" sz="2800" baseline="-25000" dirty="0">
                <a:solidFill>
                  <a:srgbClr val="231F20"/>
                </a:solidFill>
                <a:latin typeface="Garamond" panose="02020404030301010803" pitchFamily="18" charset="0"/>
              </a:rPr>
              <a:t>TRATAMIENTO</a:t>
            </a:r>
            <a:r>
              <a:rPr lang="es-MX" sz="2800" dirty="0">
                <a:solidFill>
                  <a:srgbClr val="231F20"/>
                </a:solidFill>
                <a:latin typeface="Garamond" panose="02020404030301010803" pitchFamily="18" charset="0"/>
              </a:rPr>
              <a:t>=</a:t>
            </a:r>
            <a:endParaRPr lang="es-MX" sz="2800" dirty="0"/>
          </a:p>
        </p:txBody>
      </p:sp>
      <p:pic>
        <p:nvPicPr>
          <p:cNvPr id="6" name="Imagen 5">
            <a:extLst>
              <a:ext uri="{FF2B5EF4-FFF2-40B4-BE49-F238E27FC236}">
                <a16:creationId xmlns:a16="http://schemas.microsoft.com/office/drawing/2014/main" id="{45340230-ABEB-48EA-B7DC-67DC4A9C8F3E}"/>
              </a:ext>
            </a:extLst>
          </p:cNvPr>
          <p:cNvPicPr>
            <a:picLocks noChangeAspect="1"/>
          </p:cNvPicPr>
          <p:nvPr/>
        </p:nvPicPr>
        <p:blipFill>
          <a:blip r:embed="rId3"/>
          <a:stretch>
            <a:fillRect/>
          </a:stretch>
        </p:blipFill>
        <p:spPr>
          <a:xfrm>
            <a:off x="5996640" y="689545"/>
            <a:ext cx="2528228" cy="770250"/>
          </a:xfrm>
          <a:prstGeom prst="rect">
            <a:avLst/>
          </a:prstGeom>
        </p:spPr>
      </p:pic>
      <p:pic>
        <p:nvPicPr>
          <p:cNvPr id="8" name="Imagen 7">
            <a:extLst>
              <a:ext uri="{FF2B5EF4-FFF2-40B4-BE49-F238E27FC236}">
                <a16:creationId xmlns:a16="http://schemas.microsoft.com/office/drawing/2014/main" id="{C6634EE5-8AC6-44B1-9A2E-52F5D2374787}"/>
              </a:ext>
            </a:extLst>
          </p:cNvPr>
          <p:cNvPicPr>
            <a:picLocks noChangeAspect="1"/>
          </p:cNvPicPr>
          <p:nvPr/>
        </p:nvPicPr>
        <p:blipFill>
          <a:blip r:embed="rId4"/>
          <a:stretch>
            <a:fillRect/>
          </a:stretch>
        </p:blipFill>
        <p:spPr>
          <a:xfrm>
            <a:off x="359030" y="1638134"/>
            <a:ext cx="4140962" cy="703281"/>
          </a:xfrm>
          <a:prstGeom prst="rect">
            <a:avLst/>
          </a:prstGeom>
        </p:spPr>
      </p:pic>
      <p:pic>
        <p:nvPicPr>
          <p:cNvPr id="9" name="Imagen 8">
            <a:extLst>
              <a:ext uri="{FF2B5EF4-FFF2-40B4-BE49-F238E27FC236}">
                <a16:creationId xmlns:a16="http://schemas.microsoft.com/office/drawing/2014/main" id="{CA2EE8D5-A9E4-4D3F-8B09-349E6318ED16}"/>
              </a:ext>
            </a:extLst>
          </p:cNvPr>
          <p:cNvPicPr>
            <a:picLocks noChangeAspect="1"/>
          </p:cNvPicPr>
          <p:nvPr/>
        </p:nvPicPr>
        <p:blipFill>
          <a:blip r:embed="rId5"/>
          <a:stretch>
            <a:fillRect/>
          </a:stretch>
        </p:blipFill>
        <p:spPr>
          <a:xfrm>
            <a:off x="4728805" y="1583095"/>
            <a:ext cx="4140962" cy="777090"/>
          </a:xfrm>
          <a:prstGeom prst="rect">
            <a:avLst/>
          </a:prstGeom>
        </p:spPr>
      </p:pic>
      <p:pic>
        <p:nvPicPr>
          <p:cNvPr id="10" name="Imagen 9">
            <a:extLst>
              <a:ext uri="{FF2B5EF4-FFF2-40B4-BE49-F238E27FC236}">
                <a16:creationId xmlns:a16="http://schemas.microsoft.com/office/drawing/2014/main" id="{70ED64D1-04F4-4F3C-9ACE-62D76E1A1E48}"/>
              </a:ext>
            </a:extLst>
          </p:cNvPr>
          <p:cNvPicPr>
            <a:picLocks noChangeAspect="1"/>
          </p:cNvPicPr>
          <p:nvPr/>
        </p:nvPicPr>
        <p:blipFill>
          <a:blip r:embed="rId6"/>
          <a:stretch>
            <a:fillRect/>
          </a:stretch>
        </p:blipFill>
        <p:spPr>
          <a:xfrm>
            <a:off x="409907" y="2508657"/>
            <a:ext cx="4039207" cy="842315"/>
          </a:xfrm>
          <a:prstGeom prst="rect">
            <a:avLst/>
          </a:prstGeom>
        </p:spPr>
      </p:pic>
      <p:pic>
        <p:nvPicPr>
          <p:cNvPr id="11" name="Imagen 10">
            <a:extLst>
              <a:ext uri="{FF2B5EF4-FFF2-40B4-BE49-F238E27FC236}">
                <a16:creationId xmlns:a16="http://schemas.microsoft.com/office/drawing/2014/main" id="{E218843F-1EE8-460A-8EE9-F00D4F412030}"/>
              </a:ext>
            </a:extLst>
          </p:cNvPr>
          <p:cNvPicPr>
            <a:picLocks noChangeAspect="1"/>
          </p:cNvPicPr>
          <p:nvPr/>
        </p:nvPicPr>
        <p:blipFill>
          <a:blip r:embed="rId7"/>
          <a:stretch>
            <a:fillRect/>
          </a:stretch>
        </p:blipFill>
        <p:spPr>
          <a:xfrm>
            <a:off x="258413" y="3511195"/>
            <a:ext cx="4342193" cy="854762"/>
          </a:xfrm>
          <a:prstGeom prst="rect">
            <a:avLst/>
          </a:prstGeom>
        </p:spPr>
      </p:pic>
      <p:pic>
        <p:nvPicPr>
          <p:cNvPr id="12" name="Imagen 11">
            <a:extLst>
              <a:ext uri="{FF2B5EF4-FFF2-40B4-BE49-F238E27FC236}">
                <a16:creationId xmlns:a16="http://schemas.microsoft.com/office/drawing/2014/main" id="{704D61DD-4B1C-47BF-8272-9BF0DA4EAAF6}"/>
              </a:ext>
            </a:extLst>
          </p:cNvPr>
          <p:cNvPicPr>
            <a:picLocks noChangeAspect="1"/>
          </p:cNvPicPr>
          <p:nvPr/>
        </p:nvPicPr>
        <p:blipFill>
          <a:blip r:embed="rId8"/>
          <a:stretch>
            <a:fillRect/>
          </a:stretch>
        </p:blipFill>
        <p:spPr>
          <a:xfrm>
            <a:off x="244125" y="4295195"/>
            <a:ext cx="8712962" cy="1119087"/>
          </a:xfrm>
          <a:prstGeom prst="rect">
            <a:avLst/>
          </a:prstGeom>
        </p:spPr>
      </p:pic>
      <p:pic>
        <p:nvPicPr>
          <p:cNvPr id="13" name="Imagen 12">
            <a:extLst>
              <a:ext uri="{FF2B5EF4-FFF2-40B4-BE49-F238E27FC236}">
                <a16:creationId xmlns:a16="http://schemas.microsoft.com/office/drawing/2014/main" id="{58BC1D57-D2C2-491C-B4F0-B81FD0BBAE86}"/>
              </a:ext>
            </a:extLst>
          </p:cNvPr>
          <p:cNvPicPr>
            <a:picLocks noChangeAspect="1"/>
          </p:cNvPicPr>
          <p:nvPr/>
        </p:nvPicPr>
        <p:blipFill>
          <a:blip r:embed="rId9"/>
          <a:stretch>
            <a:fillRect/>
          </a:stretch>
        </p:blipFill>
        <p:spPr>
          <a:xfrm>
            <a:off x="132154" y="6084585"/>
            <a:ext cx="6287403" cy="613304"/>
          </a:xfrm>
          <a:prstGeom prst="rect">
            <a:avLst/>
          </a:prstGeom>
        </p:spPr>
      </p:pic>
      <p:pic>
        <p:nvPicPr>
          <p:cNvPr id="14" name="Imagen 13">
            <a:extLst>
              <a:ext uri="{FF2B5EF4-FFF2-40B4-BE49-F238E27FC236}">
                <a16:creationId xmlns:a16="http://schemas.microsoft.com/office/drawing/2014/main" id="{C7BAAE6F-9FB0-4F34-887C-5181DD31DD0C}"/>
              </a:ext>
            </a:extLst>
          </p:cNvPr>
          <p:cNvPicPr>
            <a:picLocks noChangeAspect="1"/>
          </p:cNvPicPr>
          <p:nvPr/>
        </p:nvPicPr>
        <p:blipFill>
          <a:blip r:embed="rId10"/>
          <a:stretch>
            <a:fillRect/>
          </a:stretch>
        </p:blipFill>
        <p:spPr>
          <a:xfrm>
            <a:off x="120323" y="5222233"/>
            <a:ext cx="8211725" cy="777090"/>
          </a:xfrm>
          <a:prstGeom prst="rect">
            <a:avLst/>
          </a:prstGeom>
        </p:spPr>
      </p:pic>
    </p:spTree>
    <p:extLst>
      <p:ext uri="{BB962C8B-B14F-4D97-AF65-F5344CB8AC3E}">
        <p14:creationId xmlns:p14="http://schemas.microsoft.com/office/powerpoint/2010/main" val="302768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8CA4F3-D9C6-4010-874E-87E5904CBC3D}"/>
              </a:ext>
            </a:extLst>
          </p:cNvPr>
          <p:cNvSpPr/>
          <p:nvPr/>
        </p:nvSpPr>
        <p:spPr>
          <a:xfrm>
            <a:off x="539552" y="46806"/>
            <a:ext cx="7340853" cy="523220"/>
          </a:xfrm>
          <a:prstGeom prst="rect">
            <a:avLst/>
          </a:prstGeom>
        </p:spPr>
        <p:txBody>
          <a:bodyPr wrap="square">
            <a:spAutoFit/>
          </a:bodyPr>
          <a:lstStyle/>
          <a:p>
            <a:pPr algn="ctr"/>
            <a:r>
              <a:rPr lang="es-MX" sz="2800" b="1" dirty="0">
                <a:solidFill>
                  <a:srgbClr val="003399"/>
                </a:solidFill>
                <a:latin typeface="Gabriola" panose="04040605051002020D02" pitchFamily="82" charset="0"/>
              </a:rPr>
              <a:t>Estimación de la suma de cuadrados el error o residual</a:t>
            </a:r>
          </a:p>
        </p:txBody>
      </p:sp>
      <p:sp>
        <p:nvSpPr>
          <p:cNvPr id="3" name="Rectángulo 2">
            <a:extLst>
              <a:ext uri="{FF2B5EF4-FFF2-40B4-BE49-F238E27FC236}">
                <a16:creationId xmlns:a16="http://schemas.microsoft.com/office/drawing/2014/main" id="{32EDCF5C-98D6-4FD4-BE4C-ED99728DD288}"/>
              </a:ext>
            </a:extLst>
          </p:cNvPr>
          <p:cNvSpPr/>
          <p:nvPr/>
        </p:nvSpPr>
        <p:spPr>
          <a:xfrm>
            <a:off x="327198" y="564279"/>
            <a:ext cx="3976794" cy="523220"/>
          </a:xfrm>
          <a:prstGeom prst="rect">
            <a:avLst/>
          </a:prstGeom>
        </p:spPr>
        <p:txBody>
          <a:bodyPr wrap="square">
            <a:spAutoFit/>
          </a:bodyPr>
          <a:lstStyle/>
          <a:p>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TOTAL</a:t>
            </a:r>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TRATAMIENTO</a:t>
            </a:r>
          </a:p>
        </p:txBody>
      </p:sp>
      <p:sp>
        <p:nvSpPr>
          <p:cNvPr id="4" name="Rectángulo 3">
            <a:extLst>
              <a:ext uri="{FF2B5EF4-FFF2-40B4-BE49-F238E27FC236}">
                <a16:creationId xmlns:a16="http://schemas.microsoft.com/office/drawing/2014/main" id="{DB7D251C-1C8D-4936-BF70-2AAE8BB5A87B}"/>
              </a:ext>
            </a:extLst>
          </p:cNvPr>
          <p:cNvSpPr/>
          <p:nvPr/>
        </p:nvSpPr>
        <p:spPr>
          <a:xfrm>
            <a:off x="289163" y="1098901"/>
            <a:ext cx="3698631" cy="523220"/>
          </a:xfrm>
          <a:prstGeom prst="rect">
            <a:avLst/>
          </a:prstGeom>
        </p:spPr>
        <p:txBody>
          <a:bodyPr wrap="square">
            <a:spAutoFit/>
          </a:bodyPr>
          <a:lstStyle/>
          <a:p>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=2409.5−871.3</a:t>
            </a:r>
            <a:endParaRPr lang="es-MX" sz="2800" b="1" baseline="-25000" dirty="0">
              <a:solidFill>
                <a:srgbClr val="003399"/>
              </a:solidFill>
              <a:latin typeface="Gabriola" panose="04040605051002020D02" pitchFamily="82" charset="0"/>
            </a:endParaRPr>
          </a:p>
        </p:txBody>
      </p:sp>
      <p:sp>
        <p:nvSpPr>
          <p:cNvPr id="5" name="Rectángulo 4">
            <a:extLst>
              <a:ext uri="{FF2B5EF4-FFF2-40B4-BE49-F238E27FC236}">
                <a16:creationId xmlns:a16="http://schemas.microsoft.com/office/drawing/2014/main" id="{289A2635-6815-48F5-9AAD-1241606DFDED}"/>
              </a:ext>
            </a:extLst>
          </p:cNvPr>
          <p:cNvSpPr/>
          <p:nvPr/>
        </p:nvSpPr>
        <p:spPr>
          <a:xfrm>
            <a:off x="289163" y="1653551"/>
            <a:ext cx="1795684" cy="523220"/>
          </a:xfrm>
          <a:prstGeom prst="rect">
            <a:avLst/>
          </a:prstGeom>
        </p:spPr>
        <p:txBody>
          <a:bodyPr wrap="none">
            <a:spAutoFit/>
          </a:bodyPr>
          <a:lstStyle/>
          <a:p>
            <a:pPr lvl="0"/>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=1538.2</a:t>
            </a:r>
            <a:endParaRPr lang="es-MX" sz="2800" b="1" baseline="-25000" dirty="0">
              <a:solidFill>
                <a:srgbClr val="003399"/>
              </a:solidFill>
              <a:latin typeface="Gabriola" panose="04040605051002020D02" pitchFamily="82" charset="0"/>
            </a:endParaRPr>
          </a:p>
        </p:txBody>
      </p:sp>
      <p:sp>
        <p:nvSpPr>
          <p:cNvPr id="6" name="Rectángulo 5">
            <a:extLst>
              <a:ext uri="{FF2B5EF4-FFF2-40B4-BE49-F238E27FC236}">
                <a16:creationId xmlns:a16="http://schemas.microsoft.com/office/drawing/2014/main" id="{C9E490C4-7400-4591-A103-75D9AB241E1C}"/>
              </a:ext>
            </a:extLst>
          </p:cNvPr>
          <p:cNvSpPr/>
          <p:nvPr/>
        </p:nvSpPr>
        <p:spPr>
          <a:xfrm>
            <a:off x="230812" y="2152786"/>
            <a:ext cx="8682376" cy="523220"/>
          </a:xfrm>
          <a:prstGeom prst="rect">
            <a:avLst/>
          </a:prstGeom>
        </p:spPr>
        <p:txBody>
          <a:bodyPr wrap="square">
            <a:spAutoFit/>
          </a:bodyPr>
          <a:lstStyle/>
          <a:p>
            <a:pPr lvl="0" algn="ctr"/>
            <a:r>
              <a:rPr lang="es-MX" sz="2800" b="1" dirty="0">
                <a:solidFill>
                  <a:srgbClr val="003399"/>
                </a:solidFill>
                <a:latin typeface="Gabriola" panose="04040605051002020D02" pitchFamily="82" charset="0"/>
              </a:rPr>
              <a:t>Estimación de grados de libertad  de la suma de cuadrados total</a:t>
            </a:r>
          </a:p>
        </p:txBody>
      </p:sp>
      <p:sp>
        <p:nvSpPr>
          <p:cNvPr id="7" name="Rectángulo 6">
            <a:extLst>
              <a:ext uri="{FF2B5EF4-FFF2-40B4-BE49-F238E27FC236}">
                <a16:creationId xmlns:a16="http://schemas.microsoft.com/office/drawing/2014/main" id="{6780CF35-E95C-4EBA-9DB8-2F698364E4E5}"/>
              </a:ext>
            </a:extLst>
          </p:cNvPr>
          <p:cNvSpPr/>
          <p:nvPr/>
        </p:nvSpPr>
        <p:spPr>
          <a:xfrm>
            <a:off x="2136121" y="2646847"/>
            <a:ext cx="4572000" cy="523220"/>
          </a:xfrm>
          <a:prstGeom prst="rect">
            <a:avLst/>
          </a:prstGeom>
        </p:spPr>
        <p:txBody>
          <a:bodyPr>
            <a:spAutoFit/>
          </a:bodyPr>
          <a:lstStyle/>
          <a:p>
            <a:pPr lvl="0" algn="ctr"/>
            <a:r>
              <a:rPr lang="es-MX" sz="2800" b="1" dirty="0">
                <a:solidFill>
                  <a:srgbClr val="C00000"/>
                </a:solidFill>
                <a:latin typeface="Gabriola" panose="04040605051002020D02" pitchFamily="82" charset="0"/>
              </a:rPr>
              <a:t>Total de datos menos uno</a:t>
            </a:r>
          </a:p>
        </p:txBody>
      </p:sp>
      <p:sp>
        <p:nvSpPr>
          <p:cNvPr id="8" name="Rectángulo 7">
            <a:extLst>
              <a:ext uri="{FF2B5EF4-FFF2-40B4-BE49-F238E27FC236}">
                <a16:creationId xmlns:a16="http://schemas.microsoft.com/office/drawing/2014/main" id="{64B6EB53-8045-4309-8BA9-E45570B99908}"/>
              </a:ext>
            </a:extLst>
          </p:cNvPr>
          <p:cNvSpPr/>
          <p:nvPr/>
        </p:nvSpPr>
        <p:spPr>
          <a:xfrm>
            <a:off x="3801727" y="3070241"/>
            <a:ext cx="1000594"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30-1=29</a:t>
            </a:r>
          </a:p>
        </p:txBody>
      </p:sp>
      <p:sp>
        <p:nvSpPr>
          <p:cNvPr id="9" name="Rectángulo 8">
            <a:extLst>
              <a:ext uri="{FF2B5EF4-FFF2-40B4-BE49-F238E27FC236}">
                <a16:creationId xmlns:a16="http://schemas.microsoft.com/office/drawing/2014/main" id="{977A3DCC-662A-47B5-8FFE-2155797E7B4E}"/>
              </a:ext>
            </a:extLst>
          </p:cNvPr>
          <p:cNvSpPr/>
          <p:nvPr/>
        </p:nvSpPr>
        <p:spPr>
          <a:xfrm>
            <a:off x="302534" y="3582085"/>
            <a:ext cx="8939346" cy="523220"/>
          </a:xfrm>
          <a:prstGeom prst="rect">
            <a:avLst/>
          </a:prstGeom>
        </p:spPr>
        <p:txBody>
          <a:bodyPr wrap="square">
            <a:spAutoFit/>
          </a:bodyPr>
          <a:lstStyle/>
          <a:p>
            <a:pPr lvl="0"/>
            <a:r>
              <a:rPr lang="es-MX" sz="2800" b="1" dirty="0">
                <a:solidFill>
                  <a:srgbClr val="003399"/>
                </a:solidFill>
                <a:latin typeface="Gabriola" panose="04040605051002020D02" pitchFamily="82" charset="0"/>
              </a:rPr>
              <a:t>Estimación de grados de libertad  de la suma de cuadrados de tratamientos</a:t>
            </a:r>
          </a:p>
        </p:txBody>
      </p:sp>
      <p:sp>
        <p:nvSpPr>
          <p:cNvPr id="10" name="Rectángulo 9">
            <a:extLst>
              <a:ext uri="{FF2B5EF4-FFF2-40B4-BE49-F238E27FC236}">
                <a16:creationId xmlns:a16="http://schemas.microsoft.com/office/drawing/2014/main" id="{8B722EA4-DAA1-4641-9D8F-F4EB5B352096}"/>
              </a:ext>
            </a:extLst>
          </p:cNvPr>
          <p:cNvSpPr/>
          <p:nvPr/>
        </p:nvSpPr>
        <p:spPr>
          <a:xfrm>
            <a:off x="2416528" y="4000852"/>
            <a:ext cx="3983783"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Número de tratamiento menos uno</a:t>
            </a:r>
          </a:p>
        </p:txBody>
      </p:sp>
      <p:sp>
        <p:nvSpPr>
          <p:cNvPr id="12" name="Rectángulo 11">
            <a:extLst>
              <a:ext uri="{FF2B5EF4-FFF2-40B4-BE49-F238E27FC236}">
                <a16:creationId xmlns:a16="http://schemas.microsoft.com/office/drawing/2014/main" id="{34A949D0-5387-4580-B569-5015E84E3D13}"/>
              </a:ext>
            </a:extLst>
          </p:cNvPr>
          <p:cNvSpPr/>
          <p:nvPr/>
        </p:nvSpPr>
        <p:spPr>
          <a:xfrm>
            <a:off x="3941989" y="4485374"/>
            <a:ext cx="720069"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3-1=2</a:t>
            </a:r>
          </a:p>
        </p:txBody>
      </p:sp>
      <p:sp>
        <p:nvSpPr>
          <p:cNvPr id="13" name="Rectángulo 12">
            <a:extLst>
              <a:ext uri="{FF2B5EF4-FFF2-40B4-BE49-F238E27FC236}">
                <a16:creationId xmlns:a16="http://schemas.microsoft.com/office/drawing/2014/main" id="{B3EDA48C-4158-41F2-9AAB-F7CE02BB9DB0}"/>
              </a:ext>
            </a:extLst>
          </p:cNvPr>
          <p:cNvSpPr/>
          <p:nvPr/>
        </p:nvSpPr>
        <p:spPr>
          <a:xfrm>
            <a:off x="559584" y="4936096"/>
            <a:ext cx="7725075" cy="523220"/>
          </a:xfrm>
          <a:prstGeom prst="rect">
            <a:avLst/>
          </a:prstGeom>
        </p:spPr>
        <p:txBody>
          <a:bodyPr wrap="square">
            <a:spAutoFit/>
          </a:bodyPr>
          <a:lstStyle/>
          <a:p>
            <a:pPr lvl="0"/>
            <a:r>
              <a:rPr lang="es-MX" sz="2800" b="1" dirty="0">
                <a:solidFill>
                  <a:srgbClr val="003399"/>
                </a:solidFill>
                <a:latin typeface="Gabriola" panose="04040605051002020D02" pitchFamily="82" charset="0"/>
              </a:rPr>
              <a:t>Estimación de grados de libertad  de la suma de cuadrados del error</a:t>
            </a:r>
          </a:p>
        </p:txBody>
      </p:sp>
      <p:sp>
        <p:nvSpPr>
          <p:cNvPr id="14" name="Rectángulo 13">
            <a:extLst>
              <a:ext uri="{FF2B5EF4-FFF2-40B4-BE49-F238E27FC236}">
                <a16:creationId xmlns:a16="http://schemas.microsoft.com/office/drawing/2014/main" id="{DFAC6F06-BF5F-4452-BAD9-8B5CF78A5DCE}"/>
              </a:ext>
            </a:extLst>
          </p:cNvPr>
          <p:cNvSpPr/>
          <p:nvPr/>
        </p:nvSpPr>
        <p:spPr>
          <a:xfrm>
            <a:off x="1665724" y="5459316"/>
            <a:ext cx="5272597"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Total de datos menos número de tratamientos</a:t>
            </a:r>
          </a:p>
        </p:txBody>
      </p:sp>
      <p:sp>
        <p:nvSpPr>
          <p:cNvPr id="15" name="Rectángulo 14">
            <a:extLst>
              <a:ext uri="{FF2B5EF4-FFF2-40B4-BE49-F238E27FC236}">
                <a16:creationId xmlns:a16="http://schemas.microsoft.com/office/drawing/2014/main" id="{5DCD7E67-CA45-406A-8FB0-73205DD8819C}"/>
              </a:ext>
            </a:extLst>
          </p:cNvPr>
          <p:cNvSpPr/>
          <p:nvPr/>
        </p:nvSpPr>
        <p:spPr>
          <a:xfrm>
            <a:off x="3693651" y="5852998"/>
            <a:ext cx="1032654"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30-3=27</a:t>
            </a:r>
          </a:p>
        </p:txBody>
      </p:sp>
    </p:spTree>
    <p:extLst>
      <p:ext uri="{BB962C8B-B14F-4D97-AF65-F5344CB8AC3E}">
        <p14:creationId xmlns:p14="http://schemas.microsoft.com/office/powerpoint/2010/main" val="348368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7&quot;/&gt;&lt;/object&gt;&lt;object type=&quot;3&quot; unique_id=&quot;10005&quot;&gt;&lt;property id=&quot;20148&quot; value=&quot;5&quot;/&gt;&lt;property id=&quot;20300&quot; value=&quot;Slide 2&quot;/&gt;&lt;property id=&quot;20307&quot; value=&quot;314&quot;/&gt;&lt;/object&gt;&lt;object type=&quot;3&quot; unique_id=&quot;10006&quot;&gt;&lt;property id=&quot;20148&quot; value=&quot;5&quot;/&gt;&lt;property id=&quot;20300&quot; value=&quot;Slide 3&quot;/&gt;&lt;property id=&quot;20307&quot; value=&quot;315&quot;/&gt;&lt;/object&gt;&lt;object type=&quot;3&quot; unique_id=&quot;10007&quot;&gt;&lt;property id=&quot;20148&quot; value=&quot;5&quot;/&gt;&lt;property id=&quot;20300&quot; value=&quot;Slide 4&quot;/&gt;&lt;property id=&quot;20307&quot; value=&quot;316&quot;/&gt;&lt;/object&gt;&lt;object type=&quot;3&quot; unique_id=&quot;10008&quot;&gt;&lt;property id=&quot;20148&quot; value=&quot;5&quot;/&gt;&lt;property id=&quot;20300&quot; value=&quot;Slide 5&quot;/&gt;&lt;property id=&quot;20307&quot; value=&quot;317&quot;/&gt;&lt;/object&gt;&lt;object type=&quot;3&quot; unique_id=&quot;10012&quot;&gt;&lt;property id=&quot;20148&quot; value=&quot;5&quot;/&gt;&lt;property id=&quot;20300&quot; value=&quot;Slide 6 - &amp;quot;DISEÑO DE EXPERIMENTOS&amp;quot;&quot;/&gt;&lt;property id=&quot;20307&quot; value=&quot;310&quot;/&gt;&lt;/object&gt;&lt;object type=&quot;3&quot; unique_id=&quot;10014&quot;&gt;&lt;property id=&quot;20148&quot; value=&quot;5&quot;/&gt;&lt;property id=&quot;20300&quot; value=&quot;Slide 7&quot;/&gt;&lt;property id=&quot;20307&quot; value=&quot;312&quot;/&gt;&lt;/object&gt;&lt;object type=&quot;3&quot; unique_id=&quot;10015&quot;&gt;&lt;property id=&quot;20148&quot; value=&quot;5&quot;/&gt;&lt;property id=&quot;20300&quot; value=&quot;Slide 8&quot;/&gt;&lt;property id=&quot;20307&quot; value=&quot;265&quot;/&gt;&lt;/object&gt;&lt;object type=&quot;3&quot; unique_id=&quot;10016&quot;&gt;&lt;property id=&quot;20148&quot; value=&quot;5&quot;/&gt;&lt;property id=&quot;20300&quot; value=&quot;Slide 9&quot;/&gt;&lt;property id=&quot;20307&quot; value=&quot;289&quot;/&gt;&lt;/object&gt;&lt;object type=&quot;3&quot; unique_id=&quot;10017&quot;&gt;&lt;property id=&quot;20148&quot; value=&quot;5&quot;/&gt;&lt;property id=&quot;20300&quot; value=&quot;Slide 10&quot;/&gt;&lt;property id=&quot;20307&quot; value=&quot;290&quot;/&gt;&lt;/object&gt;&lt;object type=&quot;3&quot; unique_id=&quot;10018&quot;&gt;&lt;property id=&quot;20148&quot; value=&quot;5&quot;/&gt;&lt;property id=&quot;20300&quot; value=&quot;Slide 11&quot;/&gt;&lt;property id=&quot;20307&quot; value=&quot;298&quot;/&gt;&lt;/object&gt;&lt;object type=&quot;3&quot; unique_id=&quot;10019&quot;&gt;&lt;property id=&quot;20148&quot; value=&quot;5&quot;/&gt;&lt;property id=&quot;20300&quot; value=&quot;Slide 12&quot;/&gt;&lt;property id=&quot;20307&quot; value=&quot;291&quot;/&gt;&lt;/object&gt;&lt;object type=&quot;3&quot; unique_id=&quot;10021&quot;&gt;&lt;property id=&quot;20148&quot; value=&quot;5&quot;/&gt;&lt;property id=&quot;20300&quot; value=&quot;Slide 13&quot;/&gt;&lt;property id=&quot;20307&quot; value=&quot;319&quot;/&gt;&lt;/object&gt;&lt;object type=&quot;3&quot; unique_id=&quot;10022&quot;&gt;&lt;property id=&quot;20148&quot; value=&quot;5&quot;/&gt;&lt;property id=&quot;20300&quot; value=&quot;Slide 14&quot;/&gt;&lt;property id=&quot;20307&quot; value=&quot;271&quot;/&gt;&lt;/object&gt;&lt;object type=&quot;3&quot; unique_id=&quot;10024&quot;&gt;&lt;property id=&quot;20148&quot; value=&quot;5&quot;/&gt;&lt;property id=&quot;20300&quot; value=&quot;Slide 15&quot;/&gt;&lt;property id=&quot;20307&quot; value=&quot;273&quot;/&gt;&lt;/object&gt;&lt;object type=&quot;3&quot; unique_id=&quot;10026&quot;&gt;&lt;property id=&quot;20148&quot; value=&quot;5&quot;/&gt;&lt;property id=&quot;20300&quot; value=&quot;Slide 16&quot;/&gt;&lt;property id=&quot;20307&quot; value=&quot;320&quot;/&gt;&lt;/object&gt;&lt;object type=&quot;3&quot; unique_id=&quot;10027&quot;&gt;&lt;property id=&quot;20148&quot; value=&quot;5&quot;/&gt;&lt;property id=&quot;20300&quot; value=&quot;Slide 17&quot;/&gt;&lt;property id=&quot;20307&quot; value=&quot;275&quot;/&gt;&lt;/object&gt;&lt;object type=&quot;3&quot; unique_id=&quot;10028&quot;&gt;&lt;property id=&quot;20148&quot; value=&quot;5&quot;/&gt;&lt;property id=&quot;20300&quot; value=&quot;Slide 18&quot;/&gt;&lt;property id=&quot;20307&quot; value=&quot;267&quot;/&gt;&lt;/object&gt;&lt;object type=&quot;3&quot; unique_id=&quot;10029&quot;&gt;&lt;property id=&quot;20148&quot; value=&quot;5&quot;/&gt;&lt;property id=&quot;20300&quot; value=&quot;Slide 19&quot;/&gt;&lt;property id=&quot;20307&quot; value=&quot;292&quot;/&gt;&lt;/object&gt;&lt;object type=&quot;3&quot; unique_id=&quot;10030&quot;&gt;&lt;property id=&quot;20148&quot; value=&quot;5&quot;/&gt;&lt;property id=&quot;20300&quot; value=&quot;Slide 20&quot;/&gt;&lt;property id=&quot;20307&quot; value=&quot;293&quot;/&gt;&lt;/object&gt;&lt;object type=&quot;3&quot; unique_id=&quot;10031&quot;&gt;&lt;property id=&quot;20148&quot; value=&quot;5&quot;/&gt;&lt;property id=&quot;20300&quot; value=&quot;Slide 21&quot;/&gt;&lt;property id=&quot;20307&quot; value=&quot;294&quot;/&gt;&lt;/object&gt;&lt;object type=&quot;3&quot; unique_id=&quot;10032&quot;&gt;&lt;property id=&quot;20148&quot; value=&quot;5&quot;/&gt;&lt;property id=&quot;20300&quot; value=&quot;Slide 22&quot;/&gt;&lt;property id=&quot;20307&quot; value=&quot;295&quot;/&gt;&lt;/object&gt;&lt;object type=&quot;3&quot; unique_id=&quot;10033&quot;&gt;&lt;property id=&quot;20148&quot; value=&quot;5&quot;/&gt;&lt;property id=&quot;20300&quot; value=&quot;Slide 23&quot;/&gt;&lt;property id=&quot;20307&quot; value=&quot;299&quot;/&gt;&lt;/object&gt;&lt;object type=&quot;3&quot; unique_id=&quot;10034&quot;&gt;&lt;property id=&quot;20148&quot; value=&quot;5&quot;/&gt;&lt;property id=&quot;20300&quot; value=&quot;Slide 24&quot;/&gt;&lt;property id=&quot;20307&quot; value=&quot;296&quot;/&gt;&lt;/object&gt;&lt;object type=&quot;3&quot; unique_id=&quot;10036&quot;&gt;&lt;property id=&quot;20148&quot; value=&quot;5&quot;/&gt;&lt;property id=&quot;20300&quot; value=&quot;Slide 25&quot;/&gt;&lt;property id=&quot;20307&quot; value=&quot;302&quot;/&gt;&lt;/object&gt;&lt;object type=&quot;3&quot; unique_id=&quot;10037&quot;&gt;&lt;property id=&quot;20148&quot; value=&quot;5&quot;/&gt;&lt;property id=&quot;20300&quot; value=&quot;Slide 26&quot;/&gt;&lt;property id=&quot;20307&quot; value=&quot;300&quot;/&gt;&lt;/object&gt;&lt;object type=&quot;3&quot; unique_id=&quot;10038&quot;&gt;&lt;property id=&quot;20148&quot; value=&quot;5&quot;/&gt;&lt;property id=&quot;20300&quot; value=&quot;Slide 27&quot;/&gt;&lt;property id=&quot;20307&quot; value=&quot;262&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TotalTime>
  <Words>2643</Words>
  <Application>Microsoft Office PowerPoint</Application>
  <PresentationFormat>Presentación en pantalla (4:3)</PresentationFormat>
  <Paragraphs>977</Paragraphs>
  <Slides>37</Slides>
  <Notes>0</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2</vt:i4>
      </vt:variant>
      <vt:variant>
        <vt:lpstr>Títulos de diapositiva</vt:lpstr>
      </vt:variant>
      <vt:variant>
        <vt:i4>37</vt:i4>
      </vt:variant>
    </vt:vector>
  </HeadingPairs>
  <TitlesOfParts>
    <vt:vector size="50" baseType="lpstr">
      <vt:lpstr>Arial</vt:lpstr>
      <vt:lpstr>Calibri</vt:lpstr>
      <vt:lpstr>Calibri Light</vt:lpstr>
      <vt:lpstr>Cambria Math</vt:lpstr>
      <vt:lpstr>Courier New</vt:lpstr>
      <vt:lpstr>Gabriola</vt:lpstr>
      <vt:lpstr>Garamond</vt:lpstr>
      <vt:lpstr>Times New Roman</vt:lpstr>
      <vt:lpstr>Wingdings</vt:lpstr>
      <vt:lpstr>Tema de Office</vt:lpstr>
      <vt:lpstr>1_Tema de Office</vt:lpstr>
      <vt:lpstr>Ecuación</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EXPERIMENTOS</dc:title>
  <dc:creator>hgp</dc:creator>
  <cp:lastModifiedBy>PORFIRIO GUTIERREZ</cp:lastModifiedBy>
  <cp:revision>218</cp:revision>
  <cp:lastPrinted>2019-01-29T03:33:35Z</cp:lastPrinted>
  <dcterms:created xsi:type="dcterms:W3CDTF">2005-02-18T00:58:42Z</dcterms:created>
  <dcterms:modified xsi:type="dcterms:W3CDTF">2019-03-06T23:55:24Z</dcterms:modified>
</cp:coreProperties>
</file>