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83" r:id="rId4"/>
    <p:sldId id="259" r:id="rId5"/>
    <p:sldId id="260" r:id="rId6"/>
    <p:sldId id="384" r:id="rId7"/>
    <p:sldId id="262" r:id="rId8"/>
    <p:sldId id="263" r:id="rId9"/>
    <p:sldId id="264" r:id="rId10"/>
    <p:sldId id="368" r:id="rId11"/>
    <p:sldId id="265" r:id="rId12"/>
    <p:sldId id="266" r:id="rId13"/>
    <p:sldId id="381" r:id="rId14"/>
    <p:sldId id="267" r:id="rId15"/>
    <p:sldId id="268" r:id="rId16"/>
    <p:sldId id="369" r:id="rId17"/>
    <p:sldId id="370" r:id="rId18"/>
    <p:sldId id="371" r:id="rId19"/>
    <p:sldId id="378" r:id="rId20"/>
    <p:sldId id="372" r:id="rId21"/>
    <p:sldId id="373" r:id="rId22"/>
    <p:sldId id="382" r:id="rId23"/>
    <p:sldId id="379" r:id="rId24"/>
    <p:sldId id="380" r:id="rId25"/>
    <p:sldId id="27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V" initials="JM" lastIdx="1" clrIdx="0">
    <p:extLst>
      <p:ext uri="{19B8F6BF-5375-455C-9EA6-DF929625EA0E}">
        <p15:presenceInfo xmlns:p15="http://schemas.microsoft.com/office/powerpoint/2012/main" userId="b917c7d1a625f9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B5711-4E77-4A2C-AC92-FA9970242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13C87E-3E3F-46C5-BA93-4BCC7C894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FA69D-BC8A-4B44-8961-73734AE9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4E43D-EE4B-4185-B5EB-77C72944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175532-4159-447F-B30E-54D69919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61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8D4DA-4ED4-4B28-8572-5B5BF187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E8F36-71FF-48CB-ABBD-7151A99D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7F92A-59A4-40F2-819E-81E8E37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74930-A2DF-4811-95E8-2175369D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3CD59-90FE-453A-A745-E715FF5A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2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88D1EB-34CF-4515-91C7-5F456A5DA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E43B7-D57A-44CF-ACE0-4547C6B2E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A46EE-5F2B-4BB4-926E-A69DF668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A7D83-1860-40A3-8CA2-CCE024AF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8998B-F446-45D6-9213-968F342C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6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6EFBA-5A24-41F7-BB90-80F235AB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F91FE-2387-4CE3-9DC1-787B99E6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7B6E5-1585-4F15-A4FF-C382962A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46CA0-A733-4330-B273-5C9AF17C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56BFC-26B4-4B43-8D53-92AD946A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029CB-C041-4192-B6DD-3DCF62D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E2A213-B205-455C-B918-68F123AB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F175D-5F22-4BDC-A27A-2AF1C60D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3A57-8D45-411F-AD9E-F512934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429FA-921C-496C-9F86-F3975BFF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9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6B2C6-05C8-4495-8632-9E019CDE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ACCA9-F6D5-4543-A2F2-2D7A62FB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C9377E-4A03-434F-93D3-EAD5FC44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F64FC-2CA6-4B92-80BB-5844449E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49F34-BB9A-421A-AA41-A7556E8F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5F22D-3030-4804-A5C9-FFB2870C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6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2FF49-02E4-489B-81D6-BB91CDE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86A0A-3CC6-4AF8-ACAB-795A0415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3BA03-04DA-4112-A301-8117FEC0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62369B-E329-4391-80F5-1E9EB3698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53148E-E623-4CD4-8BD6-AECD01BB5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06286C-423E-400D-8461-A3BB4AE2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16A0AD-5308-4B31-AF71-33A4F432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6CCDD7-249D-4547-A713-306683C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9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86630-2981-4F88-8AAF-F1C7A2D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99950F-DD20-44E4-9735-2AFCA431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BF8D05-76BD-4E06-AAB0-96096D1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DA9685-95AD-4810-90EF-E57D54CF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8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15605-C34E-4FF7-A2FD-35017BD1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3F740-359A-4C99-A9A3-134E3B84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AD558A-B218-437C-B72A-03BBD8B5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6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C97B0-A4D7-4A32-8E2A-3FE6CC34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8A06A-43CD-408E-BDA6-4175EDCC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2BAC2-7C33-4D6D-9CC2-B30956AD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A2B0C-B180-4BAC-AF37-C457EAD1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3626E-7055-486D-8327-5C194268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955E05-15E7-49DA-8FFA-F669773F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1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832E4-069D-4338-B9BA-B919E0EF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C5DD70-9640-47EB-99D0-789482C78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E8AD8E-7DC9-4871-9366-0A47DDA0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523449-D4EF-49C9-80A4-95359761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9AB944-B582-49A2-983F-17EDEA93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821DF-B512-4A57-BD40-ECA6BEEE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6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0E8313-D3FE-4D35-A021-3B9EDE42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BEBDD0-C1C7-41CC-A94B-A14E49C3E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850B7-37BE-4565-AF8E-1961CDD76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4196-70EE-4789-B478-C29B9D262E3C}" type="datetimeFigureOut">
              <a:rPr lang="es-ES" smtClean="0"/>
              <a:t>14/01/2020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9EEBC-4FA9-42AB-9A99-784D3ADCE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097BF-207A-4E6E-B41F-E97EA6E12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2C8D-CBE1-4386-9331-86FE794A02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2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0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37D1E-04F6-4C97-845B-C35223C7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383" y="1784437"/>
            <a:ext cx="10313232" cy="1747003"/>
          </a:xfrm>
        </p:spPr>
        <p:txBody>
          <a:bodyPr>
            <a:normAutofit/>
          </a:bodyPr>
          <a:lstStyle/>
          <a:p>
            <a:r>
              <a:rPr lang="es-ES" sz="7200" dirty="0">
                <a:latin typeface="Gabriola" panose="04040605051002020D02" pitchFamily="82" charset="0"/>
                <a:ea typeface="Cambria" panose="02040503050406030204" pitchFamily="18" charset="0"/>
              </a:rPr>
              <a:t>ESTADISTICA DESCRIPTIVA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675000-CE35-4A98-9473-9D61E5A93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890" y="4412381"/>
            <a:ext cx="5760459" cy="715755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Gabriola" panose="04040605051002020D02" pitchFamily="82" charset="0"/>
              </a:rPr>
              <a:t> Mat.  Jessica Jacqueline Machuca Vergara</a:t>
            </a:r>
          </a:p>
        </p:txBody>
      </p:sp>
    </p:spTree>
    <p:extLst>
      <p:ext uri="{BB962C8B-B14F-4D97-AF65-F5344CB8AC3E}">
        <p14:creationId xmlns:p14="http://schemas.microsoft.com/office/powerpoint/2010/main" val="245971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9BD6EF2-09EA-4980-A472-DA0C13DE2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26301"/>
                <a:ext cx="10773427" cy="555066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s-ES" sz="42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Desviación estándar o Varianza </a:t>
                </a:r>
              </a:p>
              <a:p>
                <a:pPr marL="0" indent="0">
                  <a:buNone/>
                </a:pPr>
                <a:r>
                  <a:rPr lang="es-ES" sz="3600" b="1" dirty="0">
                    <a:latin typeface="Gabriola" panose="04040605051002020D02" pitchFamily="82" charset="0"/>
                  </a:rPr>
                  <a:t>Ejemplo de las estaturas: </a:t>
                </a:r>
                <a:r>
                  <a:rPr lang="es-ES" sz="26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1.40, 1.45, 1.50, 1.50, 1.55, 1.60</a:t>
                </a: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s-ES" b="1" dirty="0">
                  <a:latin typeface="Gabriola" panose="04040605051002020D02" pitchFamily="82" charset="0"/>
                </a:endParaRPr>
              </a:p>
              <a:p>
                <a:r>
                  <a:rPr lang="es-ES" sz="3300" dirty="0">
                    <a:latin typeface="Gabriola" panose="04040605051002020D02" pitchFamily="82" charset="0"/>
                  </a:rPr>
                  <a:t>Desviación estándar:</a:t>
                </a:r>
              </a:p>
              <a:p>
                <a:pPr marL="0" indent="0">
                  <a:buNone/>
                </a:pPr>
                <a:r>
                  <a:rPr lang="es-ES" dirty="0"/>
                  <a:t>                 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1.40−1.50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1.45−1.50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1.55−1.50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</a:rPr>
                                        <m:t>1.60−1.50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(6−1)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0.025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s-E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0.005</m:t>
                        </m:r>
                      </m:e>
                    </m:rad>
                    <m:r>
                      <a:rPr lang="es-E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=0.070710</m:t>
                    </m:r>
                  </m:oMath>
                </a14:m>
                <a:endParaRPr lang="es-ES" dirty="0"/>
              </a:p>
              <a:p>
                <a:r>
                  <a:rPr lang="es-ES" sz="3800" dirty="0">
                    <a:latin typeface="Gabriola" panose="04040605051002020D02" pitchFamily="82" charset="0"/>
                  </a:rPr>
                  <a:t>Varianza: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prstClr val="black"/>
                    </a:solidFill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s-MX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MX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MX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MX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MX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MX" i="1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s-MX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s-MX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es-MX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MX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9BD6EF2-09EA-4980-A472-DA0C13DE2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26301"/>
                <a:ext cx="10773427" cy="5550662"/>
              </a:xfrm>
              <a:blipFill>
                <a:blip r:embed="rId2"/>
                <a:stretch>
                  <a:fillRect l="-1471" t="-4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5F8D9A49-91B2-470E-809A-19A94988EFBF}"/>
                  </a:ext>
                </a:extLst>
              </p:cNvPr>
              <p:cNvSpPr txBox="1"/>
              <p:nvPr/>
            </p:nvSpPr>
            <p:spPr>
              <a:xfrm>
                <a:off x="7445426" y="1356123"/>
                <a:ext cx="3433884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MX" sz="2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MX" sz="20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MX" sz="20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000" b="1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s-MX" sz="2000" b="1" i="1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schemeClr val="accent1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000" b="1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sz="20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5F8D9A49-91B2-470E-809A-19A94988E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26" y="1356123"/>
                <a:ext cx="3433884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37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C2379B-C7D0-4458-9EAF-228C39A5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26" y="513690"/>
            <a:ext cx="3119064" cy="141018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s-ES" sz="4800" b="1">
                <a:solidFill>
                  <a:schemeClr val="bg1"/>
                </a:solidFill>
                <a:latin typeface="Gabriola" panose="04040605051002020D02" pitchFamily="82" charset="0"/>
              </a:rPr>
              <a:t>EJEMPLO </a:t>
            </a:r>
            <a:endParaRPr lang="es-ES" sz="48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62B86-CC75-416E-9A18-BE0A421E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248526"/>
            <a:ext cx="4010828" cy="3805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Un producto debe tener un % vol. de alcohol de </a:t>
            </a:r>
            <a:r>
              <a:rPr lang="es-ES_tradnl" sz="3500" dirty="0">
                <a:solidFill>
                  <a:schemeClr val="bg1"/>
                </a:solidFill>
                <a:latin typeface="Maiandra GD" panose="020E0502030308020204" pitchFamily="34" charset="0"/>
              </a:rPr>
              <a:t>40</a:t>
            </a: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%, con una tolerancia de </a:t>
            </a:r>
            <a:r>
              <a:rPr lang="es-ES_tradnl" sz="3500" dirty="0">
                <a:solidFill>
                  <a:schemeClr val="bg1"/>
                </a:solidFill>
                <a:latin typeface="Maiandra GD" panose="020E0502030308020204" pitchFamily="34" charset="0"/>
              </a:rPr>
              <a:t>±5</a:t>
            </a:r>
            <a:r>
              <a:rPr lang="es-ES_tradnl" sz="4000" dirty="0">
                <a:solidFill>
                  <a:schemeClr val="bg1"/>
                </a:solidFill>
                <a:latin typeface="Gabriola" panose="04040605051002020D02" pitchFamily="82" charset="0"/>
              </a:rPr>
              <a:t>%. De los muestreos para evaluar la calidad se obtienen los siguientes datos: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2EF643A-F42C-49F5-B342-42927714E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3005"/>
              </p:ext>
            </p:extLst>
          </p:nvPr>
        </p:nvGraphicFramePr>
        <p:xfrm>
          <a:off x="5528722" y="808382"/>
          <a:ext cx="4830303" cy="5379480"/>
        </p:xfrm>
        <a:graphic>
          <a:graphicData uri="http://schemas.openxmlformats.org/drawingml/2006/table">
            <a:tbl>
              <a:tblPr/>
              <a:tblGrid>
                <a:gridCol w="1610101">
                  <a:extLst>
                    <a:ext uri="{9D8B030D-6E8A-4147-A177-3AD203B41FA5}">
                      <a16:colId xmlns:a16="http://schemas.microsoft.com/office/drawing/2014/main" val="2215546380"/>
                    </a:ext>
                  </a:extLst>
                </a:gridCol>
                <a:gridCol w="1610101">
                  <a:extLst>
                    <a:ext uri="{9D8B030D-6E8A-4147-A177-3AD203B41FA5}">
                      <a16:colId xmlns:a16="http://schemas.microsoft.com/office/drawing/2014/main" val="156869557"/>
                    </a:ext>
                  </a:extLst>
                </a:gridCol>
                <a:gridCol w="1610101">
                  <a:extLst>
                    <a:ext uri="{9D8B030D-6E8A-4147-A177-3AD203B41FA5}">
                      <a16:colId xmlns:a16="http://schemas.microsoft.com/office/drawing/2014/main" val="905728823"/>
                    </a:ext>
                  </a:extLst>
                </a:gridCol>
              </a:tblGrid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64505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23105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97744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389741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138494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54827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34721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94717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75029"/>
                  </a:ext>
                </a:extLst>
              </a:tr>
              <a:tr h="5379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6593" marR="6593" marT="6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2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4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67A9CB-20A4-4DCE-B59B-D8B54AF3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770642"/>
            <a:ext cx="3138961" cy="294050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419" sz="4800" b="1" kern="1200" dirty="0">
                <a:solidFill>
                  <a:srgbClr val="FFFFFF"/>
                </a:solidFill>
                <a:latin typeface="Gabriola" panose="04040605051002020D02" pitchFamily="82" charset="0"/>
              </a:rPr>
              <a:t>Estadística descriptiva de los productos 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4B12CCD-600B-4A44-A0CF-110674D25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80483"/>
              </p:ext>
            </p:extLst>
          </p:nvPr>
        </p:nvGraphicFramePr>
        <p:xfrm>
          <a:off x="5428386" y="691505"/>
          <a:ext cx="5478560" cy="4925394"/>
        </p:xfrm>
        <a:graphic>
          <a:graphicData uri="http://schemas.openxmlformats.org/drawingml/2006/table">
            <a:tbl>
              <a:tblPr/>
              <a:tblGrid>
                <a:gridCol w="3886071">
                  <a:extLst>
                    <a:ext uri="{9D8B030D-6E8A-4147-A177-3AD203B41FA5}">
                      <a16:colId xmlns:a16="http://schemas.microsoft.com/office/drawing/2014/main" val="1688790285"/>
                    </a:ext>
                  </a:extLst>
                </a:gridCol>
                <a:gridCol w="1592489">
                  <a:extLst>
                    <a:ext uri="{9D8B030D-6E8A-4147-A177-3AD203B41FA5}">
                      <a16:colId xmlns:a16="http://schemas.microsoft.com/office/drawing/2014/main" val="459883549"/>
                    </a:ext>
                  </a:extLst>
                </a:gridCol>
              </a:tblGrid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Recuento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24905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Promedio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0266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Mediana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40.34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1739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Moda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 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100382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Varianza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6.38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8214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Desviación Estándar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2.52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88774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Mínimo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06689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Máximo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256187"/>
                  </a:ext>
                </a:extLst>
              </a:tr>
              <a:tr h="547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300" b="1" i="0" u="none" strike="noStrike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</a:rPr>
                        <a:t>Rango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13.18</a:t>
                      </a:r>
                    </a:p>
                  </a:txBody>
                  <a:tcPr marL="7770" marR="7770" marT="77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5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4234" y="1001987"/>
            <a:ext cx="11595503" cy="24270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El promedio de % Volumen  es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40.48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, con esto puedo afirmar que, si se evalúan a otros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30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 .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¿Se esperaría que el promedio fuera de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40.48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?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¿Se esperaría que la desviación estándar fuera de </a:t>
            </a:r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2.52</a:t>
            </a:r>
            <a:r>
              <a:rPr lang="es-MX" sz="3200" b="1" dirty="0">
                <a:latin typeface="Gabriola" panose="04040605051002020D02" pitchFamily="82" charset="0"/>
                <a:cs typeface="Arial" pitchFamily="34" charset="0"/>
              </a:rPr>
              <a:t>?</a:t>
            </a:r>
          </a:p>
        </p:txBody>
      </p:sp>
      <p:pic>
        <p:nvPicPr>
          <p:cNvPr id="6146" name="Picture 2" descr="http://t1.gstatic.com/images?q=tbn:ANd9GcSLCXyZS9M9d5wx8UOtfTBvp8BkRvHlzbCyI9DBhTDCG-inr3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664" y="3031298"/>
            <a:ext cx="2109790" cy="263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52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B0AAC-FB7B-476F-9CD1-48B8FAA6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4"/>
            <a:ext cx="10515600" cy="871059"/>
          </a:xfrm>
        </p:spPr>
        <p:txBody>
          <a:bodyPr/>
          <a:lstStyle/>
          <a:p>
            <a:r>
              <a:rPr lang="es-ES" dirty="0">
                <a:latin typeface="Gabriola" panose="04040605051002020D02" pitchFamily="82" charset="0"/>
              </a:rPr>
              <a:t>REGLA EMPIRICA</a:t>
            </a:r>
          </a:p>
        </p:txBody>
      </p:sp>
      <p:graphicFrame>
        <p:nvGraphicFramePr>
          <p:cNvPr id="4" name="3 Objeto">
            <a:extLst>
              <a:ext uri="{FF2B5EF4-FFF2-40B4-BE49-F238E27FC236}">
                <a16:creationId xmlns:a16="http://schemas.microsoft.com/office/drawing/2014/main" id="{769B7359-17B8-4229-9744-DC32F456265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7844925"/>
              </p:ext>
            </p:extLst>
          </p:nvPr>
        </p:nvGraphicFramePr>
        <p:xfrm>
          <a:off x="4143794" y="2697235"/>
          <a:ext cx="7310215" cy="365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Hoja de cálculo" r:id="rId3" imgW="5124360" imgH="3038464" progId="Excel.Sheet.8">
                  <p:embed/>
                </p:oleObj>
              </mc:Choice>
              <mc:Fallback>
                <p:oleObj name="Hoja de cálculo" r:id="rId3" imgW="5124360" imgH="3038464" progId="Excel.Sheet.8">
                  <p:embed/>
                  <p:pic>
                    <p:nvPicPr>
                      <p:cNvPr id="4" name="3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794" y="2697235"/>
                        <a:ext cx="7310215" cy="3655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CD781-1A65-4043-989B-000F33F176BB}"/>
                  </a:ext>
                </a:extLst>
              </p:cNvPr>
              <p:cNvSpPr txBox="1"/>
              <p:nvPr/>
            </p:nvSpPr>
            <p:spPr>
              <a:xfrm>
                <a:off x="930966" y="1222512"/>
                <a:ext cx="862798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latin typeface="Gabriola" panose="04040605051002020D02" pitchFamily="82" charset="0"/>
                  </a:rPr>
                  <a:t> Los datos de una población se encuentran en los siguientes intervalos: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latin typeface="Gabriola" panose="04040605051002020D02" pitchFamily="82" charset="0"/>
                  </a:rPr>
                  <a:t>        a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400" dirty="0">
                    <a:latin typeface="Gabriola" panose="04040605051002020D02" pitchFamily="82" charset="0"/>
                  </a:rPr>
                  <a:t>                                        </a:t>
                </a:r>
                <a:r>
                  <a:rPr lang="es-ES" sz="2800" dirty="0">
                    <a:latin typeface="Gabriola" panose="04040605051002020D02" pitchFamily="82" charset="0"/>
                  </a:rPr>
                  <a:t>68%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a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                            95% </a:t>
                </a:r>
              </a:p>
              <a:p>
                <a:r>
                  <a:rPr lang="es-ES" sz="2800" b="0" dirty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3200" dirty="0">
                    <a:latin typeface="Gabriola" panose="04040605051002020D02" pitchFamily="82" charset="0"/>
                  </a:rPr>
                  <a:t>   a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                                99.7%</a:t>
                </a:r>
              </a:p>
              <a:p>
                <a:endParaRPr lang="es-ES" sz="2800" dirty="0">
                  <a:latin typeface="Gabriola" panose="04040605051002020D02" pitchFamily="82" charset="0"/>
                </a:endParaRPr>
              </a:p>
              <a:p>
                <a:endParaRPr lang="es-ES" sz="3200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CD781-1A65-4043-989B-000F33F17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6" y="1222512"/>
                <a:ext cx="8627982" cy="2800767"/>
              </a:xfrm>
              <a:prstGeom prst="rect">
                <a:avLst/>
              </a:prstGeom>
              <a:blipFill>
                <a:blip r:embed="rId5"/>
                <a:stretch>
                  <a:fillRect l="-777" t="-23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77F022-D751-4EFE-905C-A3D1F8B29E03}"/>
              </a:ext>
            </a:extLst>
          </p:cNvPr>
          <p:cNvCxnSpPr/>
          <p:nvPr/>
        </p:nvCxnSpPr>
        <p:spPr>
          <a:xfrm>
            <a:off x="4267197" y="2517913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75B1BF1-2E4C-4C86-B44F-56785CAC2B79}"/>
              </a:ext>
            </a:extLst>
          </p:cNvPr>
          <p:cNvCxnSpPr>
            <a:cxnSpLocks/>
          </p:cNvCxnSpPr>
          <p:nvPr/>
        </p:nvCxnSpPr>
        <p:spPr>
          <a:xfrm>
            <a:off x="4267197" y="3024180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B771F0C-20F9-48A8-B995-A4EDF74CE1AC}"/>
              </a:ext>
            </a:extLst>
          </p:cNvPr>
          <p:cNvCxnSpPr/>
          <p:nvPr/>
        </p:nvCxnSpPr>
        <p:spPr>
          <a:xfrm>
            <a:off x="4267197" y="2016402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5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59422-8E23-4C91-9DC6-21A546AB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Regla empírica para los % vol. de alcohol del producto anterior</a:t>
            </a:r>
            <a:endParaRPr lang="es-E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AD6A003-9108-4CF1-8DF4-6EC5C1D67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229" y="1349905"/>
                <a:ext cx="5910469" cy="142726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endParaRPr lang="es-ES" sz="4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5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5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5000" dirty="0">
                    <a:latin typeface="Maiandra GD" panose="020E0502030308020204" pitchFamily="34" charset="0"/>
                  </a:rPr>
                  <a:t> </a:t>
                </a:r>
                <a:r>
                  <a:rPr lang="es-ES" sz="5100" dirty="0">
                    <a:latin typeface="Maiandra GD" panose="020E0502030308020204" pitchFamily="34" charset="0"/>
                  </a:rPr>
                  <a:t>= 40.48 - 3(2.52) = 32.92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S" sz="500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5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s-MX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8000" dirty="0">
                    <a:latin typeface="Maiandra GD" panose="020E0502030308020204" pitchFamily="34" charset="0"/>
                  </a:rPr>
                  <a:t> </a:t>
                </a:r>
                <a:r>
                  <a:rPr lang="es-ES" sz="5100" dirty="0">
                    <a:latin typeface="Maiandra GD" panose="020E0502030308020204" pitchFamily="34" charset="0"/>
                  </a:rPr>
                  <a:t>= 40.48 + 3(2.52) = 48.04</a:t>
                </a:r>
              </a:p>
              <a:p>
                <a:pPr marL="0" indent="0">
                  <a:buNone/>
                </a:pPr>
                <a:r>
                  <a:rPr lang="es-ES" sz="3600" dirty="0">
                    <a:latin typeface="Gabriola" panose="04040605051002020D02" pitchFamily="82" charset="0"/>
                  </a:rPr>
                  <a:t>                      </a:t>
                </a: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AD6A003-9108-4CF1-8DF4-6EC5C1D67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229" y="1349905"/>
                <a:ext cx="5910469" cy="142726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5E8BDDA-77D9-4D2B-A2B2-FAEE73C88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11240"/>
              </p:ext>
            </p:extLst>
          </p:nvPr>
        </p:nvGraphicFramePr>
        <p:xfrm>
          <a:off x="995838" y="4805700"/>
          <a:ext cx="2673626" cy="1469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103">
                  <a:extLst>
                    <a:ext uri="{9D8B030D-6E8A-4147-A177-3AD203B41FA5}">
                      <a16:colId xmlns:a16="http://schemas.microsoft.com/office/drawing/2014/main" val="3490313940"/>
                    </a:ext>
                  </a:extLst>
                </a:gridCol>
                <a:gridCol w="1304523">
                  <a:extLst>
                    <a:ext uri="{9D8B030D-6E8A-4147-A177-3AD203B41FA5}">
                      <a16:colId xmlns:a16="http://schemas.microsoft.com/office/drawing/2014/main" val="782700769"/>
                    </a:ext>
                  </a:extLst>
                </a:gridCol>
              </a:tblGrid>
              <a:tr h="62593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abriola" panose="04040605051002020D02" pitchFamily="82" charset="0"/>
                        </a:rPr>
                        <a:t>Promedio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40.48</a:t>
                      </a:r>
                    </a:p>
                    <a:p>
                      <a:endParaRPr lang="es-ES" sz="18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08937"/>
                  </a:ext>
                </a:extLst>
              </a:tr>
              <a:tr h="73784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Gabriola" panose="04040605051002020D02" pitchFamily="82" charset="0"/>
                        </a:rPr>
                        <a:t>Desviación Estándar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2.52</a:t>
                      </a:r>
                    </a:p>
                    <a:p>
                      <a:endParaRPr lang="es-ES" sz="18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21832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15363A5-1914-4EDC-AB4E-AA63EF658CE3}"/>
              </a:ext>
            </a:extLst>
          </p:cNvPr>
          <p:cNvSpPr txBox="1"/>
          <p:nvPr/>
        </p:nvSpPr>
        <p:spPr>
          <a:xfrm>
            <a:off x="6096000" y="1548117"/>
            <a:ext cx="4625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Gabriola" panose="04040605051002020D02" pitchFamily="82" charset="0"/>
              </a:rPr>
              <a:t>El </a:t>
            </a:r>
            <a:r>
              <a:rPr lang="es-ES" sz="2400" dirty="0">
                <a:latin typeface="Maiandra GD" panose="020E0502030308020204" pitchFamily="34" charset="0"/>
              </a:rPr>
              <a:t>99.7</a:t>
            </a:r>
            <a:r>
              <a:rPr lang="es-ES" sz="3200" dirty="0">
                <a:latin typeface="Gabriola" panose="04040605051002020D02" pitchFamily="82" charset="0"/>
              </a:rPr>
              <a:t>% de los productos del proceso o de la población tienen  % vol. de alcohol se encuentran entre los valores de </a:t>
            </a:r>
            <a:r>
              <a:rPr lang="es-ES" sz="2400" dirty="0">
                <a:latin typeface="Maiandra GD" panose="020E0502030308020204" pitchFamily="34" charset="0"/>
              </a:rPr>
              <a:t>32.92</a:t>
            </a:r>
            <a:r>
              <a:rPr lang="es-ES" sz="3200" dirty="0">
                <a:latin typeface="Gabriola" panose="04040605051002020D02" pitchFamily="82" charset="0"/>
              </a:rPr>
              <a:t> a </a:t>
            </a:r>
            <a:r>
              <a:rPr lang="es-ES" sz="2400" dirty="0">
                <a:latin typeface="Maiandra GD" panose="020E0502030308020204" pitchFamily="34" charset="0"/>
              </a:rPr>
              <a:t>48.04</a:t>
            </a:r>
            <a:endParaRPr lang="es-ES" sz="3200" dirty="0">
              <a:latin typeface="Maiandra GD" panose="020E0502030308020204" pitchFamily="34" charset="0"/>
            </a:endParaRPr>
          </a:p>
        </p:txBody>
      </p:sp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B9FE6EBB-B833-467E-8765-BF8E2E87C626}"/>
              </a:ext>
            </a:extLst>
          </p:cNvPr>
          <p:cNvSpPr/>
          <p:nvPr/>
        </p:nvSpPr>
        <p:spPr>
          <a:xfrm rot="11147410">
            <a:off x="4080543" y="3879335"/>
            <a:ext cx="5451514" cy="230317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91D1D4-6C53-4D04-A1FB-C430C1742CF8}"/>
              </a:ext>
            </a:extLst>
          </p:cNvPr>
          <p:cNvSpPr txBox="1"/>
          <p:nvPr/>
        </p:nvSpPr>
        <p:spPr>
          <a:xfrm>
            <a:off x="4216317" y="4628703"/>
            <a:ext cx="4871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Gabriola" panose="04040605051002020D02" pitchFamily="82" charset="0"/>
              </a:rPr>
              <a:t>¿Se cumple con las especificaciones</a:t>
            </a:r>
          </a:p>
          <a:p>
            <a:pPr algn="ctr"/>
            <a:r>
              <a:rPr lang="es-ES" sz="3200" b="1" dirty="0">
                <a:latin typeface="Gabriola" panose="04040605051002020D02" pitchFamily="82" charset="0"/>
              </a:rPr>
              <a:t> a 3 desviaciones estándar  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FC62A-4EA8-4DEA-9E9D-4505A149E020}"/>
              </a:ext>
            </a:extLst>
          </p:cNvPr>
          <p:cNvSpPr txBox="1"/>
          <p:nvPr/>
        </p:nvSpPr>
        <p:spPr>
          <a:xfrm>
            <a:off x="563671" y="3043825"/>
            <a:ext cx="329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Tolerancias de 35 a 45</a:t>
            </a:r>
          </a:p>
        </p:txBody>
      </p:sp>
    </p:spTree>
    <p:extLst>
      <p:ext uri="{BB962C8B-B14F-4D97-AF65-F5344CB8AC3E}">
        <p14:creationId xmlns:p14="http://schemas.microsoft.com/office/powerpoint/2010/main" val="102251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CF274-C160-4B17-A382-431988AA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latin typeface="Gabriola" panose="04040605051002020D02" pitchFamily="82" charset="0"/>
              </a:rPr>
              <a:t>HISTOGRAMA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495AE-46FD-4380-9FA6-2DF5EC9C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825625"/>
            <a:ext cx="5373858" cy="4351338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Gabriola" panose="04040605051002020D02" pitchFamily="82" charset="0"/>
              </a:rPr>
              <a:t>El histograma es una gráfica de las frecuencias observadas de un conjunto de datos (Montgomery D.C., 1991);  es uno de los métodos gráficos más comúnmente usados para ver la distribución de los datos. Tiene varias ventajas, una de ellas es que podemos observar la  tendencia central y  su dispersión.</a:t>
            </a:r>
          </a:p>
          <a:p>
            <a:endParaRPr lang="es-MX" b="1" dirty="0">
              <a:latin typeface="Gabriola" panose="04040605051002020D02" pitchFamily="82" charset="0"/>
            </a:endParaRPr>
          </a:p>
          <a:p>
            <a:endParaRPr lang="es-MX" sz="2000" b="1" dirty="0">
              <a:latin typeface="Gabriola" panose="04040605051002020D02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23A14B-A3AF-47FA-A23F-FA609B87BD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17380" b="1"/>
          <a:stretch/>
        </p:blipFill>
        <p:spPr bwMode="auto">
          <a:xfrm>
            <a:off x="6096000" y="1825625"/>
            <a:ext cx="4631960" cy="366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F8EDC-F72E-4B2A-B77E-D9A36F6D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PROCEDIMIENTO PARA EL HISTOGRAMA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766C65-860C-40E3-BB9A-E7DCFF31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603"/>
            <a:ext cx="10515600" cy="5037094"/>
          </a:xfrm>
        </p:spPr>
        <p:txBody>
          <a:bodyPr/>
          <a:lstStyle/>
          <a:p>
            <a:r>
              <a:rPr lang="es-MX" b="1" dirty="0">
                <a:latin typeface="Gabriola" panose="04040605051002020D02" pitchFamily="82" charset="0"/>
              </a:rPr>
              <a:t>Ejemplo 2, consideremos el ejemplo de los volúmenes de tequila del ejemplo 1.</a:t>
            </a:r>
          </a:p>
          <a:p>
            <a:r>
              <a:rPr lang="es-MX" dirty="0">
                <a:latin typeface="Gabriola" panose="04040605051002020D02" pitchFamily="82" charset="0"/>
              </a:rPr>
              <a:t>Paso 1: ordenar los datos de menor a mayor</a:t>
            </a:r>
          </a:p>
          <a:p>
            <a:endParaRPr lang="es-MX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49ED20-20C9-45F7-94C6-C41AF2720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37136"/>
              </p:ext>
            </p:extLst>
          </p:nvPr>
        </p:nvGraphicFramePr>
        <p:xfrm>
          <a:off x="1177447" y="2404996"/>
          <a:ext cx="9193404" cy="2227296"/>
        </p:xfrm>
        <a:graphic>
          <a:graphicData uri="http://schemas.openxmlformats.org/drawingml/2006/table">
            <a:tbl>
              <a:tblPr/>
              <a:tblGrid>
                <a:gridCol w="851700">
                  <a:extLst>
                    <a:ext uri="{9D8B030D-6E8A-4147-A177-3AD203B41FA5}">
                      <a16:colId xmlns:a16="http://schemas.microsoft.com/office/drawing/2014/main" val="3651859885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3628556387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4148889262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1446734063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3202073593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2409842429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2054908808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1727382105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2339703461"/>
                    </a:ext>
                  </a:extLst>
                </a:gridCol>
                <a:gridCol w="926856">
                  <a:extLst>
                    <a:ext uri="{9D8B030D-6E8A-4147-A177-3AD203B41FA5}">
                      <a16:colId xmlns:a16="http://schemas.microsoft.com/office/drawing/2014/main" val="597755038"/>
                    </a:ext>
                  </a:extLst>
                </a:gridCol>
              </a:tblGrid>
              <a:tr h="742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8097"/>
                  </a:ext>
                </a:extLst>
              </a:tr>
              <a:tr h="742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31485"/>
                  </a:ext>
                </a:extLst>
              </a:tr>
              <a:tr h="742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4486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DD2A91F-31A4-4E3A-9C03-F7C67D7DE66C}"/>
              </a:ext>
            </a:extLst>
          </p:cNvPr>
          <p:cNvSpPr/>
          <p:nvPr/>
        </p:nvSpPr>
        <p:spPr>
          <a:xfrm>
            <a:off x="964504" y="4909126"/>
            <a:ext cx="10772384" cy="138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600"/>
              </a:spcAft>
            </a:pPr>
            <a:r>
              <a:rPr lang="es-MX" sz="2800" dirty="0">
                <a:latin typeface="Gabriola" panose="04040605051002020D02" pitchFamily="82" charset="0"/>
                <a:ea typeface="PMingLiU" panose="020B0604030504040204" pitchFamily="18" charset="-120"/>
              </a:rPr>
              <a:t>Paso 2.  Calcular el rango de los datos. </a:t>
            </a:r>
          </a:p>
          <a:p>
            <a:pPr marL="228600" algn="just">
              <a:lnSpc>
                <a:spcPct val="150000"/>
              </a:lnSpc>
              <a:spcAft>
                <a:spcPts val="600"/>
              </a:spcAft>
            </a:pPr>
            <a:r>
              <a:rPr lang="es-MX" sz="2800" b="1" dirty="0">
                <a:latin typeface="Gabriola" panose="04040605051002020D02" pitchFamily="82" charset="0"/>
                <a:ea typeface="PMingLiU" panose="020B0604030504040204" pitchFamily="18" charset="-120"/>
              </a:rPr>
              <a:t>Rango= Dato mayor – Dato menor =</a:t>
            </a:r>
            <a:r>
              <a:rPr lang="es-MX" sz="2000" b="1" dirty="0">
                <a:latin typeface="Maiandra GD" panose="020E0502030308020204" pitchFamily="34" charset="0"/>
                <a:ea typeface="PMingLiU" panose="020B0604030504040204" pitchFamily="18" charset="-120"/>
              </a:rPr>
              <a:t> 46.5 – 33.12=13.38 </a:t>
            </a:r>
            <a:endParaRPr lang="es-MX" sz="2800" b="1" dirty="0">
              <a:latin typeface="Maiandra GD" panose="020E0502030308020204" pitchFamily="34" charset="0"/>
              <a:ea typeface="PMingLiU" panose="020B0604030504040204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30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7C55C-489F-4421-A2FF-8CF82F79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PROCEDIMIENTO PARA EL HISTOGRAMA</a:t>
            </a:r>
            <a:endParaRPr lang="es-MX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D47C54-8351-45DD-A953-E7D9717D1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4400"/>
                <a:ext cx="10986370" cy="5578475"/>
              </a:xfrm>
            </p:spPr>
            <p:txBody>
              <a:bodyPr>
                <a:normAutofit/>
              </a:bodyPr>
              <a:lstStyle/>
              <a:p>
                <a:r>
                  <a:rPr lang="es-MX" dirty="0">
                    <a:latin typeface="Gabriola" panose="04040605051002020D02" pitchFamily="82" charset="0"/>
                  </a:rPr>
                  <a:t>Paso 3.  Determinar el número de clases. </a:t>
                </a:r>
              </a:p>
              <a:p>
                <a:pPr marL="0" indent="0" algn="just">
                  <a:buNone/>
                </a:pPr>
                <a:r>
                  <a:rPr lang="es-MX" b="1" dirty="0">
                    <a:latin typeface="Gabriola" panose="04040605051002020D02" pitchFamily="82" charset="0"/>
                  </a:rPr>
                  <a:t>Hay varias maneras de determinar el número de clases, el cual varía  entre 5 y 15 dependiendo del número de datos.</a:t>
                </a:r>
              </a:p>
              <a:p>
                <a:pPr marL="0" indent="0" algn="just">
                  <a:buNone/>
                </a:pPr>
                <a:r>
                  <a:rPr lang="es-MX" b="1" dirty="0">
                    <a:latin typeface="Gabriola" panose="04040605051002020D02" pitchFamily="82" charset="0"/>
                  </a:rPr>
                  <a:t>Uno de los más comunes es que el número de clases   sea aproximadamente igual a la raíz cuadrada del número de datos.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MX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s-MX" b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r>
                  <a:rPr lang="es-MX" b="1" dirty="0">
                    <a:latin typeface="Gabriola" panose="04040605051002020D02" pitchFamily="82" charset="0"/>
                  </a:rPr>
                  <a:t>Entonces, se recomienda un histograma con 5 o 6 clases, por lo cual tomaremos el numero 6. </a:t>
                </a:r>
              </a:p>
              <a:p>
                <a:r>
                  <a:rPr lang="es-MX" dirty="0">
                    <a:latin typeface="Gabriola" panose="04040605051002020D02" pitchFamily="82" charset="0"/>
                  </a:rPr>
                  <a:t>Paso 4.  Fijar la longitud de clase. Una forma de asignar la misma importancia a todas las clases es tomando la longitud de clase (</a:t>
                </a:r>
                <a:r>
                  <a:rPr lang="es-MX" i="1" dirty="0" err="1">
                    <a:latin typeface="Gabriola" panose="04040605051002020D02" pitchFamily="82" charset="0"/>
                  </a:rPr>
                  <a:t>lc</a:t>
                </a:r>
                <a:r>
                  <a:rPr lang="es-MX" dirty="0">
                    <a:latin typeface="Gabriola" panose="04040605051002020D02" pitchFamily="82" charset="0"/>
                  </a:rPr>
                  <a:t>), que se obtiene de  </a:t>
                </a:r>
              </a:p>
              <a:p>
                <a:pPr marL="0" indent="0">
                  <a:buNone/>
                </a:pPr>
                <a:r>
                  <a:rPr lang="es-MX" b="1" dirty="0">
                    <a:latin typeface="Gabriola" panose="04040605051002020D02" pitchFamily="82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b="1" i="1">
                          <a:latin typeface="Cambria Math" panose="02040503050406030204" pitchFamily="18" charset="0"/>
                        </a:rPr>
                        <m:t>𝒍𝒄</m:t>
                      </m:r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𝒓𝒂𝒏𝒈𝒐</m:t>
                          </m:r>
                        </m:num>
                        <m:den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𝒏𝒖𝒎𝒆𝒓𝒐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𝒄𝒍𝒂𝒔𝒆𝒔</m:t>
                          </m:r>
                        </m:den>
                      </m:f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MX" b="1" i="1" smtClean="0">
                              <a:latin typeface="Cambria Math" panose="02040503050406030204" pitchFamily="18" charset="0"/>
                            </a:rPr>
                            <m:t>𝟑𝟖</m:t>
                          </m:r>
                        </m:num>
                        <m:den>
                          <m:r>
                            <a:rPr lang="es-MX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s-MX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1" i="1" smtClean="0"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es-MX" b="1" dirty="0">
                  <a:latin typeface="Gabriola" panose="04040605051002020D02" pitchFamily="82" charset="0"/>
                </a:endParaRPr>
              </a:p>
              <a:p>
                <a:endParaRPr lang="es-MX" b="1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CD47C54-8351-45DD-A953-E7D9717D1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4400"/>
                <a:ext cx="10986370" cy="5578475"/>
              </a:xfrm>
              <a:blipFill>
                <a:blip r:embed="rId2"/>
                <a:stretch>
                  <a:fillRect l="-1165" t="-1858" r="-11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36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PROCEDIMIENTO PARA EL HISTOGRAMA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515600" cy="5350245"/>
          </a:xfrm>
        </p:spPr>
        <p:txBody>
          <a:bodyPr/>
          <a:lstStyle/>
          <a:p>
            <a:r>
              <a:rPr lang="es-MX" dirty="0">
                <a:latin typeface="Gabriola" panose="04040605051002020D02" pitchFamily="82" charset="0"/>
              </a:rPr>
              <a:t>PASO 5.  Construir los intervalos de clase. </a:t>
            </a:r>
            <a:r>
              <a:rPr lang="es-MX" b="1" dirty="0">
                <a:latin typeface="Gabriola" panose="04040605051002020D02" pitchFamily="82" charset="0"/>
              </a:rPr>
              <a:t>Los intervalos se obtienen dividiendo el  total  de los datos  en seis intervalos de igual longitud de clase, como se muestra en la siguiente tabla:</a:t>
            </a: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99023"/>
              </p:ext>
            </p:extLst>
          </p:nvPr>
        </p:nvGraphicFramePr>
        <p:xfrm>
          <a:off x="3181610" y="1935643"/>
          <a:ext cx="5323562" cy="3132395"/>
        </p:xfrm>
        <a:graphic>
          <a:graphicData uri="http://schemas.openxmlformats.org/drawingml/2006/table">
            <a:tbl>
              <a:tblPr/>
              <a:tblGrid>
                <a:gridCol w="2096578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3226984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8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33.12-35.35</a:t>
                      </a:r>
                      <a:endParaRPr lang="es-MX" sz="2400" b="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35.35-37.58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37.58-39.81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39.81-42.04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42.04-44.27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44.27-46.50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5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7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01677" y="714369"/>
            <a:ext cx="5194323" cy="490537"/>
          </a:xfrm>
        </p:spPr>
        <p:txBody>
          <a:bodyPr>
            <a:noAutofit/>
          </a:bodyPr>
          <a:lstStyle/>
          <a:p>
            <a:pPr marL="685800" indent="-685800"/>
            <a:r>
              <a:rPr lang="es-MX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Estadística descriptiva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01677" y="1340285"/>
            <a:ext cx="8553052" cy="1127342"/>
          </a:xfrm>
        </p:spPr>
        <p:txBody>
          <a:bodyPr anchor="t">
            <a:normAutofit/>
          </a:bodyPr>
          <a:lstStyle/>
          <a:p>
            <a:pPr>
              <a:buSzPct val="120000"/>
            </a:pPr>
            <a:r>
              <a:rPr lang="es-MX" sz="3600" dirty="0">
                <a:latin typeface="Gabriola" panose="04040605051002020D02" pitchFamily="82" charset="0"/>
              </a:rPr>
              <a:t>Se relaciona principalmente con la recopilación, presentación y descripción de datos.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39036" y="3429000"/>
            <a:ext cx="9381994" cy="271463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es-MX" sz="3600" dirty="0">
                <a:solidFill>
                  <a:prstClr val="black"/>
                </a:solidFill>
                <a:latin typeface="Gabriola" panose="04040605051002020D02" pitchFamily="82" charset="0"/>
              </a:rPr>
              <a:t>Se refiere a la técnica de interpretar y usar valores resultantes de la estadística descriptiva para responder preguntas que no solo requieren del análisis directo sino del uso de la inducción para alcanzar conclusiones más generales.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01677" y="2590116"/>
            <a:ext cx="6429615" cy="588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685800">
              <a:spcBef>
                <a:spcPct val="0"/>
              </a:spcBef>
              <a:defRPr/>
            </a:pPr>
            <a:r>
              <a:rPr lang="es-MX" sz="4000" b="1" dirty="0">
                <a:solidFill>
                  <a:srgbClr val="C00000"/>
                </a:solidFill>
                <a:latin typeface="Gabriola" panose="04040605051002020D02" pitchFamily="82" charset="0"/>
                <a:ea typeface="+mj-ea"/>
                <a:cs typeface="+mj-cs"/>
              </a:rPr>
              <a:t>Estadística inferencial</a:t>
            </a:r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AE1A9332-0585-4CC4-84EE-2DACE1AB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19" y="765185"/>
            <a:ext cx="3640741" cy="22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PROCEDIMIENTO PARA EL HISTOGRAMA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515600" cy="440916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MX" dirty="0">
                <a:latin typeface="Gabriola" panose="04040605051002020D02" pitchFamily="82" charset="0"/>
              </a:rPr>
              <a:t>PASO 6. </a:t>
            </a:r>
            <a:r>
              <a:rPr lang="es-MX" dirty="0">
                <a:latin typeface="Gabriola" panose="04040605051002020D02" pitchFamily="82" charset="0"/>
                <a:ea typeface="PMingLiU" panose="020B0604030504040204" pitchFamily="18" charset="-120"/>
              </a:rPr>
              <a:t>Cuantificar  la frecuencia de cada clase. </a:t>
            </a:r>
            <a:r>
              <a:rPr lang="es-MX" b="1" dirty="0">
                <a:latin typeface="Gabriola" panose="04040605051002020D02" pitchFamily="82" charset="0"/>
                <a:ea typeface="PMingLiU" panose="020B0604030504040204" pitchFamily="18" charset="-120"/>
              </a:rPr>
              <a:t>Realizar el conteo de los datos que caen en cada intervalo de clase y  especificar su frecuencia, como se ilustra en la  siguiente tabla</a:t>
            </a: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54756"/>
              </p:ext>
            </p:extLst>
          </p:nvPr>
        </p:nvGraphicFramePr>
        <p:xfrm>
          <a:off x="3068876" y="2103484"/>
          <a:ext cx="5323562" cy="3132395"/>
        </p:xfrm>
        <a:graphic>
          <a:graphicData uri="http://schemas.openxmlformats.org/drawingml/2006/table">
            <a:tbl>
              <a:tblPr/>
              <a:tblGrid>
                <a:gridCol w="1305328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2009117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  <a:gridCol w="2009117">
                  <a:extLst>
                    <a:ext uri="{9D8B030D-6E8A-4147-A177-3AD203B41FA5}">
                      <a16:colId xmlns:a16="http://schemas.microsoft.com/office/drawing/2014/main" val="94060336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8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33.12-35.35</a:t>
                      </a:r>
                      <a:endParaRPr lang="es-MX" sz="2400" b="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35.35-37.58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37.58-39.81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39.81-42.04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42.04-44.27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44.27-46.50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5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2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52391"/>
            <a:ext cx="10515600" cy="574327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Gabriola" panose="04040605051002020D02" pitchFamily="82" charset="0"/>
              </a:rPr>
              <a:t>PROCEDIMIENTO PARA EL HISTOGRAMA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718"/>
            <a:ext cx="10936266" cy="4409161"/>
          </a:xfrm>
        </p:spPr>
        <p:txBody>
          <a:bodyPr/>
          <a:lstStyle/>
          <a:p>
            <a:r>
              <a:rPr lang="es-MX" dirty="0">
                <a:latin typeface="Gabriola" panose="04040605051002020D02" pitchFamily="82" charset="0"/>
              </a:rPr>
              <a:t>PASO 7. Las frecuencias relativas de cada intervalo de clase. </a:t>
            </a:r>
            <a:r>
              <a:rPr lang="es-MX" b="1" dirty="0">
                <a:latin typeface="Gabriola" panose="04040605051002020D02" pitchFamily="82" charset="0"/>
              </a:rPr>
              <a:t>Las frecuencias relativas se obtienen dividiendo cada frecuencia por el total de datos, como se puede ver en la tabla  siguiente</a:t>
            </a:r>
            <a:endParaRPr lang="es-MX" dirty="0">
              <a:latin typeface="Gabriola" panose="04040605051002020D02" pitchFamily="82" charset="0"/>
            </a:endParaRPr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F609F2-3F57-46FA-818C-7680EEA71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36924"/>
              </p:ext>
            </p:extLst>
          </p:nvPr>
        </p:nvGraphicFramePr>
        <p:xfrm>
          <a:off x="1903956" y="2103484"/>
          <a:ext cx="8079289" cy="3262697"/>
        </p:xfrm>
        <a:graphic>
          <a:graphicData uri="http://schemas.openxmlformats.org/drawingml/2006/table">
            <a:tbl>
              <a:tblPr/>
              <a:tblGrid>
                <a:gridCol w="1438237">
                  <a:extLst>
                    <a:ext uri="{9D8B030D-6E8A-4147-A177-3AD203B41FA5}">
                      <a16:colId xmlns:a16="http://schemas.microsoft.com/office/drawing/2014/main" val="3378678960"/>
                    </a:ext>
                  </a:extLst>
                </a:gridCol>
                <a:gridCol w="2213684">
                  <a:extLst>
                    <a:ext uri="{9D8B030D-6E8A-4147-A177-3AD203B41FA5}">
                      <a16:colId xmlns:a16="http://schemas.microsoft.com/office/drawing/2014/main" val="3243929126"/>
                    </a:ext>
                  </a:extLst>
                </a:gridCol>
                <a:gridCol w="2213684">
                  <a:extLst>
                    <a:ext uri="{9D8B030D-6E8A-4147-A177-3AD203B41FA5}">
                      <a16:colId xmlns:a16="http://schemas.microsoft.com/office/drawing/2014/main" val="940603361"/>
                    </a:ext>
                  </a:extLst>
                </a:gridCol>
                <a:gridCol w="2213684">
                  <a:extLst>
                    <a:ext uri="{9D8B030D-6E8A-4147-A177-3AD203B41FA5}">
                      <a16:colId xmlns:a16="http://schemas.microsoft.com/office/drawing/2014/main" val="340500495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CLASE</a:t>
                      </a:r>
                      <a:endParaRPr lang="es-MX" sz="28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INTERVALO</a:t>
                      </a:r>
                      <a:endParaRPr lang="es-MX" sz="28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800" b="1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RELATIVA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389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2400" b="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33.12-35.35</a:t>
                      </a:r>
                      <a:endParaRPr lang="es-MX" sz="2400" b="0" dirty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534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2400" b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35.35-37.58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364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2400" b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37.58-39.81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232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2400" b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39.81-42.04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015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2400" b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42.04-44.27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3529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2400" b="0"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44.27-46.50</a:t>
                      </a:r>
                      <a:endParaRPr lang="es-MX" sz="2400" b="0" dirty="0">
                        <a:solidFill>
                          <a:schemeClr val="tx1"/>
                        </a:solidFill>
                        <a:effectLst/>
                        <a:latin typeface="Maiandra GD" panose="020E0502030308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5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5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2B52BE-F312-4D80-9BC5-D34B854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089084" cy="630697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Gabriola" panose="04040605051002020D02" pitchFamily="82" charset="0"/>
              </a:rPr>
              <a:t>PROCEDIMIENTO PARA EL HISTOGRAMA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BCB5-4F03-4A7F-88FC-6727F104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9" y="1708879"/>
            <a:ext cx="4491458" cy="4505654"/>
          </a:xfrm>
        </p:spPr>
        <p:txBody>
          <a:bodyPr>
            <a:norm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Gabriola" panose="04040605051002020D02" pitchFamily="82" charset="0"/>
              </a:rPr>
              <a:t>PASO 8.  </a:t>
            </a:r>
            <a:r>
              <a:rPr lang="es-ES" b="1" dirty="0">
                <a:solidFill>
                  <a:schemeClr val="bg1"/>
                </a:solidFill>
                <a:latin typeface="Gabriola" panose="04040605051002020D02" pitchFamily="82" charset="0"/>
              </a:rPr>
              <a:t>Hacer el histograma de frecuencias o de frecuencias relativas. El histograma consiste en una serie de barras cuya longitud de las bases son los intervalos de clase y la altura representa la frecuencia o la frecuencia relativa de los datos contenida en cada clase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MX" b="1" dirty="0">
              <a:solidFill>
                <a:schemeClr val="bg1"/>
              </a:solidFill>
            </a:endParaRPr>
          </a:p>
          <a:p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A6CB03-6AEE-4F8A-942A-A4687BE8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35" y="526093"/>
            <a:ext cx="6919753" cy="60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82269-3308-4D18-A11F-FBB8B754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05" y="222576"/>
            <a:ext cx="10000990" cy="453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Gabriola" panose="04040605051002020D02" pitchFamily="82" charset="0"/>
              </a:rPr>
              <a:t>DIAGRAMA DE CAJA PARA EL %Vol. DE ALCOHOL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0564A6-2FF8-4680-882A-7B18058B9B4B}"/>
              </a:ext>
            </a:extLst>
          </p:cNvPr>
          <p:cNvSpPr/>
          <p:nvPr/>
        </p:nvSpPr>
        <p:spPr>
          <a:xfrm>
            <a:off x="414054" y="2168020"/>
            <a:ext cx="1172297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Calculo de cuartiles:</a:t>
            </a:r>
          </a:p>
          <a:p>
            <a:pPr algn="just">
              <a:spcAft>
                <a:spcPts val="1000"/>
              </a:spcAft>
            </a:pP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MX" sz="2800" baseline="-250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el cuartil Primero es el valor mayor que el 25% de los valores de la distribución. Como </a:t>
            </a: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N= 30 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resulta que </a:t>
            </a: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30/4 = 7.5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 el primer cuartil es  valor siguiente del valor que esta en la posición 7, en este caso es 39.14.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8F7AF87-9B13-4559-8D04-085DDBBFB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7108"/>
              </p:ext>
            </p:extLst>
          </p:nvPr>
        </p:nvGraphicFramePr>
        <p:xfrm>
          <a:off x="601674" y="849658"/>
          <a:ext cx="10835010" cy="1318362"/>
        </p:xfrm>
        <a:graphic>
          <a:graphicData uri="http://schemas.openxmlformats.org/drawingml/2006/table">
            <a:tbl>
              <a:tblPr/>
              <a:tblGrid>
                <a:gridCol w="1083501">
                  <a:extLst>
                    <a:ext uri="{9D8B030D-6E8A-4147-A177-3AD203B41FA5}">
                      <a16:colId xmlns:a16="http://schemas.microsoft.com/office/drawing/2014/main" val="3651859885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3628556387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4148889262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1446734063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3202073593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409842429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054908808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1727382105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339703461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597755038"/>
                    </a:ext>
                  </a:extLst>
                </a:gridCol>
              </a:tblGrid>
              <a:tr h="3987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8097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31485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44863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27A38954-75BD-4054-9E53-90D06F0E507E}"/>
              </a:ext>
            </a:extLst>
          </p:cNvPr>
          <p:cNvSpPr/>
          <p:nvPr/>
        </p:nvSpPr>
        <p:spPr>
          <a:xfrm>
            <a:off x="414054" y="3905962"/>
            <a:ext cx="11547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MX" sz="2800" baseline="-250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el Segundo Cuartil es, evidentemente, la mediana de la distribución, es el valor de la variable que ocupa el lugar central en un conjunto de datos ordenados. Como </a:t>
            </a:r>
            <a:r>
              <a:rPr lang="es-MX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30/2 =15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; como N es un numero par,  la mediana es  el valor promedio  del quinceavo dato mas el dato que le sigue,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5F3C0BD9-6273-4B8F-AB06-19DA0DDDBC3D}"/>
                  </a:ext>
                </a:extLst>
              </p:cNvPr>
              <p:cNvSpPr/>
              <p:nvPr/>
            </p:nvSpPr>
            <p:spPr>
              <a:xfrm>
                <a:off x="3595818" y="5515664"/>
                <a:ext cx="4846723" cy="58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MX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MX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s-MX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Q</a:t>
                </a:r>
                <a:r>
                  <a:rPr lang="es-MX" sz="2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MX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= (40.31+40.38)/ 2 =40.345</a:t>
                </a:r>
              </a:p>
            </p:txBody>
          </p:sp>
        </mc:Choice>
        <mc:Fallback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5F3C0BD9-6273-4B8F-AB06-19DA0DDDB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18" y="5515664"/>
                <a:ext cx="4846723" cy="584006"/>
              </a:xfrm>
              <a:prstGeom prst="rect">
                <a:avLst/>
              </a:prstGeom>
              <a:blipFill>
                <a:blip r:embed="rId2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679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82269-3308-4D18-A11F-FBB8B754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05" y="222576"/>
            <a:ext cx="10000990" cy="453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Gabriola" panose="04040605051002020D02" pitchFamily="82" charset="0"/>
              </a:rPr>
              <a:t>DIAGRAMA DE CAJA PARA EL %Vol. DE ALCOHOL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0564A6-2FF8-4680-882A-7B18058B9B4B}"/>
              </a:ext>
            </a:extLst>
          </p:cNvPr>
          <p:cNvSpPr/>
          <p:nvPr/>
        </p:nvSpPr>
        <p:spPr>
          <a:xfrm>
            <a:off x="414054" y="2168020"/>
            <a:ext cx="11722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sz="28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Calculo de cuartiles: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78F7AF87-9B13-4559-8D04-085DDBBFB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66284"/>
              </p:ext>
            </p:extLst>
          </p:nvPr>
        </p:nvGraphicFramePr>
        <p:xfrm>
          <a:off x="589423" y="676405"/>
          <a:ext cx="10835010" cy="1318362"/>
        </p:xfrm>
        <a:graphic>
          <a:graphicData uri="http://schemas.openxmlformats.org/drawingml/2006/table">
            <a:tbl>
              <a:tblPr/>
              <a:tblGrid>
                <a:gridCol w="1083501">
                  <a:extLst>
                    <a:ext uri="{9D8B030D-6E8A-4147-A177-3AD203B41FA5}">
                      <a16:colId xmlns:a16="http://schemas.microsoft.com/office/drawing/2014/main" val="3651859885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3628556387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4148889262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1446734063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3202073593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409842429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054908808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1727382105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2339703461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597755038"/>
                    </a:ext>
                  </a:extLst>
                </a:gridCol>
              </a:tblGrid>
              <a:tr h="3987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37.68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38.83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8097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39.81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31485"/>
                  </a:ext>
                </a:extLst>
              </a:tr>
              <a:tr h="4598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42.94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43.59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45.22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0"/>
                        </a:rPr>
                        <a:t>46.50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04486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EEF2FC7-DC2D-407D-8283-116AFFC2104F}"/>
              </a:ext>
            </a:extLst>
          </p:cNvPr>
          <p:cNvSpPr/>
          <p:nvPr/>
        </p:nvSpPr>
        <p:spPr>
          <a:xfrm>
            <a:off x="509739" y="2826974"/>
            <a:ext cx="11172521" cy="13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MX" sz="2800" baseline="-250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28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el Tercer Cuartil, es el valor que sobrepasa al 75% de los valores de la distribución. En este caso, como 3(30) / 4 = 22.5, resulta que 41.77 es el tercer cuartil.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515A80-659E-4604-84FA-4639E45B8831}"/>
              </a:ext>
            </a:extLst>
          </p:cNvPr>
          <p:cNvSpPr/>
          <p:nvPr/>
        </p:nvSpPr>
        <p:spPr>
          <a:xfrm>
            <a:off x="2918564" y="4416519"/>
            <a:ext cx="5617924" cy="73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s-MX" sz="3200" dirty="0">
                <a:solidFill>
                  <a:prstClr val="black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Rango Intercuantil Q</a:t>
            </a:r>
            <a:r>
              <a:rPr lang="es-MX" sz="3200" baseline="-25000" dirty="0">
                <a:solidFill>
                  <a:prstClr val="black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3200" dirty="0">
                <a:solidFill>
                  <a:prstClr val="black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-Q</a:t>
            </a:r>
            <a:r>
              <a:rPr lang="es-MX" sz="3200" baseline="-25000" dirty="0">
                <a:solidFill>
                  <a:prstClr val="black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MX" sz="3200" dirty="0">
                <a:solidFill>
                  <a:prstClr val="black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=41.77-39.14=2.63</a:t>
            </a:r>
            <a:endParaRPr lang="es-MX" sz="3200" baseline="-25000" dirty="0">
              <a:solidFill>
                <a:prstClr val="black"/>
              </a:solidFill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contenido 18">
            <a:extLst>
              <a:ext uri="{FF2B5EF4-FFF2-40B4-BE49-F238E27FC236}">
                <a16:creationId xmlns:a16="http://schemas.microsoft.com/office/drawing/2014/main" id="{500262DF-B0FF-4F7B-9F3C-2053908DB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856" y="1869130"/>
            <a:ext cx="9048288" cy="43513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482269-3308-4D18-A11F-FBB8B754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latin typeface="Gabriola" panose="04040605051002020D02" pitchFamily="82" charset="0"/>
              </a:rPr>
              <a:t>DIAGRAMA DE CAJA PARA EL %Vol. DE ALCOHOL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F10E2E0-4E6D-4C95-9ECB-6AA82344D4AC}"/>
              </a:ext>
            </a:extLst>
          </p:cNvPr>
          <p:cNvSpPr/>
          <p:nvPr/>
        </p:nvSpPr>
        <p:spPr>
          <a:xfrm>
            <a:off x="6575553" y="4234311"/>
            <a:ext cx="808383" cy="530087"/>
          </a:xfrm>
          <a:prstGeom prst="lef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3E490627-020D-41F0-91DD-773EF4FF3303}"/>
              </a:ext>
            </a:extLst>
          </p:cNvPr>
          <p:cNvSpPr/>
          <p:nvPr/>
        </p:nvSpPr>
        <p:spPr>
          <a:xfrm rot="19695208">
            <a:off x="7773435" y="3491866"/>
            <a:ext cx="808383" cy="530087"/>
          </a:xfrm>
          <a:prstGeom prst="lef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8822D24-8874-47AE-8397-38BD2E134E2E}"/>
              </a:ext>
            </a:extLst>
          </p:cNvPr>
          <p:cNvSpPr/>
          <p:nvPr/>
        </p:nvSpPr>
        <p:spPr>
          <a:xfrm rot="2693379">
            <a:off x="4210250" y="3424288"/>
            <a:ext cx="808383" cy="5395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18D2785-FA6A-4B8B-B7EB-99D13625866D}"/>
              </a:ext>
            </a:extLst>
          </p:cNvPr>
          <p:cNvSpPr/>
          <p:nvPr/>
        </p:nvSpPr>
        <p:spPr>
          <a:xfrm>
            <a:off x="4715302" y="4218023"/>
            <a:ext cx="901147" cy="5395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4E2A36E-DE8D-4248-9667-C7DA0C27507E}"/>
              </a:ext>
            </a:extLst>
          </p:cNvPr>
          <p:cNvSpPr/>
          <p:nvPr/>
        </p:nvSpPr>
        <p:spPr>
          <a:xfrm>
            <a:off x="5830733" y="4757531"/>
            <a:ext cx="422045" cy="49176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9784EC-F973-4A8E-B30A-26F9083F9E77}"/>
              </a:ext>
            </a:extLst>
          </p:cNvPr>
          <p:cNvSpPr txBox="1"/>
          <p:nvPr/>
        </p:nvSpPr>
        <p:spPr>
          <a:xfrm>
            <a:off x="8660801" y="3367854"/>
            <a:ext cx="1825487" cy="52322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Valor máximo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62473C-2A9F-4364-941B-8201AF3CDF50}"/>
              </a:ext>
            </a:extLst>
          </p:cNvPr>
          <p:cNvSpPr txBox="1"/>
          <p:nvPr/>
        </p:nvSpPr>
        <p:spPr>
          <a:xfrm>
            <a:off x="7525578" y="4248909"/>
            <a:ext cx="20027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Cuartil superior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7BD933-F9AD-4638-986C-0C570CD36D52}"/>
              </a:ext>
            </a:extLst>
          </p:cNvPr>
          <p:cNvSpPr txBox="1"/>
          <p:nvPr/>
        </p:nvSpPr>
        <p:spPr>
          <a:xfrm>
            <a:off x="1974290" y="4198487"/>
            <a:ext cx="2013369" cy="52322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Cuartil Inferior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46A1FF-AFCF-442E-9C67-C4822A07B852}"/>
              </a:ext>
            </a:extLst>
          </p:cNvPr>
          <p:cNvSpPr txBox="1"/>
          <p:nvPr/>
        </p:nvSpPr>
        <p:spPr>
          <a:xfrm>
            <a:off x="5394593" y="5741625"/>
            <a:ext cx="129432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Mediana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59728A-CC8E-4485-A700-F3D13A9FA6EB}"/>
              </a:ext>
            </a:extLst>
          </p:cNvPr>
          <p:cNvSpPr txBox="1"/>
          <p:nvPr/>
        </p:nvSpPr>
        <p:spPr>
          <a:xfrm>
            <a:off x="2788955" y="2743232"/>
            <a:ext cx="1825487" cy="52322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Valor mínimo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0A17C39-F38B-450B-8535-7887D944EC25}"/>
              </a:ext>
            </a:extLst>
          </p:cNvPr>
          <p:cNvSpPr txBox="1"/>
          <p:nvPr/>
        </p:nvSpPr>
        <p:spPr>
          <a:xfrm>
            <a:off x="377403" y="3367854"/>
            <a:ext cx="1825487" cy="52322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abriola" panose="04040605051002020D02" pitchFamily="82" charset="0"/>
              </a:rPr>
              <a:t>Punto atípico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2E6D09B-8CC0-4618-80FE-DBBEE6126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14" y="3561384"/>
            <a:ext cx="83522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ABABD-3036-4968-AE7B-E7D30AF8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959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abriola" panose="04040605051002020D02" pitchFamily="82" charset="0"/>
              </a:rPr>
              <a:t>POBLACIÓN, MUESTRA, PÁRAMETROS Y ESTADISTICOS.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2CC706-EFC6-4977-8BE6-43289255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68" y="1680306"/>
            <a:ext cx="6034056" cy="43015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392886-1C88-43C3-B7FC-090583FF6BA3}"/>
                  </a:ext>
                </a:extLst>
              </p:cNvPr>
              <p:cNvSpPr txBox="1"/>
              <p:nvPr/>
            </p:nvSpPr>
            <p:spPr>
              <a:xfrm>
                <a:off x="838200" y="1709530"/>
                <a:ext cx="2022604" cy="421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Parámetros generalmente  desconocidos:</a:t>
                </a:r>
                <a:endParaRPr lang="es-ES" sz="2400" dirty="0"/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Media</a:t>
                </a:r>
                <a:r>
                  <a:rPr lang="es-ES" sz="2400" dirty="0"/>
                  <a:t> (</a:t>
                </a:r>
                <a:r>
                  <a:rPr lang="es-ES" sz="4400" b="1" dirty="0">
                    <a:latin typeface="Gabriola" panose="04040605051002020D02" pitchFamily="82" charset="0"/>
                  </a:rPr>
                  <a:t>µ</a:t>
                </a:r>
                <a:r>
                  <a:rPr lang="es-ES" sz="2400" dirty="0"/>
                  <a:t> )</a:t>
                </a:r>
              </a:p>
              <a:p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Desviación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Estándar  (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s-E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es-ES" sz="2400" i="1" dirty="0">
                  <a:latin typeface="Gabriola" panose="04040605051002020D02" pitchFamily="82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Varianza (</a:t>
                </a:r>
                <a:r>
                  <a:rPr lang="es-ES" sz="2400" i="1" dirty="0">
                    <a:latin typeface="Gabriola" panose="04040605051002020D02" pitchFamily="8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s-E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2800" dirty="0">
                    <a:latin typeface="Gabriola" panose="04040605051002020D02" pitchFamily="82" charset="0"/>
                  </a:rPr>
                  <a:t>)</a:t>
                </a:r>
                <a:endParaRPr lang="es-ES" sz="2800" b="1" dirty="0"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392886-1C88-43C3-B7FC-090583FF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9530"/>
                <a:ext cx="2022604" cy="4214936"/>
              </a:xfrm>
              <a:prstGeom prst="rect">
                <a:avLst/>
              </a:prstGeom>
              <a:blipFill>
                <a:blip r:embed="rId3"/>
                <a:stretch>
                  <a:fillRect l="-6344" t="-1445" b="-27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FD205D-431C-454A-950D-F742BEE9419D}"/>
                  </a:ext>
                </a:extLst>
              </p:cNvPr>
              <p:cNvSpPr txBox="1"/>
              <p:nvPr/>
            </p:nvSpPr>
            <p:spPr>
              <a:xfrm>
                <a:off x="9357124" y="1457996"/>
                <a:ext cx="2614482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       </a:t>
                </a:r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Estadísticos </a:t>
                </a:r>
              </a:p>
              <a:p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  <a:latin typeface="Gabriola" panose="04040605051002020D02" pitchFamily="82" charset="0"/>
                  </a:rPr>
                  <a:t>      Estimados:</a:t>
                </a:r>
                <a:endParaRPr lang="es-ES" sz="2800" b="1" dirty="0">
                  <a:solidFill>
                    <a:schemeClr val="accent1">
                      <a:lumMod val="50000"/>
                    </a:schemeClr>
                  </a:solidFill>
                  <a:latin typeface="Gabriola" panose="04040605051002020D02" pitchFamily="82" charset="0"/>
                </a:endParaRPr>
              </a:p>
              <a:p>
                <a:r>
                  <a:rPr lang="es-ES" sz="4000" b="1" dirty="0"/>
                  <a:t>   </a:t>
                </a:r>
                <a:r>
                  <a:rPr lang="es-ES" sz="2400" dirty="0">
                    <a:latin typeface="Gabriola" panose="04040605051002020D02" pitchFamily="82" charset="0"/>
                  </a:rPr>
                  <a:t>Media</a:t>
                </a:r>
                <a:r>
                  <a:rPr lang="es-ES" sz="4000" dirty="0">
                    <a:latin typeface="Gabriola" panose="04040605051002020D02" pitchFamily="82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s-ES" sz="3600" dirty="0">
                    <a:latin typeface="Gabriola" panose="04040605051002020D02" pitchFamily="82" charset="0"/>
                  </a:rPr>
                  <a:t> </a:t>
                </a:r>
                <a:r>
                  <a:rPr lang="es-ES" sz="4000" dirty="0">
                    <a:latin typeface="Gabriola" panose="04040605051002020D02" pitchFamily="82" charset="0"/>
                  </a:rPr>
                  <a:t>)</a:t>
                </a:r>
                <a:endParaRPr lang="es-ES" sz="4000" dirty="0"/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Desviación </a:t>
                </a:r>
              </a:p>
              <a:p>
                <a:r>
                  <a:rPr lang="es-ES" sz="24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     Estándar</a:t>
                </a:r>
                <a:r>
                  <a:rPr lang="es-ES" sz="40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s-ES" sz="3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s-ES" sz="4000" dirty="0">
                    <a:latin typeface="Gabriola" panose="04040605051002020D02" pitchFamily="82" charset="0"/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s-E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4000" b="1" dirty="0">
                  <a:latin typeface="Gabriola" panose="04040605051002020D02" pitchFamily="82" charset="0"/>
                </a:endParaRPr>
              </a:p>
              <a:p>
                <a:endParaRPr lang="es-ES" sz="2400" dirty="0">
                  <a:latin typeface="Gabriola" panose="04040605051002020D02" pitchFamily="82" charset="0"/>
                </a:endParaRPr>
              </a:p>
              <a:p>
                <a:r>
                  <a:rPr lang="es-ES" sz="2400" dirty="0">
                    <a:latin typeface="Gabriola" panose="04040605051002020D02" pitchFamily="82" charset="0"/>
                  </a:rPr>
                  <a:t>      Varianza  </a:t>
                </a:r>
                <a:r>
                  <a:rPr lang="es-ES" sz="3600" dirty="0">
                    <a:latin typeface="Gabriola" panose="04040605051002020D02" pitchFamily="8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s-E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3600" dirty="0">
                    <a:latin typeface="Gabriola" panose="04040605051002020D02" pitchFamily="82" charset="0"/>
                  </a:rPr>
                  <a:t>)</a:t>
                </a:r>
                <a:endParaRPr lang="es-ES" sz="4000" b="1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FD205D-431C-454A-950D-F742BEE9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124" y="1457996"/>
                <a:ext cx="2614482" cy="6063198"/>
              </a:xfrm>
              <a:prstGeom prst="rect">
                <a:avLst/>
              </a:prstGeom>
              <a:blipFill>
                <a:blip r:embed="rId4"/>
                <a:stretch>
                  <a:fillRect t="-10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95320ED-A70C-4CE1-AA8F-2BDBA747E258}"/>
              </a:ext>
            </a:extLst>
          </p:cNvPr>
          <p:cNvCxnSpPr>
            <a:cxnSpLocks/>
          </p:cNvCxnSpPr>
          <p:nvPr/>
        </p:nvCxnSpPr>
        <p:spPr>
          <a:xfrm flipV="1">
            <a:off x="2517913" y="1908313"/>
            <a:ext cx="954157" cy="251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F170BA7-F171-4989-B207-CEAD163C0E05}"/>
              </a:ext>
            </a:extLst>
          </p:cNvPr>
          <p:cNvCxnSpPr/>
          <p:nvPr/>
        </p:nvCxnSpPr>
        <p:spPr>
          <a:xfrm flipH="1">
            <a:off x="8719932" y="2279374"/>
            <a:ext cx="954155" cy="927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4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F2AE1-CECF-4088-8DA8-B79BAB3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300" dirty="0">
                <a:latin typeface="Gabriola" panose="04040605051002020D02" pitchFamily="82" charset="0"/>
              </a:rPr>
              <a:t>POBLACIÓN, MUESTRA, PÁRAMETROS Y ESTADISTICOS. </a:t>
            </a:r>
            <a:endParaRPr lang="es-ES" sz="4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F88FDB-8768-4A62-9399-7A0B7F87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59887" cy="433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900" dirty="0">
                <a:effectLst/>
                <a:latin typeface="Gabriola" panose="04040605051002020D02" pitchFamily="82" charset="0"/>
              </a:rPr>
              <a:t>El tamaño de la muestra </a:t>
            </a:r>
            <a:r>
              <a:rPr lang="es-MX" sz="3900" dirty="0">
                <a:latin typeface="Gabriola" panose="04040605051002020D02" pitchFamily="82" charset="0"/>
              </a:rPr>
              <a:t>debe</a:t>
            </a:r>
            <a:r>
              <a:rPr lang="es-MX" sz="3900" dirty="0">
                <a:effectLst/>
                <a:latin typeface="Gabriola" panose="04040605051002020D02" pitchFamily="82" charset="0"/>
              </a:rPr>
              <a:t> ser:</a:t>
            </a:r>
          </a:p>
          <a:p>
            <a:r>
              <a:rPr lang="es-MX" sz="3900" b="1" dirty="0">
                <a:solidFill>
                  <a:schemeClr val="accent1">
                    <a:lumMod val="50000"/>
                  </a:schemeClr>
                </a:solidFill>
                <a:effectLst/>
                <a:latin typeface="Gabriola" panose="04040605051002020D02" pitchFamily="82" charset="0"/>
              </a:rPr>
              <a:t>Representativa: </a:t>
            </a:r>
            <a:r>
              <a:rPr lang="es-MX" sz="3900" dirty="0">
                <a:effectLst/>
                <a:latin typeface="Gabriola" panose="04040605051002020D02" pitchFamily="82" charset="0"/>
              </a:rPr>
              <a:t>Hace referencia a que todos los miembros de un grupo de personas tengan las mismas oportunidades de participar en la investigación.</a:t>
            </a:r>
          </a:p>
          <a:p>
            <a:pPr marL="0" indent="0">
              <a:buNone/>
            </a:pPr>
            <a:endParaRPr lang="es-MX" sz="3900" dirty="0">
              <a:solidFill>
                <a:schemeClr val="accent1">
                  <a:lumMod val="50000"/>
                </a:schemeClr>
              </a:solidFill>
              <a:effectLst/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3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8228C-FEA0-464D-9BE2-8C4E0F9B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27"/>
            <a:ext cx="10515600" cy="144921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Gabriola" panose="04040605051002020D02" pitchFamily="82" charset="0"/>
              </a:rPr>
              <a:t>MEDIDAS DE TENDENCIA CENTRAL</a:t>
            </a:r>
            <a:br>
              <a:rPr lang="es-ES" sz="3200" b="1" dirty="0">
                <a:latin typeface="Gabriola" panose="04040605051002020D02" pitchFamily="82" charset="0"/>
              </a:rPr>
            </a:br>
            <a:r>
              <a:rPr lang="es-ES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Media aritmética o promedio </a:t>
            </a:r>
            <a:endParaRPr lang="es-ES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A01E9-501E-4F22-8F13-1225D3589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0964" y="1921566"/>
                <a:ext cx="10422835" cy="426720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endParaRPr lang="es-ES" sz="2400" dirty="0">
                  <a:latin typeface="Gabriola" panose="04040605051002020D02" pitchFamily="82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ES" sz="2400" b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endParaRPr lang="es-ES" sz="2400" dirty="0">
                  <a:latin typeface="Gabriola" panose="04040605051002020D02" pitchFamily="82" charset="0"/>
                </a:endParaRPr>
              </a:p>
              <a:p>
                <a:r>
                  <a:rPr lang="es-ES" sz="3200" dirty="0">
                    <a:latin typeface="Gabriola" panose="04040605051002020D02" pitchFamily="82" charset="0"/>
                  </a:rPr>
                  <a:t>Por ejemplo: Se tienen las siguientes estaturas </a:t>
                </a:r>
              </a:p>
              <a:p>
                <a:pPr marL="0" indent="0" algn="ctr">
                  <a:buNone/>
                </a:pPr>
                <a:r>
                  <a:rPr lang="es-ES" sz="3600" dirty="0">
                    <a:latin typeface="Gabriola" panose="04040605051002020D02" pitchFamily="82" charset="0"/>
                    <a:cs typeface="Arial" panose="020B0604020202020204" pitchFamily="34" charset="0"/>
                  </a:rPr>
                  <a:t>1.50, 1.45, 1.55, 1.50, 1.40, 1.60</a:t>
                </a:r>
              </a:p>
              <a:p>
                <a:pPr marL="0" indent="0" algn="ctr">
                  <a:buNone/>
                </a:pPr>
                <a:endParaRPr lang="es-ES" sz="3600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ES" sz="3600" dirty="0">
                    <a:latin typeface="Gabriola" panose="04040605051002020D02" pitchFamily="82" charset="0"/>
                    <a:cs typeface="Arial" panose="020B0604020202020204" pitchFamily="34" charset="0"/>
                  </a:rPr>
                  <a:t>     Promedio=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1.50+1.45+1.55+1.50+1.40+1.60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s-E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s-E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s-E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=1.50</m:t>
                    </m:r>
                  </m:oMath>
                </a14:m>
                <a:endParaRPr lang="es-ES" sz="3600" i="1" dirty="0">
                  <a:latin typeface="Gabriola" panose="04040605051002020D02" pitchFamily="8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A01E9-501E-4F22-8F13-1225D358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964" y="1921566"/>
                <a:ext cx="10422835" cy="4267200"/>
              </a:xfrm>
              <a:blipFill>
                <a:blip r:embed="rId2"/>
                <a:stretch>
                  <a:fillRect l="-1346" b="-1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67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B1DDB-61F2-4317-89E5-282F3B3D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86" y="640082"/>
            <a:ext cx="8482819" cy="557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b="1" dirty="0">
                <a:solidFill>
                  <a:srgbClr val="C00000"/>
                </a:solidFill>
                <a:latin typeface="Gabriola" panose="04040605051002020D02" pitchFamily="82" charset="0"/>
              </a:rPr>
              <a:t>Mediana</a:t>
            </a:r>
          </a:p>
          <a:p>
            <a:pPr marL="0" indent="0">
              <a:buNone/>
            </a:pPr>
            <a:r>
              <a:rPr lang="es-MX" sz="3200" dirty="0">
                <a:latin typeface="Gabriola" panose="04040605051002020D02" pitchFamily="82" charset="0"/>
                <a:cs typeface="Arial" panose="020B0604020202020204" pitchFamily="34" charset="0"/>
              </a:rPr>
              <a:t>Es un conjunto de números ordenados en orden de magnitud ascendente, es decir de menor a mayor; el dato que ocupa la posición central corresponde a la mediana.</a:t>
            </a:r>
          </a:p>
          <a:p>
            <a:pPr marL="0" indent="0">
              <a:buNone/>
            </a:pPr>
            <a:r>
              <a:rPr lang="es-MX" sz="3200" b="1" dirty="0">
                <a:latin typeface="Gabriola" panose="04040605051002020D02" pitchFamily="82" charset="0"/>
                <a:cs typeface="Arial" panose="020B0604020202020204" pitchFamily="34" charset="0"/>
              </a:rPr>
              <a:t>Por ejemplo: </a:t>
            </a:r>
            <a:r>
              <a:rPr lang="es-MX" sz="3200" dirty="0">
                <a:latin typeface="Gabriola" panose="04040605051002020D02" pitchFamily="82" charset="0"/>
                <a:cs typeface="Arial" panose="020B0604020202020204" pitchFamily="34" charset="0"/>
              </a:rPr>
              <a:t>Se tienen las siguientes estaturas</a:t>
            </a:r>
          </a:p>
          <a:p>
            <a:pPr marL="0" indent="0">
              <a:buNone/>
            </a:pP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1.40, 1.45, </a:t>
            </a:r>
            <a:r>
              <a:rPr lang="es-E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1.50, 1.50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1.55, 1.60</a:t>
            </a:r>
          </a:p>
          <a:p>
            <a:pPr marL="0" indent="0">
              <a:buNone/>
            </a:pPr>
            <a:endParaRPr lang="es-ES" sz="3200" dirty="0"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dirty="0">
                <a:latin typeface="Gabriola" panose="04040605051002020D02" pitchFamily="82" charset="0"/>
                <a:cs typeface="Arial" panose="020B0604020202020204" pitchFamily="34" charset="0"/>
              </a:rPr>
              <a:t>Mediana =1.50</a:t>
            </a:r>
            <a:endParaRPr lang="es-MX" sz="3200" dirty="0"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544A8DEC-1FBB-4127-956F-F0493B355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r="9266" b="1"/>
          <a:stretch/>
        </p:blipFill>
        <p:spPr>
          <a:xfrm>
            <a:off x="7385538" y="2719066"/>
            <a:ext cx="3779135" cy="31893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937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B3103-DB74-4050-8BB7-1E697607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233472"/>
            <a:ext cx="10515600" cy="998980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Gabriola" panose="04040605051002020D02" pitchFamily="82" charset="0"/>
              </a:rPr>
              <a:t>Moda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3655D-DF54-42D3-B118-A8FD9DB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232452"/>
            <a:ext cx="10963845" cy="4422390"/>
          </a:xfrm>
        </p:spPr>
        <p:txBody>
          <a:bodyPr>
            <a:normAutofit fontScale="25000" lnSpcReduction="20000"/>
          </a:bodyPr>
          <a:lstStyle/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3200" dirty="0">
                <a:solidFill>
                  <a:srgbClr val="0070C0"/>
                </a:solidFill>
                <a:latin typeface="Gabriola" panose="04040605051002020D02" pitchFamily="82" charset="0"/>
              </a:rPr>
              <a:t>   </a:t>
            </a:r>
            <a:r>
              <a:rPr lang="es-MX" sz="11200" dirty="0">
                <a:latin typeface="Gabriola" panose="04040605051002020D02" pitchFamily="82" charset="0"/>
              </a:rPr>
              <a:t>En un conjunto de números es el valor que ocurre con mayor frecuencia, es decir, es el valor más frecuente.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1200" dirty="0">
                <a:latin typeface="Gabriola" panose="04040605051002020D02" pitchFamily="82" charset="0"/>
              </a:rPr>
              <a:t>	La moda puede no existir en la distribución e incluso puede tener 2 o más.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1200" dirty="0">
                <a:latin typeface="Gabriola" panose="04040605051002020D02" pitchFamily="82" charset="0"/>
              </a:rPr>
              <a:t>	En el caso de una moda la distribución es unimodal; cuando existen dos modas es bimodal; tres modas, trimodal; y así sucesivamente.</a:t>
            </a:r>
          </a:p>
          <a:p>
            <a:pPr marL="0" indent="0">
              <a:buNone/>
            </a:pPr>
            <a:r>
              <a:rPr lang="es-MX" sz="11200" b="1" dirty="0">
                <a:latin typeface="Gabriola" panose="04040605051002020D02" pitchFamily="82" charset="0"/>
                <a:cs typeface="Arial" panose="020B0604020202020204" pitchFamily="34" charset="0"/>
              </a:rPr>
              <a:t>           Por ejemplo: </a:t>
            </a:r>
            <a:r>
              <a:rPr lang="es-MX" sz="11200" dirty="0">
                <a:latin typeface="Gabriola" panose="04040605051002020D02" pitchFamily="82" charset="0"/>
                <a:cs typeface="Arial" panose="020B0604020202020204" pitchFamily="34" charset="0"/>
              </a:rPr>
              <a:t>Se tienen las siguientes estaturas</a:t>
            </a:r>
          </a:p>
          <a:p>
            <a:pPr marL="0" indent="0">
              <a:buNone/>
            </a:pPr>
            <a:r>
              <a:rPr lang="es-ES" sz="11200" dirty="0">
                <a:latin typeface="Gabriola" panose="04040605051002020D02" pitchFamily="82" charset="0"/>
                <a:cs typeface="Arial" panose="020B0604020202020204" pitchFamily="34" charset="0"/>
              </a:rPr>
              <a:t>            </a:t>
            </a:r>
            <a:r>
              <a:rPr lang="es-ES" sz="9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1.40, 1.45, </a:t>
            </a:r>
            <a:r>
              <a:rPr lang="es-ES" sz="9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1.50, 1.50</a:t>
            </a:r>
            <a:r>
              <a:rPr lang="es-ES" sz="9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1.55, 1.60</a:t>
            </a:r>
          </a:p>
          <a:p>
            <a:pPr marL="0" indent="0">
              <a:buNone/>
            </a:pPr>
            <a:endParaRPr lang="es-ES" sz="11200" dirty="0"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1200" dirty="0">
                <a:latin typeface="Gabriola" panose="04040605051002020D02" pitchFamily="82" charset="0"/>
                <a:cs typeface="Arial" panose="020B0604020202020204" pitchFamily="34" charset="0"/>
              </a:rPr>
              <a:t>           Moda=1.50</a:t>
            </a: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endParaRPr lang="es-MX" sz="3200" dirty="0">
              <a:latin typeface="Gabriola" panose="04040605051002020D02" pitchFamily="82" charset="0"/>
            </a:endParaRPr>
          </a:p>
          <a:p>
            <a:pPr lvl="1" algn="just">
              <a:spcBef>
                <a:spcPts val="0"/>
              </a:spcBef>
              <a:spcAft>
                <a:spcPts val="1000"/>
              </a:spcAft>
              <a:buNone/>
            </a:pPr>
            <a:endParaRPr lang="es-ES" sz="32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es-E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78213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13C72-D9EB-46F9-9ADC-8B0A1E88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56" y="179883"/>
            <a:ext cx="7095343" cy="2077124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Gabriola" panose="04040605051002020D02" pitchFamily="82" charset="0"/>
              </a:rPr>
              <a:t>MEDIDAS DE DISPERSIÓN O VARIABILIDAD</a:t>
            </a:r>
          </a:p>
        </p:txBody>
      </p:sp>
      <p:sp>
        <p:nvSpPr>
          <p:cNvPr id="24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F3C7EDD-B51F-4494-AE6F-652BE3D3C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790" b="2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D7E8FED1-E77C-4A65-9984-4EB880EFC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r="10837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Marcador de contenido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4D0EBE2-D64A-4ECB-938A-A1ECE072E3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2" b="2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0257A8A-A7DA-4C00-9482-C2FE09B0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52" y="1855304"/>
            <a:ext cx="5347156" cy="420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000" dirty="0">
                <a:latin typeface="Gabriola" panose="04040605051002020D02" pitchFamily="82" charset="0"/>
              </a:rPr>
              <a:t>La dispersión o variabilidad de los datos es una medida  de qué tan esparcidos se encuentran los datos de una población o proceso.</a:t>
            </a:r>
            <a:endParaRPr lang="en-US" sz="40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1F3AE24-760A-43B5-A7F1-21B1DF64A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0522"/>
                <a:ext cx="10515600" cy="6229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Rango o amplitud</a:t>
                </a:r>
              </a:p>
              <a:p>
                <a:r>
                  <a:rPr lang="es-ES" sz="3200" dirty="0">
                    <a:latin typeface="Gabriola" panose="04040605051002020D02" pitchFamily="82" charset="0"/>
                  </a:rPr>
                  <a:t>El rango es la diferencia entre el valor máximo y el mínimo de un conjunto de datos</a:t>
                </a:r>
                <a:r>
                  <a:rPr lang="es-ES" sz="32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𝑹𝒂𝒏𝒈𝒐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  <m:t>𝑴𝒂𝒙𝒊𝒎𝒐</m:t>
                          </m:r>
                        </m:e>
                      </m:d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  <m:t>𝑴𝒊𝒏𝒊𝒎𝒐</m:t>
                          </m:r>
                        </m:e>
                      </m:d>
                    </m:oMath>
                  </m:oMathPara>
                </a14:m>
                <a:endParaRPr lang="es-ES" sz="2400" b="1" dirty="0">
                  <a:latin typeface="Gabriola" panose="04040605051002020D02" pitchFamily="82" charset="0"/>
                </a:endParaRPr>
              </a:p>
              <a:p>
                <a:pPr marL="0" indent="0">
                  <a:buNone/>
                </a:pPr>
                <a:r>
                  <a:rPr lang="es-ES" b="1" dirty="0">
                    <a:latin typeface="Gabriola" panose="04040605051002020D02" pitchFamily="82" charset="0"/>
                  </a:rPr>
                  <a:t>Ejemplo de las estaturas: </a:t>
                </a:r>
                <a:r>
                  <a:rPr lang="es-ES" dirty="0">
                    <a:latin typeface="Gabriola" panose="04040605051002020D02" pitchFamily="82" charset="0"/>
                    <a:cs typeface="Arial" panose="020B0604020202020204" pitchFamily="34" charset="0"/>
                  </a:rPr>
                  <a:t>1.40, 1.45, 1.50, 1.50, 1.55, 1.60</a:t>
                </a:r>
              </a:p>
              <a:p>
                <a:pPr marL="0" indent="0">
                  <a:buNone/>
                </a:pPr>
                <a:r>
                  <a:rPr lang="es-ES" b="1" dirty="0">
                    <a:latin typeface="Gabriola" panose="04040605051002020D02" pitchFamily="82" charset="0"/>
                  </a:rPr>
                  <a:t>Rango =1.60 -1.40=0.20</a:t>
                </a:r>
              </a:p>
              <a:p>
                <a:pPr marL="0" indent="0">
                  <a:buNone/>
                </a:pPr>
                <a:r>
                  <a:rPr lang="es-ES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Desviación estándar o varianza</a:t>
                </a:r>
              </a:p>
              <a:p>
                <a:r>
                  <a:rPr lang="es-MX" sz="3200" dirty="0">
                    <a:latin typeface="Gabriola" panose="04040605051002020D02" pitchFamily="82" charset="0"/>
                  </a:rPr>
                  <a:t>Indica qué tan dispersos están los datos con respecto a la media. Mientras mayor sea la desviación estándar o varianza, mayor será la dispersión de los datos, dependiendo de la escala de medida de  los datos.</a:t>
                </a:r>
                <a:endParaRPr lang="es-ES" sz="3200" b="1" dirty="0">
                  <a:solidFill>
                    <a:srgbClr val="C00000"/>
                  </a:solidFill>
                  <a:latin typeface="Gabriola" panose="04040605051002020D02" pitchFamily="82" charset="0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1F3AE24-760A-43B5-A7F1-21B1DF64A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0522"/>
                <a:ext cx="10515600" cy="6229792"/>
              </a:xfrm>
              <a:blipFill>
                <a:blip r:embed="rId2"/>
                <a:stretch>
                  <a:fillRect l="-2087" t="-2838" r="-1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1E3BE490-E4E3-4B51-B265-B3B0C8C97409}"/>
                  </a:ext>
                </a:extLst>
              </p:cNvPr>
              <p:cNvSpPr txBox="1"/>
              <p:nvPr/>
            </p:nvSpPr>
            <p:spPr>
              <a:xfrm>
                <a:off x="838200" y="5396804"/>
                <a:ext cx="3433884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𝑺</m:t>
                      </m:r>
                      <m:r>
                        <a:rPr lang="es-MX" sz="2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s-MX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MX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sz="2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s-MX" sz="2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MX" sz="20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sz="2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MX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sz="1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3 CuadroTexto">
                <a:extLst>
                  <a:ext uri="{FF2B5EF4-FFF2-40B4-BE49-F238E27FC236}">
                    <a16:creationId xmlns:a16="http://schemas.microsoft.com/office/drawing/2014/main" id="{1E3BE490-E4E3-4B51-B265-B3B0C8C97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96804"/>
                <a:ext cx="3433884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5 CuadroTexto">
                <a:extLst>
                  <a:ext uri="{FF2B5EF4-FFF2-40B4-BE49-F238E27FC236}">
                    <a16:creationId xmlns:a16="http://schemas.microsoft.com/office/drawing/2014/main" id="{23D1902F-6983-4604-B03A-A12275A4D200}"/>
                  </a:ext>
                </a:extLst>
              </p:cNvPr>
              <p:cNvSpPr txBox="1"/>
              <p:nvPr/>
            </p:nvSpPr>
            <p:spPr>
              <a:xfrm>
                <a:off x="6289898" y="5396804"/>
                <a:ext cx="5063902" cy="77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4000" b="1" dirty="0">
                    <a:solidFill>
                      <a:srgbClr val="C00000"/>
                    </a:solidFill>
                    <a:latin typeface="Gabriola" panose="04040605051002020D02" pitchFamily="82" charset="0"/>
                  </a:rPr>
                  <a:t>Varianza  </a:t>
                </a:r>
                <a:r>
                  <a:rPr lang="es-MX" sz="2800" dirty="0">
                    <a:solidFill>
                      <a:prstClr val="black"/>
                    </a:solidFill>
                  </a:rPr>
                  <a:t>=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MX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MX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MX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MX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MX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MX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MX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s-MX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s-MX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s-MX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s-MX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5 CuadroTexto">
                <a:extLst>
                  <a:ext uri="{FF2B5EF4-FFF2-40B4-BE49-F238E27FC236}">
                    <a16:creationId xmlns:a16="http://schemas.microsoft.com/office/drawing/2014/main" id="{23D1902F-6983-4604-B03A-A12275A4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98" y="5396804"/>
                <a:ext cx="5063902" cy="772134"/>
              </a:xfrm>
              <a:prstGeom prst="rect">
                <a:avLst/>
              </a:prstGeom>
              <a:blipFill>
                <a:blip r:embed="rId4"/>
                <a:stretch>
                  <a:fillRect l="-4332" t="-14961" b="-236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0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2656</TotalTime>
  <Words>1561</Words>
  <Application>Microsoft Office PowerPoint</Application>
  <PresentationFormat>Panorámica</PresentationFormat>
  <Paragraphs>346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Gabriola</vt:lpstr>
      <vt:lpstr>Maiandra GD</vt:lpstr>
      <vt:lpstr>Wingdings 2</vt:lpstr>
      <vt:lpstr>Tema de Office</vt:lpstr>
      <vt:lpstr>Hoja de cálculo</vt:lpstr>
      <vt:lpstr>ESTADISTICA DESCRIPTIVA</vt:lpstr>
      <vt:lpstr>Estadística descriptiva</vt:lpstr>
      <vt:lpstr>POBLACIÓN, MUESTRA, PÁRAMETROS Y ESTADISTICOS. </vt:lpstr>
      <vt:lpstr>POBLACIÓN, MUESTRA, PÁRAMETROS Y ESTADISTICOS. </vt:lpstr>
      <vt:lpstr>MEDIDAS DE TENDENCIA CENTRAL Media aritmética o promedio </vt:lpstr>
      <vt:lpstr>Presentación de PowerPoint</vt:lpstr>
      <vt:lpstr>Moda</vt:lpstr>
      <vt:lpstr>MEDIDAS DE DISPERSIÓN O VARIABILIDAD</vt:lpstr>
      <vt:lpstr>Presentación de PowerPoint</vt:lpstr>
      <vt:lpstr>Presentación de PowerPoint</vt:lpstr>
      <vt:lpstr>EJEMPLO </vt:lpstr>
      <vt:lpstr>Estadística descriptiva de los productos  </vt:lpstr>
      <vt:lpstr>Presentación de PowerPoint</vt:lpstr>
      <vt:lpstr>REGLA EMPIRICA</vt:lpstr>
      <vt:lpstr>Regla empírica para los % vol. de alcohol del producto anterior</vt:lpstr>
      <vt:lpstr>HISTOGRAMA</vt:lpstr>
      <vt:lpstr>PROCEDIMIENTO PARA EL HISTOGRAMA</vt:lpstr>
      <vt:lpstr>PROCEDIMIENTO PARA EL HISTOGRAMA</vt:lpstr>
      <vt:lpstr>PROCEDIMIENTO PARA EL HISTOGRAMA</vt:lpstr>
      <vt:lpstr>PROCEDIMIENTO PARA EL HISTOGRAMA</vt:lpstr>
      <vt:lpstr>PROCEDIMIENTO PARA EL HISTOGRAMA</vt:lpstr>
      <vt:lpstr>PROCEDIMIENTO PARA EL HISTOGRAMA</vt:lpstr>
      <vt:lpstr>DIAGRAMA DE CAJA PARA EL %Vol. DE ALCOHOL</vt:lpstr>
      <vt:lpstr>DIAGRAMA DE CAJA PARA EL %Vol. DE ALCOHOL</vt:lpstr>
      <vt:lpstr>DIAGRAMA DE CAJA PARA EL %Vol. DE ALCOHOL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ESTADISTICA DESCRIPTIVA</dc:title>
  <dc:creator>Jessica MV</dc:creator>
  <cp:lastModifiedBy>Jessica MV</cp:lastModifiedBy>
  <cp:revision>94</cp:revision>
  <dcterms:created xsi:type="dcterms:W3CDTF">2018-12-06T00:00:11Z</dcterms:created>
  <dcterms:modified xsi:type="dcterms:W3CDTF">2020-01-14T21:27:03Z</dcterms:modified>
</cp:coreProperties>
</file>