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22" r:id="rId2"/>
    <p:sldMasterId id="2147483734" r:id="rId3"/>
    <p:sldMasterId id="2147483746" r:id="rId4"/>
    <p:sldMasterId id="2147483758" r:id="rId5"/>
    <p:sldMasterId id="2147483710" r:id="rId6"/>
    <p:sldMasterId id="2147483698" r:id="rId7"/>
  </p:sldMasterIdLst>
  <p:notesMasterIdLst>
    <p:notesMasterId r:id="rId20"/>
  </p:notesMasterIdLst>
  <p:sldIdLst>
    <p:sldId id="323" r:id="rId8"/>
    <p:sldId id="402" r:id="rId9"/>
    <p:sldId id="394" r:id="rId10"/>
    <p:sldId id="395" r:id="rId11"/>
    <p:sldId id="403" r:id="rId12"/>
    <p:sldId id="310" r:id="rId13"/>
    <p:sldId id="393" r:id="rId14"/>
    <p:sldId id="404" r:id="rId15"/>
    <p:sldId id="311" r:id="rId16"/>
    <p:sldId id="312" r:id="rId17"/>
    <p:sldId id="405" r:id="rId18"/>
    <p:sldId id="399" r:id="rId19"/>
  </p:sldIdLst>
  <p:sldSz cx="9144000" cy="6858000" type="screen4x3"/>
  <p:notesSz cx="6858000" cy="9144000"/>
  <p:custDataLst>
    <p:tags r:id="rId21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283B"/>
    <a:srgbClr val="336699"/>
    <a:srgbClr val="FFFF99"/>
    <a:srgbClr val="FF6D4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pPr/>
              <a:t>01/03/2019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D1C77-389B-46F4-8E4C-D73D8CFDD3C9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377496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38C-414B-47B4-89B9-35B0DEC6D456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36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8EC1-8EB4-4284-84D5-696C9E27657D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67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2189-578C-45C1-8695-7049FE75A929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499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EC9CB-B726-4FDD-B7FB-6148E958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D22F0-CD77-45ED-93C4-1F3204F97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48DD5D-23B7-4431-8DCA-650CABA7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18406B-F559-44B1-B6AC-DAE81ADE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5476C1-1C9C-4B06-B8C6-9C2F14B4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846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37A6B-4531-489B-BC5A-D8D73733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B7ABD2-9AF5-4D9C-B695-63C90375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6E1FC9-FE17-4500-81D2-DA32F11F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4258BF-DB15-4AA5-B15F-6428960D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A86F3F-5FB2-4052-9BA3-813AFC9E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177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0FA99-6E55-4D5F-B1D2-61BFF9868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840742-C7F3-4EE4-BF78-7115EF0CE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D8E3E8-0756-4D7D-BCD6-2041D0C9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1E136-171D-45A0-8E43-A133F2BD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0C5FCE-DC03-4B4D-9719-9D80191E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93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3CC10-B2BD-4E52-ADE6-CA775AAE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B9764-EFC7-404D-93B4-1202E9F3C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7EBC0C-EC79-4B36-81B2-BC3740E1E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261701-3D50-4C2C-898F-D989353A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F2CBCA-28BA-400C-A1E6-5A28D0E8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672A22-8431-4B57-9168-5761D4DD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417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C9626-7A7E-4E7D-B4A0-B12882052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3FED4F-6897-431E-B02A-F8928D46A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1F09D-FA73-43C8-8604-A919EF0F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75A4D1-8DEC-4FEF-9B99-42516F38A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826A24-F479-4B64-9F3D-F6BB253E4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4F8E90-E300-4C92-A255-0AAE1C20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A8E9C-AF4C-4CA5-8050-653BA7CD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D64B85-AAFB-4758-9ADD-E19F982C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174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28E3C-A883-4B9B-BDF8-5CE2E550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17D795-8027-449F-A455-A58F221B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866BC9-2C78-4D41-AFB1-AAC7A81C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F9FA6C-4B4F-41E2-967D-7253A1B8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14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81C858-9A53-400A-9E21-923CA848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66D0FA-71EB-4BA5-8FEE-9F3EC8A1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98E990-7125-4E21-9E8F-676C8D64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266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CF808-2E6A-46E4-8C55-108C2DA3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134B6D-BCEE-4090-8832-F03648CE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60CAAA-DD78-4A4F-9B72-2535D140E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87FEF3-B14B-44B4-A2BB-5379B853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CFE2FA-03F6-4F4E-A3D9-9C16605A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A61FD4-67A5-45EF-9838-5219F3A4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33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312D-5BD3-4064-B7B6-85598D41458F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010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314AC-58F4-4A9A-B2FE-5B3C1E31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E12A9A-6018-4786-B7FD-7BEFE5234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B5D24A-27C4-4A77-9552-9265EA983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9CD5E5-401C-49BD-A798-C8E7519B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85BA5D-47A1-4854-829D-F5FC863D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EE87CE-8E93-43BA-A93E-9D3645B5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30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4B7C4-B6D6-4B46-BF51-0C4AAAFB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5991EF-1E3B-4B4F-A878-682B9873A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4F9CB-C8FF-447F-89BC-DFCB6DF3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BD5E3D-A77C-4DD0-90E9-70236A10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3D5CBA-80D4-4744-823A-DC4350F6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235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2EA02-0004-492A-9ED2-F3A90C872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4C1F95-EE32-4401-A3B5-BDF33DA6A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5916AE-809C-49C8-8625-E90927B5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5DA8C8-B643-4A0E-93D2-473211D6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D06BA2-4079-4341-AFE0-A0734FBB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386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D174C-8703-435E-9355-38089E248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65237E-9E69-492F-AC55-DACEA4BB9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33D3A7-6F61-4F1B-A903-24116979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F769E-68F8-437E-AD1C-2065BB72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497693-2052-4767-8A07-2F9F6E26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952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17DE0-F7E7-46F3-B3D1-CCE31514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E3CBC0-DB43-477F-8433-0DF5B197D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7FC72-3B8A-4912-9D71-81B10336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459F47-C956-4260-B811-8DF88F5B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27AB21-A11E-4A9B-B2CE-3AE57ED5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048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4373F-C3AF-41B6-A0E9-33BA9163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BF82B7-4C82-44F9-A1C9-0F25D6C53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42FDA2-2BC6-437F-B6A6-4A09F2313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66DC8-99FF-4CBF-8B8B-1B208078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B8A4A8-4CC8-4E13-80AA-631F3851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019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72CC9-4BDB-4C2C-91A8-8924A365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9BAB07-F189-4B92-A280-EB2B2C337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6C8236-DE9C-4FE0-B548-ABB8B8A6F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A1D0D1-0386-4CE9-BFAE-B29F18ACD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8D98B-20BE-4B0B-8745-B106544E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9356D1-180F-4754-9F87-FD32F5E8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142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9E7A-3800-4417-982B-DB8579D8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F3ADA0-4217-49B9-8881-EDF92D8F7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66F875-EA86-4BEF-A58E-2C60B66FF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B03699-4F86-4639-AD17-E8098BB3C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B2E778-D88F-4642-9CD0-0E665DFAE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E3DA94-B3C6-4169-9B9A-70FCDD0F2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61AA4-2AE1-4A01-A973-DF80F894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8E5303-B5B7-4044-A147-5EE47BE5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728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E9C0C-E6C0-4E5E-B6E9-EE60C993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586E1D-845C-4B29-9016-B7529063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8B6CE5-C3E3-4039-8CFB-465DCF38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B1D43D-384D-4D72-BC41-D7D550F8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948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56214C-EE5A-4384-9856-63B5A28F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AB71AD-FF49-49EF-A801-4E1FD3B2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2ACB3-4316-4E2C-99D0-BC460540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84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1388-A449-48A2-9882-AFF328262BDA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2930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D06A0-9C80-40AE-94AC-E6E89C4B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52D12-7806-4E81-BD29-81EA987B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87D2BE-6573-4D94-9276-EDFE4C342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423491-BE4D-4891-9703-9CAAF647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36A479-6211-4EF0-B1A5-9EB6F928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971610-08AA-4891-99C0-DB0CA638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034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98130-E17C-43B1-88B2-00F6C467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876678-6F1D-409F-A26C-E21220E19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D9D82E-EB8E-46A8-817C-676DAF9D7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67E48A-9021-493D-8D9A-48E9425B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492343-5C6D-4978-9C47-D6D0F1C9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3F84F-B5E0-43C9-915C-4CA2B761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735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FB96A-3179-483A-B3D2-5C227123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856798-9147-4190-8D81-614131869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086FC2-9E10-422B-BA74-6A8441A0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C1A548-BC38-4AF8-B86A-0B673F76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A75027-C00F-4AE8-80DF-86432899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8482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E90721-5E69-4499-BA2B-39A39D471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93B869-6D7C-43A1-BD10-29BA2707D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2C5588-A233-4330-BFA7-1A0F79FDA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5F4962-75B0-4446-A08F-10E0041E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74847A-FF11-420F-B75A-7C0A681B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222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5C09B-A043-4082-8CCC-E930844C3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61A149-FD02-4231-A3EE-36F85A2C5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A62382-3C2A-4B86-A2B5-B2E3F5E7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39F50-750B-421D-8894-E2CA124F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4A28CC-6E92-4C1E-A9DC-A7435091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323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A5C9D-DC2A-4C13-A323-6A8A8DE7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E4BD6F-CE17-4DF5-AB52-12B150E0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3ACB5-9118-43BD-B690-8E9CF791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2D30D9-2BF3-4574-9BAD-7262F42E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1D37B3-5F83-4C64-9EB8-C3F4490C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8547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0E4EA-6F91-4643-8403-FDC94232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81B98C-D3DB-4DA6-B909-F237D2A85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0B88F0-E812-4B1D-B16D-10A93C43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A04FBC-82AA-4F0E-AFB3-EE654DAA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7B1750-A05F-4BF9-BE0F-F7D966573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3872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DCB56-9DFB-469E-AA29-6400C366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AAE67D-C7CD-469E-ABB7-D2D49EE20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40E268-5C59-4ACE-86EA-0A7A866DC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F1C899-DB8E-4BC5-9495-B647A3A7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46EE18-4F33-4D67-A2B5-F94A14C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78583C-9792-42D9-8235-F0072555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47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56235-822F-40C7-88CA-DCE876CC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A2A131-6122-44E3-BAE6-10CFB8C8D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3B79EC-872E-4EAF-BB66-7A34438B4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D1B82E-A526-4E67-966E-5807B60F4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91A72A-4404-419B-A8A6-2488F3118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9EED26-F007-45C5-93F1-C52DCE7E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AC560E-5692-4ABF-B72E-9EE61F60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8CBBEE-0365-458D-B68F-FA75FDD8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257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D87DF-7D5F-48ED-A52B-F45D3337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E1C2C2-AD2C-4075-B412-AF0D34DD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637BEC-CE47-48EC-9B43-1BB1F0F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4BD5AA-1DC2-40A9-BE10-467D8948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14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B839-5ABE-4BE4-8F88-8DC2F63105A7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606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B9846F-8C5D-4FF9-ABDC-70AC131B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B917CC-2BB3-47D5-A9C8-295A83C4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B96A8B-606E-4069-9B70-AFBB8092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8269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3A7CA-6E98-445C-B25C-23F52F84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52973B-7449-4C2A-AC52-1DCC28E5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FDBD58-0888-474F-A3F3-524F934EA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0A59F-7A91-460B-B6B8-350223B5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BC6C47-703A-4F1A-A4DE-AE90536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EDA831-2B3E-4DF2-B2B4-32366B6C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0547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E3BD4-925D-4787-AA03-89F116DA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966A67-C7B1-4F98-AD76-6887741DF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7DC32C-E290-45C0-A520-0B4CC7335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1E65C6-28E6-4699-9324-DC12438E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9E89D4-5711-4B51-99B3-54C571E7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6F3AC3-C0EB-4C7F-B596-672B87B7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65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5DB5B-301C-4682-A579-D1A8DB89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990F8-DC10-4738-8ECA-DCDFE2555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2BE5AB-2F06-424F-86D3-BA053331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89B499-A2E0-4A1E-840E-7128C411B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C7C2D1-A01B-409D-AA6A-1DE7EECD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1437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010163-880C-44D7-994E-249AD4A12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8CF836-86CB-4C31-99A4-159C223A3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11A643-390B-47E0-8406-6B115E697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346762-D789-4690-A0A2-BAFBF95E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D7E2ED-EBD4-4D4C-AEE7-A010F94B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6290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4FA2C-052D-4BED-9C49-D6226EE01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C9D737-ECF1-45D3-B2B2-0B2AA5F80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47F07-77FB-4F92-92A1-AB604031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49AD93-00B8-4494-8413-D0BDD1B6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98B6C2-6F50-479C-99FF-F838AE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0103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32CA9-FAB7-4AD9-8FBE-9DA2BDA5D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4F207A-4489-4D62-83F8-ED7CC374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9EC79C-CCA2-41C5-8C5D-71350D5C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671E8-D3D3-4629-8FD0-D24ACFF2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16D839-5F1B-4BB6-8BA9-90D10DC8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3930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06915-2CB9-4D6D-9F9D-1C54FFD6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D11679-BA11-4A2A-884C-26D167ACD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1ED49-0AAA-42D4-B456-2F0DA7A2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B1492E-4113-4EF3-B470-C1389D3B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176A7F-9E28-4076-98D1-D75BFB96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6320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67D30-B8F5-4F7B-A83A-CD1A0112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784C6C-BD7A-48D1-B5C1-4F6245221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E00DF1-F5E0-4221-990E-DE050738E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1C4ABC-61D2-44A9-9DCC-FE68AA59A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5C59EA-FEC1-48AE-B1B2-312B3D8F3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969A36-E7C4-45FE-88D4-0F2636E9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7088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A009E-8C95-47E3-BA38-F4B2C5DA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12E852-9631-4D33-AB2D-632549E14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2155A1-BED6-4D2D-BB6B-EB8B5F985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AAA45D-8974-4828-B980-67D1C20CE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0F3AB79-811F-4BEF-960A-2F651EA23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B45C682-8F9A-40F4-A462-8A8545FA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B919A0-2E95-42FC-94B1-57C785AD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23282E-1DF5-4E1F-AEA0-2E69B189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B005-ACFB-4B68-8CC7-E8B0A58520BC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10730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49C23-1497-41BF-8BFB-22CFC189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49F8D8-844E-420E-8288-8546270D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E6C0B9-BD64-4BA5-B1A6-C0B2202C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5D49F0-8637-4543-A53F-3A0ED7D3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9204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889BF4-AABB-4DC9-A782-7AD9D6A5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357FCB-5208-4E88-8FBE-477071E4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51D037-C250-41F1-8673-E411BE0F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5679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7BF1B-B9D2-4E17-ADDB-046222C6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833B38-4BE0-4930-9133-6D1CD6D1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29A7A8-9214-4B09-88FA-FD7A105D4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F3624-7331-498C-926D-5C0A8334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986621-DDD4-43A5-978E-67B19107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D9A68E-FD47-440A-820B-BC2B3AC3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1857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EC9B9-94A5-4B04-9B8B-614220ECC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8F5B47-F854-4A02-AE5A-62B5665FC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85EACD-768D-41AD-85CD-7DB9D3FA8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89A52F-E8D6-4C6E-8702-DC2FF2CB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14E66B-5B2D-4617-AF2C-D6CDF658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99EED6-526D-4695-B2CB-C941F7A5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4462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CD7C5-96D5-4755-BE30-AC32B53A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8B45B8-9524-45B8-8EE5-2D8CB9C2A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85D868-D4F9-49B3-9134-0850DF51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793F1-BDD7-4C71-BAD2-2740992B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21BF5-7ED6-4273-BD57-5408E209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0328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8AF195-DEE8-433E-B1DB-840A8FEE8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E82307-997F-49B1-8CAA-843AFCE9D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5DA69-AC49-4FAB-97FF-AB6E051D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48E19-5855-497F-A21B-2B984005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A977B6-6040-4DCC-91EC-1FED6B0C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833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DA5B7-F1EF-4BFD-8F0B-E979E3A2C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7471EB-7A3F-4095-B205-9BF4CC13C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F399BD-3E00-437D-9CCD-E8A938E4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98D8A-598B-41FB-A657-69E2A4D4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BC33A-7316-4DB6-B893-1A8A75677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5671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3ED28-D92B-4FAF-A101-F68EB6C9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4B8DE5-E7FD-4062-8233-259474F28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0A9825-F4DC-4B75-8745-415DD6CE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54DC7B-4283-4BE9-8F14-97D0371C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7D3C1-9F7A-45FE-A7A0-08A7EDFE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1122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308FE-A3DD-45A9-BB7E-42C968FC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2EF291-C53F-4A5F-B292-CCB923F1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5CC6D2-5989-41D4-B68E-FB14C0FD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075B93-0190-4B88-88E6-0534828A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09AA94-CFFE-43CD-934C-4A945951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4042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A5350-196A-4D66-8D02-8D9E0AA8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CFAF92-9B1D-4EBD-B4FA-E2EB29F56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1F3C88-0A81-469F-93AB-E5563F7EC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A0FEE6-C050-4850-9938-7F1CD89C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8F1509-252F-482E-BE55-AE793FF5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3A8ED-DAE8-40D2-B3F0-C18D7781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90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22C54-45EC-4C85-A91D-73EAB7EF23CA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6528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09A1A-A796-47BE-8F8C-D6BCBE8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719DEA-0640-4F2D-953D-058E9E4BF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E83F5C-A45C-4052-B810-61408F0FD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D4EAF6-D7EF-4CBD-803A-866779038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DE494D-0D92-41FB-86DC-B80F86351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A3EECB-360C-4214-80BD-8E7EB164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BA190A2-9E67-4897-993E-B38097E7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7BAE65-77DF-4805-935B-4D75CD5B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6685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79726-81DE-43C3-AAA8-5ABE5E82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0D6524-696A-49DD-B40C-A43E4AFA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5CED98-8014-44DE-B8CE-440342DD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C617FA-1B5F-43F1-B299-1E130177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2956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A98532-6969-4D96-A97C-C569B60F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0EFD40-9FFE-4877-A018-6F27EFDA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028B03-4D12-4522-B6FB-82457D4C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15238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36F61-7531-4BBB-A73D-D260646C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0D0FD2-05B0-448C-80BA-30E954513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0E7EBA-A7E4-43EB-9587-F0E7F25CF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3E916A-483A-48DE-97CE-79591B4A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7DB3A3-98A4-42DF-9389-16E6E9D3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3AE81A-51D3-4B42-A568-B9E7D571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9819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79CC0-BE90-4EE9-A0A8-5B3D6496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F4B7B6-3CC4-4C6E-827B-C19F45DF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E4CA9D-C422-4441-AB44-7472C4029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B963A8-6347-407A-8507-B6FA7377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9F84CF-3944-4F16-8239-E1248F72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10E463-066F-44CE-8288-36FEA411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687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0DEF4-80B0-4BA3-A0B5-6D9D2F2C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5F1B42-021B-4F8A-8DA2-36D9A666D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0702F-B8A4-4A3D-BF41-2A7D1B52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FA81AC-9B65-4831-97B8-636B8170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330F0-CAD7-4511-9891-AC7BA1EC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5409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1ACE0B-8FA2-4D9C-9E8F-5C685DBE9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E162EE-C102-4C9B-8D7B-793C8C2DD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FA8380-4EB8-439C-958D-B4EF0D09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7F7A70-C13A-4FD9-839D-393F2C16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8A7764-3C0D-41BB-A414-9674F9BD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3370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52B7C-141F-41A8-95A9-193646E55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DBEB62-716C-4656-A2B3-D9013A5B2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ECE43-9D7C-47E6-9DD3-E8EED06E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FDBB0A-9887-4183-9091-41921CDC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3FB981-4C68-4E98-B394-78F02CB8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7770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D9195-79E9-420A-9DC9-6C67C6E4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04F438-581B-4F75-886C-C0920482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F95A1A-1BA1-4D69-BD81-6DA23DDC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813126-3166-4AD7-AF3E-4E8A93C6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E8D9D-1FD2-4B3D-8AAD-0EFB2568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2820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6EAB9-519D-4868-8A5A-699249B7A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3D4927-F1D3-475A-839D-62A94C566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A423C6-4BAF-4281-8814-BE664AD4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52C7B4-85A6-42E5-B448-E8AA715F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F5101F-9D1B-487B-BAD8-162352A3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2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24641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AE183-F3BE-4FBF-B8A4-CB36E868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4FD2BD-6905-4679-BDA1-8193B608D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EEC96D-70F4-4DAD-830E-CA2173A61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F6428E-5DEE-4E70-999A-7F51839A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7711A7-EBFC-4CB5-AD91-FD3E0FDC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604C6C-9CA3-4E7A-B33E-38B59F1F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8853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4B930-A1AF-4B8B-9520-95CF845DE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BE0E2C-BD33-4ACF-8608-4923B85D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C11910-EE23-4AEC-BAB4-6DE38146A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081CE1-A3EF-49CD-8CDE-5755E53D0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4219D4-8CB2-4ADD-95DD-633A98D93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EEBC3E-4B7A-482F-8DE7-5F45991F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56CF64-F0AB-455E-B55C-59B27818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741ED3-2A1F-4E61-B1A9-F073F3E3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9991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412D6-CD1D-4982-AF59-A520AEFC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D8BC18F-A037-415A-B308-D4A2A7B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21783D-1208-4E23-8552-40C9F0D4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82FDBF-123B-4FA6-9BCC-75F6A6FC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9053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E1D2B6-4398-4124-AD44-838ECC90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6038CA-BEB7-4070-98C9-8E5D2B33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F30B31-B92C-406B-B5D2-A20B25EC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9964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DE0A9-AC28-4B6D-A0E8-BFFEF546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E8CE9-202B-4F2A-A426-A09FB4C9C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2E1F96-5827-4CEE-BE8B-284EB2BA1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066CA4-9620-4D9D-BC3A-18937ACE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CE342-A5B0-4AB2-B4A8-144C18BA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FFEB83-0C43-40EA-BE90-E48D55B1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6069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6A1E0-61CC-4F0F-8FE0-9E9EF643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B1F685-9FA0-4653-A63D-362302345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109465-8216-44C8-824A-BA8B0F682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3FA16D-E7E2-4C8A-9D95-988E1330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3AF8DF-F46E-4116-93F9-2E76D715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E8C344-4EEE-4B73-9E18-2B46D904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9622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D55B8-A950-4FA3-A0CC-8A4B7723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69624F-7A9C-4542-A4E1-8E4EBCCC0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53AE17-7919-4D94-9762-E56378D3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C724EE-AA2A-4E5E-A19E-230AF50F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0C5AC-6356-49B2-9966-8636A6C5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9738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48D979-AD7C-47A0-97CD-5B40EAF8D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5D89BB-6DBE-4D89-ADF3-26B995D00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57DB0-0059-4D15-A3EF-483FD186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4DAE0F-ED03-41F8-B8E4-350EAAA9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FE6012-693B-4A83-A653-A77A7019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09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3AA0-F77D-42EF-87EB-1DF007AF86F5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35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0EC2-8B86-448E-89D4-D46AAE25C057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4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90BEB-CCC6-41C2-A775-BD94E8579C02}" type="datetime1">
              <a:rPr lang="es-MX" smtClean="0"/>
              <a:pPr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29388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429388" y="6357958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AA0CF5C-2208-4D8B-80D4-936A40CC44FD}" type="slidenum">
              <a:rPr lang="es-MX" sz="1400" b="1" smtClean="0"/>
              <a:pPr algn="r"/>
              <a:t>‹Nº›</a:t>
            </a:fld>
            <a:endParaRPr lang="es-MX" sz="1400" b="1" dirty="0"/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57958"/>
            <a:ext cx="8072494" cy="1588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28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4DD1E2-8AB7-490D-9919-150AA6B4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03EB66-8DE9-4597-9F3F-2357C23A2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6185B-7175-4E61-B058-9A0780B88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94E6-4B6A-45D5-B443-39EC1A2AA060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BF4370-A28A-4072-8B9B-4FA2A7E48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226C8-9B6D-470E-8749-8451B9DF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DF77CD-4F33-4CA4-910D-885559BD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7D5DCB-4958-4FA0-9DFF-8BF43B7F9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237E42-4203-48F6-B87D-E055C6CB9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37C6-7DCE-4DA7-85B3-F3D0569B7A23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054F6-56E3-4DC6-BA8A-F94D0F168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A02713-9854-4459-B161-46F064C2A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78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41007D-10E0-4353-AFB8-D614ADEF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8C8511-32A5-471D-8880-8800D98BE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821729-9C4E-47B4-BFC7-FE9C39A29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AC28-0C82-4309-AB91-D0BDC4711B5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26DCF0-97BF-488F-8E32-1E17DE8EE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1AA3E-3170-4C50-84B1-F29524768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01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A9C91D-2CFE-42F9-A659-5845DF4B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8E9289-E2CB-4C32-A311-961925C9F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79C4CD-3354-4564-8089-49E8DA3AF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DBCBB-5B69-48BA-904B-E0AE298FD06A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0544B-C561-4DA5-B4AD-0A42E5501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F7E4B-B865-4A4B-A7A0-F58EBD561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08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1F10F10-0B54-450E-BF16-59D32B79C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580F42-CA7D-4298-B7BA-490D185A0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097B14-473E-4151-A3D4-20E5561EA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7889-6796-4729-8006-A734AD0E8B7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39A566-1187-4EFE-8D84-AC82F0D7B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55C9E-8FD9-45F1-AE41-B17AADDF4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05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F27BA6-A6AA-4D69-9C8D-C214EA91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8D8650-0B92-4E44-AC11-C62B8DBD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58BA61-3679-4B5F-B6D2-AE8703F29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0E4A-602A-4168-9EEB-6101619267A4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E0A136-918B-451A-B77D-EAE0F2476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40721D-C8F2-4928-99CA-8324C93FB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51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45224"/>
            <a:ext cx="5581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dirty="0">
                <a:solidFill>
                  <a:srgbClr val="98283B"/>
                </a:solidFill>
                <a:latin typeface="Gabriola" panose="04040605051002020D02" pitchFamily="82" charset="0"/>
              </a:rPr>
              <a:t>Mat. Jessica Jacqueline Machuca Vergara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401243" y="2656270"/>
            <a:ext cx="4341514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200" b="1" cap="none" spc="0" dirty="0">
                <a:ln w="1905"/>
                <a:solidFill>
                  <a:srgbClr val="98283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anose="04040605051002020D02" pitchFamily="82" charset="0"/>
              </a:rPr>
              <a:t>Carta   de Control C y U</a:t>
            </a:r>
          </a:p>
        </p:txBody>
      </p:sp>
    </p:spTree>
    <p:extLst>
      <p:ext uri="{BB962C8B-B14F-4D97-AF65-F5344CB8AC3E}">
        <p14:creationId xmlns:p14="http://schemas.microsoft.com/office/powerpoint/2010/main" val="346306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5" y="116632"/>
            <a:ext cx="5832649" cy="57606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Carta u, ejemplo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5B6F77-3D0F-4F5F-8F16-82BD4BF97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13452"/>
              </p:ext>
            </p:extLst>
          </p:nvPr>
        </p:nvGraphicFramePr>
        <p:xfrm>
          <a:off x="503548" y="593407"/>
          <a:ext cx="8136904" cy="5671185"/>
        </p:xfrm>
        <a:graphic>
          <a:graphicData uri="http://schemas.openxmlformats.org/drawingml/2006/table">
            <a:tbl>
              <a:tblPr/>
              <a:tblGrid>
                <a:gridCol w="776368">
                  <a:extLst>
                    <a:ext uri="{9D8B030D-6E8A-4147-A177-3AD203B41FA5}">
                      <a16:colId xmlns:a16="http://schemas.microsoft.com/office/drawing/2014/main" val="2555927517"/>
                    </a:ext>
                  </a:extLst>
                </a:gridCol>
                <a:gridCol w="1595359">
                  <a:extLst>
                    <a:ext uri="{9D8B030D-6E8A-4147-A177-3AD203B41FA5}">
                      <a16:colId xmlns:a16="http://schemas.microsoft.com/office/drawing/2014/main" val="930033210"/>
                    </a:ext>
                  </a:extLst>
                </a:gridCol>
                <a:gridCol w="1881026">
                  <a:extLst>
                    <a:ext uri="{9D8B030D-6E8A-4147-A177-3AD203B41FA5}">
                      <a16:colId xmlns:a16="http://schemas.microsoft.com/office/drawing/2014/main" val="3651655464"/>
                    </a:ext>
                  </a:extLst>
                </a:gridCol>
                <a:gridCol w="899621">
                  <a:extLst>
                    <a:ext uri="{9D8B030D-6E8A-4147-A177-3AD203B41FA5}">
                      <a16:colId xmlns:a16="http://schemas.microsoft.com/office/drawing/2014/main" val="1314873610"/>
                    </a:ext>
                  </a:extLst>
                </a:gridCol>
                <a:gridCol w="1226756">
                  <a:extLst>
                    <a:ext uri="{9D8B030D-6E8A-4147-A177-3AD203B41FA5}">
                      <a16:colId xmlns:a16="http://schemas.microsoft.com/office/drawing/2014/main" val="2532526107"/>
                    </a:ext>
                  </a:extLst>
                </a:gridCol>
                <a:gridCol w="1757774">
                  <a:extLst>
                    <a:ext uri="{9D8B030D-6E8A-4147-A177-3AD203B41FA5}">
                      <a16:colId xmlns:a16="http://schemas.microsoft.com/office/drawing/2014/main" val="2312661829"/>
                    </a:ext>
                  </a:extLst>
                </a:gridCol>
              </a:tblGrid>
              <a:tr h="11849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LOTE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TAMAÑO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DEFECTOSOS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LOTE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TAMAÑO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DEFECTOSOS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344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223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050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478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374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790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515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458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246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37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157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297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49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64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8297" y="258230"/>
            <a:ext cx="4447406" cy="535464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Límites cartas 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/>
              <p:nvPr/>
            </p:nvSpPr>
            <p:spPr>
              <a:xfrm>
                <a:off x="4600073" y="1813926"/>
                <a:ext cx="2891689" cy="886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0">
                            <a:solidFill>
                              <a:srgbClr val="002060"/>
                            </a:solidFill>
                            <a:latin typeface="Cambria Math"/>
                          </a:rPr>
                          <m:t>𝐮</m:t>
                        </m:r>
                      </m:e>
                    </m:acc>
                  </m:oMath>
                </a14:m>
                <a:r>
                  <a:rPr lang="es-MX" sz="2800" b="1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𝐈</m:t>
                            </m:r>
                            <m: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𝐤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8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800" b="1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𝐜</m:t>
                                </m:r>
                              </m:e>
                              <m:sub>
                                <m:r>
                                  <a:rPr lang="es-MX" sz="2800" b="1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s-MX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𝐢</m:t>
                            </m:r>
                            <m: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𝐤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800" b="1" i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𝐧</m:t>
                                </m:r>
                              </m:e>
                              <m:sub>
                                <m:r>
                                  <a:rPr lang="es-MX" sz="2800" b="1" i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</m:oMath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073" y="1813926"/>
                <a:ext cx="2891689" cy="8865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/>
              <p:nvPr/>
            </p:nvSpPr>
            <p:spPr>
              <a:xfrm>
                <a:off x="519024" y="579312"/>
                <a:ext cx="69368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= numero de defectos encontrados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 productos por lote</a:t>
                </a:r>
                <a:endParaRPr lang="es-MX" b="1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24" y="579312"/>
                <a:ext cx="6936884" cy="584775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/>
              <p:nvPr/>
            </p:nvSpPr>
            <p:spPr>
              <a:xfrm>
                <a:off x="1221831" y="3441049"/>
                <a:ext cx="6194538" cy="27085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2400" b="1" dirty="0">
                    <a:solidFill>
                      <a:srgbClr val="0070C0"/>
                    </a:solidFill>
                  </a:rPr>
                  <a:t>LCS=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𝟎𝟒𝟓</m:t>
                            </m:r>
                          </m:num>
                          <m:den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𝟐𝟏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𝟖𝟕𝟓</m:t>
                            </m:r>
                          </m:den>
                        </m:f>
                      </m:e>
                    </m:rad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𝟕𝟎</m:t>
                    </m:r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Línea central=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LCI=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</m:oMath>
                </a14:m>
                <a:r>
                  <a:rPr lang="es-MX" sz="2400" b="1" dirty="0"/>
                  <a:t>=</a:t>
                </a:r>
                <a:r>
                  <a:rPr lang="es-MX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𝟎𝟒𝟓</m:t>
                            </m:r>
                          </m:num>
                          <m:den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𝟐𝟏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𝟖𝟕𝟓</m:t>
                            </m:r>
                          </m:den>
                        </m:f>
                      </m:e>
                    </m:rad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𝟑𝟖𝟗</m:t>
                    </m:r>
                  </m:oMath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831" y="3441049"/>
                <a:ext cx="6194538" cy="2708562"/>
              </a:xfrm>
              <a:prstGeom prst="rect">
                <a:avLst/>
              </a:prstGeom>
              <a:blipFill>
                <a:blip r:embed="rId4"/>
                <a:stretch>
                  <a:fillRect l="-147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59048DFE-A7E4-4DB4-927E-AB36836ECE93}"/>
              </a:ext>
            </a:extLst>
          </p:cNvPr>
          <p:cNvSpPr txBox="1"/>
          <p:nvPr/>
        </p:nvSpPr>
        <p:spPr>
          <a:xfrm>
            <a:off x="519024" y="1140891"/>
            <a:ext cx="3260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k=numero de lotes=  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/>
              <p:nvPr/>
            </p:nvSpPr>
            <p:spPr>
              <a:xfrm>
                <a:off x="519024" y="2839989"/>
                <a:ext cx="2792367" cy="702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</m:acc>
                    <m:r>
                      <a:rPr lang="es-MX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b="1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s-MX" sz="2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𝟖𝟕𝟓</m:t>
                    </m:r>
                  </m:oMath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24" y="2839989"/>
                <a:ext cx="2792367" cy="702180"/>
              </a:xfrm>
              <a:prstGeom prst="rect">
                <a:avLst/>
              </a:prstGeom>
              <a:blipFill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EAFB3B2D-A3BA-49F9-A08B-04014A3C9B6D}"/>
                  </a:ext>
                </a:extLst>
              </p:cNvPr>
              <p:cNvSpPr/>
              <p:nvPr/>
            </p:nvSpPr>
            <p:spPr>
              <a:xfrm>
                <a:off x="321226" y="1655500"/>
                <a:ext cx="1917704" cy="1143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  <m: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  <m:e>
                          <m:sSub>
                            <m:sSubPr>
                              <m:ctrlP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𝟓𝟒𝟗</m:t>
                          </m:r>
                        </m:e>
                      </m:nary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EAFB3B2D-A3BA-49F9-A08B-04014A3C9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26" y="1655500"/>
                <a:ext cx="1917704" cy="1143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171B9BD-2169-4AD8-B587-B487233F2956}"/>
                  </a:ext>
                </a:extLst>
              </p:cNvPr>
              <p:cNvSpPr/>
              <p:nvPr/>
            </p:nvSpPr>
            <p:spPr>
              <a:xfrm>
                <a:off x="2358114" y="1684532"/>
                <a:ext cx="1960986" cy="1145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  <m:e>
                          <m:sSub>
                            <m:sSubPr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𝟓𝟐𝟓</m:t>
                          </m:r>
                        </m:e>
                      </m:nary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171B9BD-2169-4AD8-B587-B487233F29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114" y="1684532"/>
                <a:ext cx="1960986" cy="1145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6A211BBF-6EC9-446F-B568-32A22A09E121}"/>
              </a:ext>
            </a:extLst>
          </p:cNvPr>
          <p:cNvSpPr txBox="1"/>
          <p:nvPr/>
        </p:nvSpPr>
        <p:spPr>
          <a:xfrm>
            <a:off x="6331209" y="4515812"/>
            <a:ext cx="2774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NOTA: Si  el valor del limite inferior es negativo, su valor será cero.</a:t>
            </a:r>
          </a:p>
        </p:txBody>
      </p:sp>
    </p:spTree>
    <p:extLst>
      <p:ext uri="{BB962C8B-B14F-4D97-AF65-F5344CB8AC3E}">
        <p14:creationId xmlns:p14="http://schemas.microsoft.com/office/powerpoint/2010/main" val="286468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172C4D4-3AEE-4233-A03C-7BDE5F21F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9144000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7A82D70-A519-4FF9-841D-0CE7F8A61005}"/>
              </a:ext>
            </a:extLst>
          </p:cNvPr>
          <p:cNvSpPr/>
          <p:nvPr/>
        </p:nvSpPr>
        <p:spPr>
          <a:xfrm>
            <a:off x="251520" y="3789040"/>
            <a:ext cx="8640960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defTabSz="6858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Los límites no reflejan la variación esperada para el número de defectos por unidad.  Hay un punto fuera de los limites de control.</a:t>
            </a:r>
          </a:p>
          <a:p>
            <a:pPr marL="457200" lvl="0" indent="-457200" algn="just" defTabSz="6858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En el ejemplo se espera que ordinariamente la proporción de defectos   varíe entre 0.39 y 1.70,. Con un promedio de defectos por unidad de 1.05. </a:t>
            </a:r>
          </a:p>
          <a:p>
            <a:pPr marL="457200" lvl="0" indent="-457200" algn="just" defTabSz="6858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El proceso  no es estable (el proceso  no está en control estadístico). </a:t>
            </a:r>
            <a:endParaRPr lang="es-MX" sz="2800" b="1" dirty="0">
              <a:solidFill>
                <a:prstClr val="black"/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8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71736"/>
          </a:xfrm>
        </p:spPr>
        <p:txBody>
          <a:bodyPr>
            <a:normAutofit/>
          </a:bodyPr>
          <a:lstStyle/>
          <a:p>
            <a:pPr algn="ctr"/>
            <a:r>
              <a:rPr lang="es-ES_tradnl" sz="3000" b="1" dirty="0">
                <a:solidFill>
                  <a:srgbClr val="98283B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Carta C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E0BFE40-ADB0-402B-A60A-6612A5D4DAA7}"/>
              </a:ext>
            </a:extLst>
          </p:cNvPr>
          <p:cNvSpPr/>
          <p:nvPr/>
        </p:nvSpPr>
        <p:spPr>
          <a:xfrm>
            <a:off x="719572" y="1746488"/>
            <a:ext cx="8028892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Variables de conteo como: número de defectos por artículo (rollo fotográfico, zapato, prenda de vestir, mueble).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También variables como número de quejas, accidentes, nuevos clientes, clientes atendidos, errores en un escrito.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Usualmente estas variables se analizan mediante la carta C si el tamaño de subgrupo o muestra es constante. </a:t>
            </a:r>
          </a:p>
        </p:txBody>
      </p:sp>
    </p:spTree>
    <p:extLst>
      <p:ext uri="{BB962C8B-B14F-4D97-AF65-F5344CB8AC3E}">
        <p14:creationId xmlns:p14="http://schemas.microsoft.com/office/powerpoint/2010/main" val="374228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/>
            <a:r>
              <a:rPr lang="es-ES_tradnl" sz="3600" b="1" dirty="0">
                <a:solidFill>
                  <a:schemeClr val="accent5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Limites de la carta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0660" name="Object 4"/>
              <p:cNvSpPr txBox="1"/>
              <p:nvPr/>
            </p:nvSpPr>
            <p:spPr bwMode="auto">
              <a:xfrm>
                <a:off x="3131840" y="1877534"/>
                <a:ext cx="2362200" cy="993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24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LCI</m:t>
                      </m:r>
                      <m:r>
                        <a:rPr lang="es-MX" sz="24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</m:rad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71066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1877534"/>
                <a:ext cx="2362200" cy="993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AFC3180B-D42F-4A15-AF20-8913FF259B9A}"/>
                  </a:ext>
                </a:extLst>
              </p:cNvPr>
              <p:cNvSpPr txBox="1"/>
              <p:nvPr/>
            </p:nvSpPr>
            <p:spPr>
              <a:xfrm>
                <a:off x="1331640" y="3659514"/>
                <a:ext cx="68236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b="1" dirty="0">
                    <a:latin typeface="Gabriola" panose="04040605051002020D02" pitchFamily="82" charset="0"/>
                  </a:rPr>
                  <a:t>Donde c es el numero de defectos por unidad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sz="2800" b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AFC3180B-D42F-4A15-AF20-8913FF259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659514"/>
                <a:ext cx="6823670" cy="523220"/>
              </a:xfrm>
              <a:prstGeom prst="rect">
                <a:avLst/>
              </a:prstGeom>
              <a:blipFill>
                <a:blip r:embed="rId3"/>
                <a:stretch>
                  <a:fillRect l="-1786" t="-11628" b="-3139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C0C535C-2211-4B20-84A9-80E2FD617AD2}"/>
                  </a:ext>
                </a:extLst>
              </p:cNvPr>
              <p:cNvSpPr txBox="1"/>
              <p:nvPr/>
            </p:nvSpPr>
            <p:spPr>
              <a:xfrm>
                <a:off x="1403648" y="4210869"/>
                <a:ext cx="50847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𝒆𝒔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𝒆𝒍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𝒑𝒓𝒐𝒎𝒆𝒅𝒊𝒐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𝒅𝒆𝒇𝒆𝒄𝒕𝒐𝒔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𝒑𝒐𝒓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𝒖𝒏𝒊𝒅𝒂𝒅</m:t>
                      </m:r>
                    </m:oMath>
                  </m:oMathPara>
                </a14:m>
                <a:endParaRPr lang="es-MX" sz="2000" b="1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C0C535C-2211-4B20-84A9-80E2FD617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210869"/>
                <a:ext cx="5084725" cy="307777"/>
              </a:xfrm>
              <a:prstGeom prst="rect">
                <a:avLst/>
              </a:prstGeom>
              <a:blipFill>
                <a:blip r:embed="rId4"/>
                <a:stretch>
                  <a:fillRect l="-240" t="-2000" r="-959" b="-36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D59CE634-F81F-43ED-92D1-07D1491B608D}"/>
                  </a:ext>
                </a:extLst>
              </p:cNvPr>
              <p:cNvSpPr txBox="1"/>
              <p:nvPr/>
            </p:nvSpPr>
            <p:spPr bwMode="auto">
              <a:xfrm>
                <a:off x="3131840" y="2428889"/>
                <a:ext cx="2362200" cy="993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LC</m:t>
                      </m:r>
                      <m: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s-MX" dirty="0">
                  <a:solidFill>
                    <a:srgbClr val="000000"/>
                  </a:solidFill>
                </a:endParaRP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D59CE634-F81F-43ED-92D1-07D1491B6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2428889"/>
                <a:ext cx="2362200" cy="993775"/>
              </a:xfrm>
              <a:prstGeom prst="rect">
                <a:avLst/>
              </a:prstGeom>
              <a:blipFill>
                <a:blip r:embed="rId5"/>
                <a:stretch>
                  <a:fillRect l="-775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ABE2344C-B17A-46BE-9011-527F4AFED885}"/>
                  </a:ext>
                </a:extLst>
              </p:cNvPr>
              <p:cNvSpPr txBox="1"/>
              <p:nvPr/>
            </p:nvSpPr>
            <p:spPr bwMode="auto">
              <a:xfrm>
                <a:off x="3131840" y="2938449"/>
                <a:ext cx="2362200" cy="993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m:rPr>
                          <m:sty m:val="p"/>
                        </m:rPr>
                        <a:rPr lang="es-MX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CS</m:t>
                      </m:r>
                      <m: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s-MX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</m:rad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ABE2344C-B17A-46BE-9011-527F4AFED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2938449"/>
                <a:ext cx="2362200" cy="993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4A22737-F93B-486D-8636-03F2DD19BFD1}"/>
                  </a:ext>
                </a:extLst>
              </p:cNvPr>
              <p:cNvSpPr txBox="1"/>
              <p:nvPr/>
            </p:nvSpPr>
            <p:spPr>
              <a:xfrm>
                <a:off x="2800306" y="1174167"/>
                <a:ext cx="3672408" cy="667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s-MX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s-MX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𝑆𝑢𝑚𝑎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𝑑𝑒𝑓𝑒𝑐𝑡𝑜𝑠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𝑁𝑢𝑚𝑒𝑟𝑜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𝑆𝑢𝑏𝑔𝑟𝑢𝑝𝑜𝑠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4A22737-F93B-486D-8636-03F2DD19B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306" y="1174167"/>
                <a:ext cx="3672408" cy="6674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55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8115" y="171139"/>
            <a:ext cx="3484010" cy="57606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Carta C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idx="1"/>
          </p:nvPr>
        </p:nvSpPr>
        <p:spPr>
          <a:xfrm>
            <a:off x="354315" y="714204"/>
            <a:ext cx="4073669" cy="5040559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En una fábrica de muebles se inspecciona meticulosamente el acabado de las mesas cuando salen del departamento de laca.</a:t>
            </a:r>
          </a:p>
          <a:p>
            <a:pPr algn="ctr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Se inspecciona una mesa cada determinado tiempo y se cuentan sus defectos  con el fin de conocer y mejorar el proceso.</a:t>
            </a:r>
          </a:p>
          <a:p>
            <a:pPr algn="ctr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En este caso cada mesa es un subgrupo. Es seguida se analizaron 30 mesas y sus resultados se muestra a continuación.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1F43DAA-8846-4673-B590-40689F94F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0849"/>
              </p:ext>
            </p:extLst>
          </p:nvPr>
        </p:nvGraphicFramePr>
        <p:xfrm>
          <a:off x="4427984" y="171139"/>
          <a:ext cx="3600400" cy="6126691"/>
        </p:xfrm>
        <a:graphic>
          <a:graphicData uri="http://schemas.openxmlformats.org/drawingml/2006/table">
            <a:tbl>
              <a:tblPr/>
              <a:tblGrid>
                <a:gridCol w="767259">
                  <a:extLst>
                    <a:ext uri="{9D8B030D-6E8A-4147-A177-3AD203B41FA5}">
                      <a16:colId xmlns:a16="http://schemas.microsoft.com/office/drawing/2014/main" val="158883169"/>
                    </a:ext>
                  </a:extLst>
                </a:gridCol>
                <a:gridCol w="1042082">
                  <a:extLst>
                    <a:ext uri="{9D8B030D-6E8A-4147-A177-3AD203B41FA5}">
                      <a16:colId xmlns:a16="http://schemas.microsoft.com/office/drawing/2014/main" val="543222764"/>
                    </a:ext>
                  </a:extLst>
                </a:gridCol>
                <a:gridCol w="638931">
                  <a:extLst>
                    <a:ext uri="{9D8B030D-6E8A-4147-A177-3AD203B41FA5}">
                      <a16:colId xmlns:a16="http://schemas.microsoft.com/office/drawing/2014/main" val="427501947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37729466"/>
                    </a:ext>
                  </a:extLst>
                </a:gridCol>
              </a:tblGrid>
              <a:tr h="37754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Mesa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Defectos c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Mesa 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Defectos c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36399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752872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52247"/>
                  </a:ext>
                </a:extLst>
              </a:tr>
              <a:tr h="264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892385"/>
                  </a:ext>
                </a:extLst>
              </a:tr>
              <a:tr h="3243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69533"/>
                  </a:ext>
                </a:extLst>
              </a:tr>
              <a:tr h="24042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1983"/>
                  </a:ext>
                </a:extLst>
              </a:tr>
              <a:tr h="30053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21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519269"/>
                  </a:ext>
                </a:extLst>
              </a:tr>
              <a:tr h="20532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137412"/>
                  </a:ext>
                </a:extLst>
              </a:tr>
              <a:tr h="2767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41847"/>
                  </a:ext>
                </a:extLst>
              </a:tr>
              <a:tr h="26483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72763"/>
                  </a:ext>
                </a:extLst>
              </a:tr>
              <a:tr h="3249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60428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490852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3213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584874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207943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3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61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7799" y="223968"/>
            <a:ext cx="3080330" cy="57606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Carta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339542" y="569199"/>
                <a:ext cx="14761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s-MX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42" y="569199"/>
                <a:ext cx="147611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2039245" y="803228"/>
                <a:ext cx="2232248" cy="893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</a:rPr>
                  <a:t>LSC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𝒄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+ 3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̅"/>
                            <m:ctrlPr>
                              <a:rPr lang="es-ES_tradnl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</m:rad>
                  </m:oMath>
                </a14:m>
                <a:endParaRPr lang="es-ES_tradnl" sz="2400" b="1" dirty="0">
                  <a:solidFill>
                    <a:srgbClr val="0070C0"/>
                  </a:solidFill>
                </a:endParaRPr>
              </a:p>
              <a:p>
                <a:pPr eaLnBrk="0" hangingPunct="0">
                  <a:defRPr/>
                </a:pPr>
                <a:r>
                  <a:rPr lang="es-ES_tradnl" sz="2400" b="1" dirty="0" err="1">
                    <a:solidFill>
                      <a:srgbClr val="0070C0"/>
                    </a:solidFill>
                  </a:rPr>
                  <a:t>LIC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𝒄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- 3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̅"/>
                            <m:ctrlPr>
                              <a:rPr lang="es-ES_tradnl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</m:rad>
                  </m:oMath>
                </a14:m>
                <a:endParaRPr lang="es-ES_tradnl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245" y="803228"/>
                <a:ext cx="2232248" cy="893706"/>
              </a:xfrm>
              <a:prstGeom prst="rect">
                <a:avLst/>
              </a:prstGeom>
              <a:blipFill>
                <a:blip r:embed="rId3"/>
                <a:stretch>
                  <a:fillRect l="-4372" t="-2055" b="-1506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 Rectángulo">
                <a:extLst>
                  <a:ext uri="{FF2B5EF4-FFF2-40B4-BE49-F238E27FC236}">
                    <a16:creationId xmlns:a16="http://schemas.microsoft.com/office/drawing/2014/main" id="{EBE4A44D-AF3A-4FA2-8851-23B29FA070FB}"/>
                  </a:ext>
                </a:extLst>
              </p:cNvPr>
              <p:cNvSpPr/>
              <p:nvPr/>
            </p:nvSpPr>
            <p:spPr>
              <a:xfrm>
                <a:off x="4495086" y="760608"/>
                <a:ext cx="4109362" cy="897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</a:rPr>
                  <a:t>LSC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s-MX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s-MX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𝟑𝟔</m:t>
                    </m:r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+ 3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e>
                    </m:rad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=13.92</a:t>
                </a:r>
              </a:p>
              <a:p>
                <a:pPr eaLnBrk="0" hangingPunct="0">
                  <a:defRPr/>
                </a:pPr>
                <a:r>
                  <a:rPr lang="es-ES_tradnl" sz="2400" b="1" dirty="0" err="1">
                    <a:solidFill>
                      <a:srgbClr val="0070C0"/>
                    </a:solidFill>
                  </a:rPr>
                  <a:t>LIC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s-MX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s-MX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𝟑𝟔</m:t>
                    </m:r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- 3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e>
                    </m:rad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=0</a:t>
                </a:r>
              </a:p>
            </p:txBody>
          </p:sp>
        </mc:Choice>
        <mc:Fallback xmlns="">
          <p:sp>
            <p:nvSpPr>
              <p:cNvPr id="11" name="1 Rectángulo">
                <a:extLst>
                  <a:ext uri="{FF2B5EF4-FFF2-40B4-BE49-F238E27FC236}">
                    <a16:creationId xmlns:a16="http://schemas.microsoft.com/office/drawing/2014/main" id="{EBE4A44D-AF3A-4FA2-8851-23B29FA070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086" y="760608"/>
                <a:ext cx="4109362" cy="897169"/>
              </a:xfrm>
              <a:prstGeom prst="rect">
                <a:avLst/>
              </a:prstGeom>
              <a:blipFill>
                <a:blip r:embed="rId4"/>
                <a:stretch>
                  <a:fillRect l="-2226" t="-1361" b="-156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C2870E7E-B380-463E-B16B-E96E72F212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661" y="2480590"/>
            <a:ext cx="7760850" cy="373206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5FFD3CE-D7F3-4013-83D1-1FCAF4A70298}"/>
              </a:ext>
            </a:extLst>
          </p:cNvPr>
          <p:cNvSpPr txBox="1"/>
          <p:nvPr/>
        </p:nvSpPr>
        <p:spPr>
          <a:xfrm>
            <a:off x="4319411" y="1895815"/>
            <a:ext cx="4302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0000"/>
                </a:solidFill>
              </a:rPr>
              <a:t>NOTA: Si  el valor del limite inferior es negativo, su valor será cero.</a:t>
            </a:r>
          </a:p>
        </p:txBody>
      </p:sp>
    </p:spTree>
    <p:extLst>
      <p:ext uri="{BB962C8B-B14F-4D97-AF65-F5344CB8AC3E}">
        <p14:creationId xmlns:p14="http://schemas.microsoft.com/office/powerpoint/2010/main" val="76147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7140"/>
            <a:ext cx="7772400" cy="1143000"/>
          </a:xfrm>
        </p:spPr>
        <p:txBody>
          <a:bodyPr/>
          <a:lstStyle/>
          <a:p>
            <a:r>
              <a:rPr kumimoji="0" lang="es-ES_tradnl" sz="3200" b="1" dirty="0">
                <a:latin typeface="Times New Roman" pitchFamily="18" charset="0"/>
              </a:rPr>
              <a:t>Interpretación de los límites de la carta c</a:t>
            </a:r>
            <a:endParaRPr kumimoji="0" lang="es-MX" sz="4000" b="1" dirty="0">
              <a:latin typeface="Times New Roman" pitchFamily="18" charset="0"/>
            </a:endParaRP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8134672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Los límites reflejan la variación esperada para el número de defectos por subgrupo.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En el ejemplo se espera que ordinariamente el número de defectos por mesa varíen entre </a:t>
            </a:r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O </a:t>
            </a: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y 13.94, con un promedio de 6.36.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Estos límites no representan donde queremos que estén los datos; representan la realidad.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La cantidades de defectos son relativamente altos, se requiere un plan de acción.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Una forma de empezar sería localizando el tipo de defecto con mayor frecuencia y el área donde se presenta. </a:t>
            </a:r>
            <a:endParaRPr lang="es-MX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5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71736"/>
          </a:xfrm>
        </p:spPr>
        <p:txBody>
          <a:bodyPr>
            <a:normAutofit/>
          </a:bodyPr>
          <a:lstStyle/>
          <a:p>
            <a:pPr algn="ctr"/>
            <a:r>
              <a:rPr lang="es-ES_tradnl" sz="3600" b="1" dirty="0">
                <a:solidFill>
                  <a:srgbClr val="98283B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Carta u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E0BFE40-ADB0-402B-A60A-6612A5D4DAA7}"/>
              </a:ext>
            </a:extLst>
          </p:cNvPr>
          <p:cNvSpPr/>
          <p:nvPr/>
        </p:nvSpPr>
        <p:spPr>
          <a:xfrm>
            <a:off x="719572" y="1746488"/>
            <a:ext cx="8028892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Variables de conteo como:  el promedio del número de defectos por artículo (rollo fotográfico, zapato, prenda de vestir, mueble).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También variables como promedio del número de quejas, accidentes, nuevos clientes, clientes atendidos, errores en un escrito.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Usualmente estas variables se analizan mediante la carta U si el tamaño de subgrupo o muestra </a:t>
            </a:r>
            <a:r>
              <a:rPr lang="es-ES_tradnl" sz="2800" b="1" dirty="0">
                <a:solidFill>
                  <a:srgbClr val="C0000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no es constante</a:t>
            </a: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5B72AB4-4900-4D65-BCBB-61B9F063B962}"/>
              </a:ext>
            </a:extLst>
          </p:cNvPr>
          <p:cNvSpPr txBox="1"/>
          <p:nvPr/>
        </p:nvSpPr>
        <p:spPr>
          <a:xfrm>
            <a:off x="917594" y="113800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De igual forma que en la cara C: </a:t>
            </a:r>
          </a:p>
        </p:txBody>
      </p:sp>
    </p:spTree>
    <p:extLst>
      <p:ext uri="{BB962C8B-B14F-4D97-AF65-F5344CB8AC3E}">
        <p14:creationId xmlns:p14="http://schemas.microsoft.com/office/powerpoint/2010/main" val="196996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8297" y="258230"/>
            <a:ext cx="4447406" cy="535464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Límites cartas 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/>
              <p:nvPr/>
            </p:nvSpPr>
            <p:spPr>
              <a:xfrm>
                <a:off x="5330254" y="1902383"/>
                <a:ext cx="1655966" cy="1005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r>
                  <a:rPr lang="es-MX" sz="32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  <m: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b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s-MX" sz="3200" b="1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254" y="1902383"/>
                <a:ext cx="1655966" cy="1005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/>
              <p:nvPr/>
            </p:nvSpPr>
            <p:spPr>
              <a:xfrm>
                <a:off x="608244" y="867023"/>
                <a:ext cx="69368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= numero de defectos encontrados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 productos por lote</a:t>
                </a:r>
                <a:endParaRPr lang="es-MX" b="1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44" y="867023"/>
                <a:ext cx="6936884" cy="584775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/>
              <p:nvPr/>
            </p:nvSpPr>
            <p:spPr>
              <a:xfrm>
                <a:off x="533772" y="1872812"/>
                <a:ext cx="2915816" cy="3072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2400" b="1" dirty="0">
                    <a:solidFill>
                      <a:srgbClr val="0070C0"/>
                    </a:solidFill>
                  </a:rPr>
                  <a:t>LCS=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Línea central=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LCI=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</m:oMath>
                </a14:m>
                <a:endParaRPr lang="es-MX" sz="2400" b="1" dirty="0"/>
              </a:p>
              <a:p>
                <a:endParaRPr lang="es-MX" sz="2400" b="1" dirty="0"/>
              </a:p>
            </p:txBody>
          </p:sp>
        </mc:Choice>
        <mc:Fallback xmlns="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72" y="1872812"/>
                <a:ext cx="2915816" cy="3072764"/>
              </a:xfrm>
              <a:prstGeom prst="rect">
                <a:avLst/>
              </a:prstGeom>
              <a:blipFill>
                <a:blip r:embed="rId4"/>
                <a:stretch>
                  <a:fillRect l="-33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59048DFE-A7E4-4DB4-927E-AB36836ECE93}"/>
              </a:ext>
            </a:extLst>
          </p:cNvPr>
          <p:cNvSpPr txBox="1"/>
          <p:nvPr/>
        </p:nvSpPr>
        <p:spPr>
          <a:xfrm>
            <a:off x="608244" y="136682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k=numero de lotes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/>
              <p:nvPr/>
            </p:nvSpPr>
            <p:spPr>
              <a:xfrm>
                <a:off x="5376740" y="3565634"/>
                <a:ext cx="1747338" cy="905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r>
                      <a:rPr lang="es-MX" sz="3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3200" b="1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3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s-MX" sz="3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740" y="3565634"/>
                <a:ext cx="1747338" cy="905504"/>
              </a:xfrm>
              <a:prstGeom prst="rect">
                <a:avLst/>
              </a:prstGeom>
              <a:blipFill>
                <a:blip r:embed="rId5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84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Gabriola" panose="04040605051002020D02" pitchFamily="82" charset="0"/>
              </a:rPr>
              <a:t>Carta u, ejemplo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52173"/>
            <a:ext cx="7886700" cy="412104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3200" b="1" dirty="0">
                <a:solidFill>
                  <a:srgbClr val="002060"/>
                </a:solidFill>
                <a:latin typeface="Gabriola" panose="04040605051002020D02" pitchFamily="82" charset="0"/>
              </a:rPr>
              <a:t>En una fábrica se ensamblan artículos electrónicos, y al final del proceso se hace una inspección por muestreo para detectar defectos relativamente menores, y así retroalimentar el proceso para enfocar mejor las acciones de mejora. </a:t>
            </a:r>
          </a:p>
          <a:p>
            <a:pPr marL="0" indent="0" algn="just">
              <a:buNone/>
            </a:pPr>
            <a:endParaRPr kumimoji="0" lang="es-ES_tradnl" sz="3200" b="1" dirty="0">
              <a:solidFill>
                <a:srgbClr val="002060"/>
              </a:solidFill>
              <a:latin typeface="Gabriola" panose="04040605051002020D02" pitchFamily="8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3200" b="1" dirty="0">
                <a:solidFill>
                  <a:srgbClr val="002060"/>
                </a:solidFill>
                <a:latin typeface="Gabriola" panose="04040605051002020D02" pitchFamily="82" charset="0"/>
              </a:rPr>
              <a:t>En la tabla se presenta el número de defectos observados en muestreos realizados sobre 24 lotes consecutivos de piezas electrónicas. </a:t>
            </a:r>
          </a:p>
        </p:txBody>
      </p:sp>
    </p:spTree>
    <p:extLst>
      <p:ext uri="{BB962C8B-B14F-4D97-AF65-F5344CB8AC3E}">
        <p14:creationId xmlns:p14="http://schemas.microsoft.com/office/powerpoint/2010/main" val="6202955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23&quot;/&gt;&lt;/object&gt;&lt;object type=&quot;3&quot; unique_id=&quot;14035&quot;&gt;&lt;property id=&quot;20148&quot; value=&quot;5&quot;/&gt;&lt;property id=&quot;20300&quot; value=&quot;Slide 2 - &amp;quot;Cartas C y U&amp;quot;&quot;/&gt;&lt;property id=&quot;20307&quot; value=&quot;393&quot;/&gt;&lt;/object&gt;&lt;object type=&quot;3&quot; unique_id=&quot;14036&quot;&gt;&lt;property id=&quot;20148&quot; value=&quot;5&quot;/&gt;&lt;property id=&quot;20300&quot; value=&quot;Slide 3 - &amp;quot;Límites cartas C y U&amp;quot;&quot;/&gt;&lt;property id=&quot;20307&quot; value=&quot;394&quot;/&gt;&lt;/object&gt;&lt;object type=&quot;3&quot; unique_id=&quot;14037&quot;&gt;&lt;property id=&quot;20148&quot; value=&quot;5&quot;/&gt;&lt;property id=&quot;20300&quot; value=&quot;Slide 4 - &amp;quot;Carta C&amp;quot;&quot;/&gt;&lt;property id=&quot;20307&quot; value=&quot;395&quot;/&gt;&lt;/object&gt;&lt;object type=&quot;3&quot; unique_id=&quot;14038&quot;&gt;&lt;property id=&quot;20148&quot; value=&quot;5&quot;/&gt;&lt;property id=&quot;20300&quot; value=&quot;Slide 5&quot;/&gt;&lt;property id=&quot;20307&quot; value=&quot;396&quot;/&gt;&lt;/object&gt;&lt;object type=&quot;3&quot; unique_id=&quot;14039&quot;&gt;&lt;property id=&quot;20148&quot; value=&quot;5&quot;/&gt;&lt;property id=&quot;20300&quot; value=&quot;Slide 6&quot;/&gt;&lt;property id=&quot;20307&quot; value=&quot;397&quot;/&gt;&lt;/object&gt;&lt;object type=&quot;3&quot; unique_id=&quot;14040&quot;&gt;&lt;property id=&quot;20148&quot; value=&quot;5&quot;/&gt;&lt;property id=&quot;20300&quot; value=&quot;Slide 7&quot;/&gt;&lt;property id=&quot;20307&quot; value=&quot;398&quot;/&gt;&lt;/object&gt;&lt;object type=&quot;3&quot; unique_id=&quot;14041&quot;&gt;&lt;property id=&quot;20148&quot; value=&quot;5&quot;/&gt;&lt;property id=&quot;20300&quot; value=&quot;Slide 8&quot;/&gt;&lt;property id=&quot;20307&quot; value=&quot;399&quot;/&gt;&lt;/object&gt;&lt;object type=&quot;3&quot; unique_id=&quot;14042&quot;&gt;&lt;property id=&quot;20148&quot; value=&quot;5&quot;/&gt;&lt;property id=&quot;20300&quot; value=&quot;Slide 9 - &amp;quot;Interpretación de la carta U&amp;quot;&quot;/&gt;&lt;property id=&quot;20307&quot; value=&quot;400&quot;/&gt;&lt;/object&gt;&lt;object type=&quot;3&quot; unique_id=&quot;14044&quot;&gt;&lt;property id=&quot;20148&quot; value=&quot;5&quot;/&gt;&lt;property id=&quot;20300&quot; value=&quot;Slide 10&quot;/&gt;&lt;property id=&quot;20307&quot; value=&quot;40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827</Words>
  <Application>Microsoft Office PowerPoint</Application>
  <PresentationFormat>Presentación en pantalla (4:3)</PresentationFormat>
  <Paragraphs>210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12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Gabriola</vt:lpstr>
      <vt:lpstr>Times New Roman</vt:lpstr>
      <vt:lpstr>Wingdings</vt:lpstr>
      <vt:lpstr>Tema de Office</vt:lpstr>
      <vt:lpstr>2_Diseño personalizado</vt:lpstr>
      <vt:lpstr>3_Diseño personalizado</vt:lpstr>
      <vt:lpstr>4_Diseño personalizado</vt:lpstr>
      <vt:lpstr>5_Diseño personalizado</vt:lpstr>
      <vt:lpstr>1_Diseño personalizado</vt:lpstr>
      <vt:lpstr>Diseño personalizado</vt:lpstr>
      <vt:lpstr>Presentación de PowerPoint</vt:lpstr>
      <vt:lpstr>Carta C</vt:lpstr>
      <vt:lpstr>Limites de la carta C</vt:lpstr>
      <vt:lpstr>Carta C</vt:lpstr>
      <vt:lpstr>Carta C</vt:lpstr>
      <vt:lpstr>Interpretación de los límites de la carta c</vt:lpstr>
      <vt:lpstr>Carta u</vt:lpstr>
      <vt:lpstr>Límites cartas U</vt:lpstr>
      <vt:lpstr>Carta u, ejemplo</vt:lpstr>
      <vt:lpstr>Carta u, ejemplo</vt:lpstr>
      <vt:lpstr>Límites cartas U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CEP</dc:title>
  <dc:creator>Porfirio Gutiérrez</dc:creator>
  <cp:lastModifiedBy>PORFIRIO GUTIERREZ</cp:lastModifiedBy>
  <cp:revision>235</cp:revision>
  <dcterms:created xsi:type="dcterms:W3CDTF">2012-03-13T02:06:35Z</dcterms:created>
  <dcterms:modified xsi:type="dcterms:W3CDTF">2019-03-02T00:10:27Z</dcterms:modified>
</cp:coreProperties>
</file>