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6"/>
  </p:notesMasterIdLst>
  <p:handoutMasterIdLst>
    <p:handoutMasterId r:id="rId17"/>
  </p:handout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55" r:id="rId11"/>
    <p:sldId id="354" r:id="rId12"/>
    <p:sldId id="346" r:id="rId13"/>
    <p:sldId id="358" r:id="rId14"/>
    <p:sldId id="349" r:id="rId15"/>
  </p:sldIdLst>
  <p:sldSz cx="9144000" cy="6858000" type="screen4x3"/>
  <p:notesSz cx="7086600" cy="9372600"/>
  <p:custDataLst>
    <p:tags r:id="rId18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>
      <p:cViewPr varScale="1">
        <p:scale>
          <a:sx n="81" d="100"/>
          <a:sy n="81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50" y="-96"/>
      </p:cViewPr>
      <p:guideLst>
        <p:guide orient="horz" pos="2952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01D46-DF7B-43DC-93BA-57EDB3340BF3}" type="datetimeFigureOut">
              <a:rPr lang="es-MX" smtClean="0"/>
              <a:t>25/08/2014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A6BCF-C5DC-4B0A-B78B-81E2443DF2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694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2514BBD-075C-470B-9BD9-231A9536181E}" type="datetimeFigureOut">
              <a:rPr lang="es-MX" smtClean="0"/>
              <a:t>25/08/2014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C241745-EC78-4FFF-9AE8-14ACE46903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07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E2FF-E876-49BB-8460-141F3A50E19C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9" tIns="46480" rIns="92959" bIns="46480"/>
          <a:lstStyle/>
          <a:p>
            <a:pPr eaLnBrk="1" hangingPunct="1"/>
            <a:r>
              <a:rPr lang="es-ES_tradnl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6333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745-EC78-4FFF-9AE8-14ACE4690328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5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76177-4735-42B5-B765-D867E7771537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29308"/>
            <a:ext cx="5196840" cy="4274627"/>
          </a:xfrm>
          <a:noFill/>
          <a:ln/>
        </p:spPr>
        <p:txBody>
          <a:bodyPr lIns="92959" tIns="46480" rIns="92959" bIns="46480"/>
          <a:lstStyle/>
          <a:p>
            <a:pPr eaLnBrk="1" hangingPunct="1"/>
            <a:r>
              <a:rPr lang="es-ES_tradnl" smtClean="0"/>
              <a:t>COMENTARIOS:</a:t>
            </a:r>
          </a:p>
          <a:p>
            <a:pPr eaLnBrk="1" hangingPunct="1">
              <a:lnSpc>
                <a:spcPct val="170000"/>
              </a:lnSpc>
            </a:pPr>
            <a:r>
              <a:rPr lang="es-ES_tradnl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33811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956" indent="-29383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5318" indent="-23506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5446" indent="-23506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5575" indent="-23506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5702" indent="-2350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5830" indent="-2350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5956" indent="-2350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6086" indent="-2350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B47104-1BE3-41BA-B87A-4728BBCE0257}" type="slidenum">
              <a:rPr lang="es-MX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s-MX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1985"/>
            <a:ext cx="5196840" cy="42176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1869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A8676-A8F7-4286-A96D-4045EB98BA5A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712788"/>
            <a:ext cx="4638675" cy="34798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63" y="4429308"/>
            <a:ext cx="5200076" cy="4274627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43392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41745-EC78-4FFF-9AE8-14ACE469032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63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5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7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5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3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2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3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5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0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5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3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prstClr val="black"/>
                </a:solidFill>
              </a:rPr>
              <a:t>PGG  </a:t>
            </a: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7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hyperlink" Target="http://www.google.com.mx/url?sa=i&amp;rct=j&amp;q=&amp;esrc=s&amp;frm=1&amp;source=images&amp;cd=&amp;cad=rja&amp;docid=fVqmK0oEw7RTwM&amp;tbnid=c52hu8f9Q5dXTM:&amp;ved=&amp;url=http://datateca.unad.edu.co/contenidos/102504/Contenido_curso/dimo/determinando_la_capacidad_de_los_procesos.html&amp;ei=1EqKUvveDKW42wW7_4HQBQ&amp;psig=AFQjCNFunNqdDdUG2dL1xR2_ZCTsvh1R1g&amp;ust=1384881236477036" TargetMode="Externa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71604" y="571480"/>
            <a:ext cx="62646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Capacidad de procesos</a:t>
            </a:r>
            <a:endParaRPr lang="es-MX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571472" y="4357694"/>
          <a:ext cx="1357322" cy="178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Imagen" r:id="rId3" imgW="1096200" imgH="3414960" progId="">
                  <p:embed/>
                </p:oleObj>
              </mc:Choice>
              <mc:Fallback>
                <p:oleObj name="Imagen" r:id="rId3" imgW="1096200" imgH="3414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357694"/>
                        <a:ext cx="1357322" cy="1789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s://encrypted-tbn1.gstatic.com/images?q=tbn:ANd9GcQnXXEunFEnA6fiBUADRebIZU8eZnBrsqyaZFBnyjaObVBLjsvJ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500174"/>
            <a:ext cx="6303692" cy="35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9"/>
            <a:ext cx="8351838" cy="583264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dirty="0" smtClean="0">
                <a:latin typeface="Times New Roman" pitchFamily="18" charset="0"/>
              </a:rPr>
              <a:t>Ejercicio. </a:t>
            </a:r>
            <a:r>
              <a:rPr lang="es-ES_tradnl" sz="2400" dirty="0" smtClean="0">
                <a:latin typeface="Times New Roman" pitchFamily="18" charset="0"/>
              </a:rPr>
              <a:t> Un producto debe tener un % vol. de alcohol de 40%, con una tolerancia de ±5%. De los muestreos para evaluar la calidad se obtienen los siguientes datos: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¿La  tendencia central es adecuada?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Obtenga una aproximación de los límites reales, e interprete.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Obtenga un histograma e interprételo.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s-ES_tradnl" sz="2400" dirty="0" smtClean="0">
                <a:latin typeface="Times New Roman" pitchFamily="18" charset="0"/>
              </a:rPr>
              <a:t>Conclusiones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79193"/>
                  </p:ext>
                </p:extLst>
              </p:nvPr>
            </p:nvGraphicFramePr>
            <p:xfrm>
              <a:off x="899594" y="1340773"/>
              <a:ext cx="6840758" cy="3193573"/>
            </p:xfrm>
            <a:graphic>
              <a:graphicData uri="http://schemas.openxmlformats.org/drawingml/2006/table">
                <a:tbl>
                  <a:tblPr/>
                  <a:tblGrid>
                    <a:gridCol w="1140127"/>
                    <a:gridCol w="1140127"/>
                    <a:gridCol w="1034340"/>
                    <a:gridCol w="987326"/>
                    <a:gridCol w="916802"/>
                    <a:gridCol w="1622036"/>
                  </a:tblGrid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s-MX" sz="2000" b="1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41.77</a:t>
                          </a:r>
                          <a:endParaRPr lang="es-MX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39.28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34.03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42.70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s-MX" sz="2000" b="1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39.36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39.02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35.43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44.65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es-MX" sz="2000" b="1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39.67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42.12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45.22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42.23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39.57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40.47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39.52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38.37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37.26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40.75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41.66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42.94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38.67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42.69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40.56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37.49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43.59</a:t>
                          </a:r>
                          <a:endParaRPr lang="es-MX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38.08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39.20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42.07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42.16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39.70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41.47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39.48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37.98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39.14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41.03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37.68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41.66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40.68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40.67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03521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41.75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39.81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42.71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38.17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4648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41.77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40.77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40.10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s-MX" sz="2000" b="1" i="1" u="none" strike="noStrike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𝟔𝟎</m:t>
                                  </m:r>
                                </m:sub>
                              </m:sSub>
                            </m:oMath>
                          </a14:m>
                          <a:r>
                            <a:rPr lang="es-MX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=37.67</a:t>
                          </a:r>
                          <a:endParaRPr lang="es-MX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79193"/>
                  </p:ext>
                </p:extLst>
              </p:nvPr>
            </p:nvGraphicFramePr>
            <p:xfrm>
              <a:off x="899594" y="1340773"/>
              <a:ext cx="6840758" cy="3193573"/>
            </p:xfrm>
            <a:graphic>
              <a:graphicData uri="http://schemas.openxmlformats.org/drawingml/2006/table">
                <a:tbl>
                  <a:tblPr/>
                  <a:tblGrid>
                    <a:gridCol w="1140127"/>
                    <a:gridCol w="1140127"/>
                    <a:gridCol w="1034340"/>
                    <a:gridCol w="987326"/>
                    <a:gridCol w="916802"/>
                    <a:gridCol w="1622036"/>
                  </a:tblGrid>
                  <a:tr h="31432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t="-19231" r="-501070" b="-95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39.28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34.03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42.70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t="-121569" r="-501070" b="-8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39.02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35.43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44.65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t="-217308" r="-501070" b="-759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42.12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45.22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42.23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39.57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40.47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39.52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38.37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37.26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40.75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41.66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42.94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38.67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42.69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40.56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37.49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43.59</a:t>
                          </a:r>
                          <a:endParaRPr lang="es-MX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38.08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39.20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42.07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42.16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39.70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40.38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41.47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39.48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37.98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39.14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41.03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37.68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41.66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40.68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40.67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4325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41.75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39.81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42.71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39.83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38.17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41.89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64648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41.86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41.77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38.82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40.77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40.10</a:t>
                          </a:r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9525" marR="9525" marT="9525" marB="0" anchor="b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180" t="-791667" r="-376" b="-4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460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4859337"/>
                  </p:ext>
                </p:extLst>
              </p:nvPr>
            </p:nvGraphicFramePr>
            <p:xfrm>
              <a:off x="1187624" y="620688"/>
              <a:ext cx="6048672" cy="388843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08112"/>
                    <a:gridCol w="1008112"/>
                    <a:gridCol w="1008112"/>
                    <a:gridCol w="1008112"/>
                    <a:gridCol w="1008112"/>
                    <a:gridCol w="1008112"/>
                  </a:tblGrid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MX" sz="20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u="none" strike="noStrike" dirty="0" smtClean="0">
                              <a:effectLst/>
                            </a:rPr>
                            <a:t>2.41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0.45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1.29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5.4000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MX" sz="20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u="none" strike="noStrike" dirty="0">
                              <a:effectLst/>
                            </a:rPr>
                            <a:t>0.31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3.29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6.2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6.8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2.9400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5.08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4.83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3.86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3.5600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2.36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2.14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2.55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0.2300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5.34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4.86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0.53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2.1100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2.21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3.21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3.39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2.4600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0.56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0.65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3.79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1.6500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1.22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5.03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0.8900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1.22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3.89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0.94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0.9400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4.22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2.58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1.46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4.79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1.8800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s-MX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MX" sz="2000" b="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</m:sub>
                              </m:sSub>
                              <m:r>
                                <a:rPr lang="es-MX" sz="2000" b="0" i="1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s-MX" sz="2000" u="none" strike="noStrike" dirty="0">
                              <a:effectLst/>
                            </a:rPr>
                            <a:t>4.1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54859337"/>
                  </p:ext>
                </p:extLst>
              </p:nvPr>
            </p:nvGraphicFramePr>
            <p:xfrm>
              <a:off x="1187624" y="620688"/>
              <a:ext cx="6048672" cy="388843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008112"/>
                    <a:gridCol w="1008112"/>
                    <a:gridCol w="1008112"/>
                    <a:gridCol w="1008112"/>
                    <a:gridCol w="1008112"/>
                    <a:gridCol w="1008112"/>
                  </a:tblGrid>
                  <a:tr h="388843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7620" marR="7620" marT="7620" marB="0" anchor="b">
                        <a:blipFill rotWithShape="0">
                          <a:blip r:embed="rId2"/>
                          <a:stretch>
                            <a:fillRect l="-602" t="-1563" r="-500000" b="-9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0.45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1.29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5.4000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7620" marR="7620" marT="7620" marB="0" anchor="b">
                        <a:blipFill rotWithShape="0">
                          <a:blip r:embed="rId2"/>
                          <a:stretch>
                            <a:fillRect l="-602" t="-101563" r="-500000" b="-8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3.29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6.2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6.8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2.9400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5.08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4.83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3.86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3.5600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2.36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2.14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2.55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0.2300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5.34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4.86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0.53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2.1100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2.21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3.21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3.39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2.4600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0.56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0.65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3.79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1.6500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2.61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1.22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5.03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1.83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0.8900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1.22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0.11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1.96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3.89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0.94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0.9400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 dirty="0">
                              <a:effectLst/>
                            </a:rPr>
                            <a:t>4.22</a:t>
                          </a:r>
                          <a:endParaRPr lang="es-MX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</a:tr>
                  <a:tr h="388843"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2.58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1.46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4.79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1.88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r>
                            <a:rPr lang="es-MX" sz="2000" u="none" strike="noStrike">
                              <a:effectLst/>
                            </a:rPr>
                            <a:t>1.8800</a:t>
                          </a:r>
                          <a:endParaRPr lang="es-MX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b"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7620" marR="7620" marT="7620" marB="0" anchor="b">
                        <a:blipFill rotWithShape="0">
                          <a:blip r:embed="rId2"/>
                          <a:stretch>
                            <a:fillRect l="-499398" t="-900000" r="-1205" b="-390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1187624" y="4869160"/>
                <a:ext cx="16043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es-MX" sz="2400" dirty="0" smtClean="0"/>
                  <a:t>= </a:t>
                </a:r>
                <a:r>
                  <a:rPr lang="es-MX" sz="2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2.4990</a:t>
                </a:r>
                <a:r>
                  <a:rPr lang="es-MX" sz="2400" dirty="0"/>
                  <a:t> </a:t>
                </a: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869160"/>
                <a:ext cx="1604350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52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1538" y="21429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 Estimaciones de los Índices Cp y Cpk</a:t>
            </a:r>
            <a:endParaRPr lang="es-MX" sz="2800" b="1" dirty="0">
              <a:solidFill>
                <a:srgbClr val="1F497D"/>
              </a:solidFill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1356970" y="1268760"/>
                <a:ext cx="15685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𝑹</m:t>
                        </m:r>
                      </m:e>
                    </m:acc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s-MX" sz="2400" dirty="0" smtClean="0">
                    <a:solidFill>
                      <a:srgbClr val="0070C0"/>
                    </a:solidFill>
                  </a:rPr>
                  <a:t>2.4990</a:t>
                </a:r>
                <a:endParaRPr lang="es-MX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970" y="1268760"/>
                <a:ext cx="1568571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167" t="-10526" r="-4669" b="-289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3307656" y="1169533"/>
                <a:ext cx="3127203" cy="6601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_tradnl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_tradnl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𝝈</m:t>
                        </m:r>
                      </m:e>
                    </m:acc>
                    <m:r>
                      <a:rPr lang="es-ES" sz="24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s-ES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4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</m:num>
                      <m:den>
                        <m:r>
                          <a:rPr lang="es-E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s-E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s-ES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𝟏𝟐𝟖</m:t>
                        </m:r>
                      </m:den>
                    </m:f>
                  </m:oMath>
                </a14:m>
                <a:r>
                  <a:rPr lang="es-ES" sz="2400" b="1" dirty="0" smtClean="0">
                    <a:solidFill>
                      <a:srgbClr val="0070C0"/>
                    </a:solidFill>
                    <a:latin typeface="Arial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𝟒𝟗𝟗𝟎</m:t>
                        </m:r>
                      </m:num>
                      <m:den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𝟏𝟐𝟖</m:t>
                        </m:r>
                      </m:den>
                    </m:f>
                  </m:oMath>
                </a14:m>
                <a:r>
                  <a:rPr lang="es-ES" sz="2400" b="1" dirty="0" smtClean="0">
                    <a:solidFill>
                      <a:srgbClr val="0070C0"/>
                    </a:solidFill>
                    <a:latin typeface="Arial" charset="0"/>
                  </a:rPr>
                  <a:t>=2.21 </a:t>
                </a:r>
                <a:endParaRPr lang="es-MX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656" y="1169533"/>
                <a:ext cx="3127203" cy="660117"/>
              </a:xfrm>
              <a:prstGeom prst="rect">
                <a:avLst/>
              </a:prstGeom>
              <a:blipFill rotWithShape="0">
                <a:blip r:embed="rId3"/>
                <a:stretch>
                  <a:fillRect r="-2144" b="-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CuadroTexto"/>
              <p:cNvSpPr txBox="1"/>
              <p:nvPr/>
            </p:nvSpPr>
            <p:spPr>
              <a:xfrm>
                <a:off x="1331640" y="3068960"/>
                <a:ext cx="3888432" cy="679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𝑬𝑺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𝑬𝑰</m:t>
                        </m:r>
                      </m:num>
                      <m:den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𝟔</m:t>
                        </m:r>
                        <m:acc>
                          <m:accPr>
                            <m:chr m:val="̂"/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</m:acc>
                      </m:den>
                    </m:f>
                  </m:oMath>
                </a14:m>
                <a:r>
                  <a:rPr lang="es-MX" sz="24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068960"/>
                <a:ext cx="3888432" cy="679160"/>
              </a:xfrm>
              <a:prstGeom prst="rect">
                <a:avLst/>
              </a:prstGeom>
              <a:blipFill rotWithShape="0">
                <a:blip r:embed="rId4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CuadroTexto"/>
          <p:cNvSpPr txBox="1"/>
          <p:nvPr/>
        </p:nvSpPr>
        <p:spPr>
          <a:xfrm>
            <a:off x="1331640" y="2005389"/>
            <a:ext cx="252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0070C0"/>
                </a:solidFill>
              </a:rPr>
              <a:t>ES=45        EI=35</a:t>
            </a:r>
            <a:endParaRPr lang="es-MX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7 Rectángulo"/>
              <p:cNvSpPr/>
              <p:nvPr/>
            </p:nvSpPr>
            <p:spPr>
              <a:xfrm>
                <a:off x="1043608" y="3933055"/>
                <a:ext cx="29165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s-MX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den>
                      </m:f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s-MX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𝟕𝟓</m:t>
                      </m:r>
                    </m:oMath>
                  </m:oMathPara>
                </a14:m>
                <a:endParaRPr lang="es-MX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933055"/>
                <a:ext cx="2916568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8 CuadroTexto"/>
              <p:cNvSpPr txBox="1"/>
              <p:nvPr/>
            </p:nvSpPr>
            <p:spPr>
              <a:xfrm>
                <a:off x="4067944" y="2023755"/>
                <a:ext cx="12961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es-MX" sz="2000" b="1" dirty="0" smtClean="0">
                    <a:solidFill>
                      <a:srgbClr val="0070C0"/>
                    </a:solidFill>
                  </a:rPr>
                  <a:t>=40.3208</a:t>
                </a:r>
                <a:endParaRPr lang="es-MX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023755"/>
                <a:ext cx="1296144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9091" r="-4695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3 Marcador de contenido"/>
              <p:cNvSpPr txBox="1">
                <a:spLocks/>
              </p:cNvSpPr>
              <p:nvPr/>
            </p:nvSpPr>
            <p:spPr>
              <a:xfrm>
                <a:off x="4230981" y="2573065"/>
                <a:ext cx="4824536" cy="3332714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>
                  <a:buClr>
                    <a:srgbClr val="4F81BD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𝒑𝒍</m:t>
                        </m:r>
                      </m:sub>
                    </m:sSub>
                    <m:r>
                      <a:rPr lang="es-E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𝑬𝑰</m:t>
                        </m:r>
                      </m:num>
                      <m:den>
                        <m: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  <m:acc>
                          <m:accPr>
                            <m:chr m:val="̂"/>
                            <m:ctrlPr>
                              <a:rPr lang="es-ES" sz="28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</m:acc>
                      </m:den>
                    </m:f>
                  </m:oMath>
                </a14:m>
                <a:r>
                  <a:rPr lang="es-MX" sz="2800" b="1" dirty="0" smtClean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𝟑𝟐𝟎𝟖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s-MX" sz="2800" b="1" i="1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s-MX" sz="2800" b="1" dirty="0" smtClean="0">
                  <a:solidFill>
                    <a:srgbClr val="00B050"/>
                  </a:solidFill>
                </a:endParaRPr>
              </a:p>
              <a:p>
                <a:pPr>
                  <a:buClr>
                    <a:srgbClr val="4F81BD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𝒑𝒍</m:t>
                        </m:r>
                      </m:sub>
                    </m:sSub>
                    <m:r>
                      <a:rPr lang="es-ES" sz="2800" b="1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𝟑𝟐𝟎𝟖</m:t>
                        </m:r>
                      </m:num>
                      <m:den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𝟔𝟑</m:t>
                        </m:r>
                      </m:den>
                    </m:f>
                    <m:r>
                      <a:rPr lang="es-MX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s-MX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𝟖𝟎</m:t>
                    </m:r>
                  </m:oMath>
                </a14:m>
                <a:endParaRPr lang="es-MX" sz="2800" b="1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>
                  <a:buClr>
                    <a:srgbClr val="4F81BD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𝒔</m:t>
                        </m:r>
                      </m:sub>
                    </m:sSub>
                    <m:r>
                      <a:rPr lang="es-ES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𝑬𝑺</m:t>
                        </m:r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𝝁</m:t>
                        </m:r>
                      </m:num>
                      <m:den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  <m:acc>
                          <m:accPr>
                            <m:chr m:val="̂"/>
                            <m:ctrlPr>
                              <a:rPr lang="es-ES" sz="28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𝝈</m:t>
                            </m:r>
                          </m:e>
                        </m:acc>
                      </m:den>
                    </m:f>
                  </m:oMath>
                </a14:m>
                <a:r>
                  <a:rPr lang="es-MX" sz="2800" b="1" dirty="0" smtClean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𝟑𝟐𝟎𝟖</m:t>
                        </m:r>
                      </m:num>
                      <m:den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𝟔𝟑</m:t>
                        </m:r>
                      </m:den>
                    </m:f>
                  </m:oMath>
                </a14:m>
                <a:endParaRPr lang="es-MX" sz="2800" b="1" dirty="0" smtClean="0">
                  <a:solidFill>
                    <a:srgbClr val="0070C0"/>
                  </a:solidFill>
                </a:endParaRPr>
              </a:p>
              <a:p>
                <a:pPr>
                  <a:buClr>
                    <a:srgbClr val="4F81BD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𝒑𝒔</m:t>
                        </m:r>
                      </m:sub>
                    </m:sSub>
                    <m:r>
                      <a:rPr lang="es-ES" sz="2800" b="1" i="1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𝟔𝟕𝟗𝟐</m:t>
                        </m:r>
                      </m:num>
                      <m:den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𝟔</m:t>
                        </m:r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.</m:t>
                        </m:r>
                        <m: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𝟔𝟑</m:t>
                        </m:r>
                      </m:den>
                    </m:f>
                    <m:r>
                      <a:rPr lang="es-MX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s-MX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/>
                      </a:rPr>
                      <m:t>𝟎</m:t>
                    </m:r>
                    <m:r>
                      <a:rPr lang="es-MX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/>
                      </a:rPr>
                      <m:t>.</m:t>
                    </m:r>
                    <m:r>
                      <a:rPr lang="es-MX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/>
                      </a:rPr>
                      <m:t>𝟕𝟎</m:t>
                    </m:r>
                  </m:oMath>
                </a14:m>
                <a:endParaRPr lang="es-MX" sz="2800" b="1" i="1" dirty="0" smtClean="0">
                  <a:solidFill>
                    <a:srgbClr val="0070C0"/>
                  </a:solidFill>
                  <a:latin typeface="Cambria Math"/>
                  <a:ea typeface="Cambria Math"/>
                </a:endParaRPr>
              </a:p>
              <a:p>
                <a:pPr>
                  <a:buClr>
                    <a:srgbClr val="4F81BD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𝒑𝒌</m:t>
                        </m:r>
                      </m:sub>
                    </m:sSub>
                    <m:r>
                      <a:rPr lang="es-E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s-E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𝒎𝒊𝒏</m:t>
                    </m:r>
                    <m:r>
                      <a:rPr lang="es-E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𝒑𝒍</m:t>
                        </m:r>
                      </m:sub>
                    </m:sSub>
                    <m:r>
                      <a:rPr lang="es-E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s-E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𝒑𝒔</m:t>
                        </m:r>
                      </m:sub>
                    </m:sSub>
                    <m:r>
                      <a:rPr lang="es-ES" sz="2800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s-MX" sz="2800" b="1" dirty="0" smtClean="0">
                    <a:solidFill>
                      <a:srgbClr val="0070C0"/>
                    </a:solidFill>
                  </a:rPr>
                  <a:t>=</a:t>
                </a:r>
                <a:r>
                  <a:rPr lang="es-MX" sz="2800" b="1" dirty="0" smtClean="0">
                    <a:solidFill>
                      <a:srgbClr val="C00000"/>
                    </a:solidFill>
                  </a:rPr>
                  <a:t>0.70</a:t>
                </a:r>
                <a:endParaRPr lang="es-MX" sz="28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3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981" y="2573065"/>
                <a:ext cx="4824536" cy="3332714"/>
              </a:xfrm>
              <a:prstGeom prst="rect">
                <a:avLst/>
              </a:prstGeom>
              <a:blipFill rotWithShape="0">
                <a:blip r:embed="rId7"/>
                <a:stretch>
                  <a:fillRect b="-128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4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92" y="3326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70C0"/>
                </a:solidFill>
              </a:rPr>
              <a:t>CAPACIDAD DE UN PROCESO</a:t>
            </a:r>
            <a:endParaRPr lang="es-MX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465962"/>
              </p:ext>
            </p:extLst>
          </p:nvPr>
        </p:nvGraphicFramePr>
        <p:xfrm>
          <a:off x="1115616" y="980728"/>
          <a:ext cx="7020780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980728"/>
                        <a:ext cx="7020780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81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285728"/>
            <a:ext cx="7149458" cy="601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4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357166"/>
            <a:ext cx="5297488" cy="48895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fr-CH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Capacidad de procesos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62" y="1643050"/>
            <a:ext cx="7426325" cy="457203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s-ES_tradnl" sz="2400" dirty="0"/>
              <a:t>Evaluar la capacidad o habilidad  de un proceso es analizar qué tan </a:t>
            </a:r>
            <a:r>
              <a:rPr lang="es-ES_tradnl" sz="2400" dirty="0" smtClean="0"/>
              <a:t>bien </a:t>
            </a:r>
            <a:r>
              <a:rPr lang="es-ES_tradnl" sz="2400" dirty="0"/>
              <a:t>sus variables de  salida (</a:t>
            </a:r>
            <a:r>
              <a:rPr lang="es-ES_tradnl" sz="2400" dirty="0" err="1"/>
              <a:t>Y´s</a:t>
            </a:r>
            <a:r>
              <a:rPr lang="es-ES_tradnl" sz="2400" dirty="0" smtClean="0"/>
              <a:t>) </a:t>
            </a:r>
            <a:r>
              <a:rPr lang="es-ES_tradnl" sz="2400" dirty="0"/>
              <a:t>cumplen con las </a:t>
            </a:r>
            <a:r>
              <a:rPr lang="es-ES_tradnl" sz="2400" dirty="0" smtClean="0"/>
              <a:t>especificaciones o requerimientos del cliente. </a:t>
            </a:r>
            <a:endParaRPr lang="es-ES_tradnl" sz="2400" dirty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s-ES_tradnl" sz="2400" dirty="0"/>
              <a:t>Se requiere conocer la distribución de las </a:t>
            </a:r>
            <a:r>
              <a:rPr lang="es-ES_tradnl" sz="2400" dirty="0" err="1" smtClean="0"/>
              <a:t>Y´s</a:t>
            </a:r>
            <a:r>
              <a:rPr lang="es-ES_tradnl" sz="2400" dirty="0" smtClean="0"/>
              <a:t> (histograma) </a:t>
            </a:r>
            <a:r>
              <a:rPr lang="es-ES_tradnl" sz="2400" dirty="0"/>
              <a:t>y compararla contra especificaciones</a:t>
            </a:r>
            <a:r>
              <a:rPr lang="es-ES_tradnl" sz="2400" dirty="0" smtClean="0"/>
              <a:t>.</a:t>
            </a:r>
            <a:endParaRPr lang="es-ES_tradnl" sz="2400" dirty="0"/>
          </a:p>
          <a:p>
            <a:pPr algn="just">
              <a:spcBef>
                <a:spcPts val="0"/>
              </a:spcBef>
              <a:spcAft>
                <a:spcPts val="1000"/>
              </a:spcAft>
            </a:pPr>
            <a:r>
              <a:rPr lang="es-ES_tradnl" sz="2400" dirty="0"/>
              <a:t>Aspectos claves de la distribución son: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es-ES_tradnl" sz="2400" dirty="0"/>
              <a:t>Tendencia central (por ejemplo Media, </a:t>
            </a:r>
            <a:r>
              <a:rPr lang="en-US" sz="2400" dirty="0">
                <a:cs typeface="Tahoma" pitchFamily="34" charset="0"/>
              </a:rPr>
              <a:t>µ)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cs typeface="Tahoma" pitchFamily="34" charset="0"/>
                <a:sym typeface="Symbol" pitchFamily="18" charset="2"/>
              </a:rPr>
              <a:t>Variabilidad (por ejemplo )</a:t>
            </a:r>
          </a:p>
          <a:p>
            <a:pPr lvl="1" algn="just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cs typeface="Tahoma" pitchFamily="34" charset="0"/>
                <a:sym typeface="Symbol" pitchFamily="18" charset="2"/>
              </a:rPr>
              <a:t>Forma y Distribución (sesgo)</a:t>
            </a:r>
            <a:endParaRPr lang="en-US" sz="2400" dirty="0">
              <a:cs typeface="Tahoma" pitchFamily="34" charset="0"/>
              <a:sym typeface="Symbol" pitchFamily="18" charset="2"/>
            </a:endParaRPr>
          </a:p>
        </p:txBody>
      </p:sp>
      <p:pic>
        <p:nvPicPr>
          <p:cNvPr id="56326" name="Picture 6" descr="https://encrypted-tbn2.gstatic.com/images?q=tbn:ANd9GcScgzHGmSGfB7Iv9nNhCwwkGuQhcOrLC4kTWdwBeP0dtldoDq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54" y="188640"/>
            <a:ext cx="214312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1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0" y="14285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Capacidad y habilidad de un proceso</a:t>
            </a:r>
            <a:endParaRPr lang="es-ES_tradnl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1069751" y="914400"/>
            <a:ext cx="78004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</a:rPr>
              <a:t>Las características de los productos o servicios determinadas por </a:t>
            </a:r>
            <a:r>
              <a:rPr lang="es-ES_tradnl" sz="2400" dirty="0" smtClean="0">
                <a:solidFill>
                  <a:prstClr val="black"/>
                </a:solidFill>
              </a:rPr>
              <a:t>los </a:t>
            </a:r>
            <a:r>
              <a:rPr lang="es-ES_tradnl" sz="2400" dirty="0">
                <a:solidFill>
                  <a:prstClr val="black"/>
                </a:solidFill>
              </a:rPr>
              <a:t>clientes reciben el nombre de especificaciones, las cuales </a:t>
            </a:r>
            <a:r>
              <a:rPr lang="es-ES_tradnl" sz="2400" dirty="0" smtClean="0">
                <a:solidFill>
                  <a:prstClr val="black"/>
                </a:solidFill>
              </a:rPr>
              <a:t>pueden ser </a:t>
            </a:r>
            <a:r>
              <a:rPr lang="es-ES_tradnl" sz="2400" dirty="0">
                <a:solidFill>
                  <a:prstClr val="black"/>
                </a:solidFill>
              </a:rPr>
              <a:t>de dos tipos:   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1066800" y="2428868"/>
            <a:ext cx="77200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s-ES_tradnl" sz="2400" b="1" i="1" u="sng" dirty="0">
                <a:solidFill>
                  <a:prstClr val="black"/>
                </a:solidFill>
              </a:rPr>
              <a:t>Unilaterales</a:t>
            </a:r>
            <a:endParaRPr lang="es-ES_tradnl" sz="2400" dirty="0">
              <a:solidFill>
                <a:prstClr val="black"/>
              </a:solidFill>
            </a:endParaRPr>
          </a:p>
          <a:p>
            <a:pPr algn="just" eaLnBrk="0" hangingPunct="0"/>
            <a:r>
              <a:rPr lang="es-ES_tradnl" sz="2400" dirty="0">
                <a:solidFill>
                  <a:prstClr val="black"/>
                </a:solidFill>
              </a:rPr>
              <a:t>Son especificaciones o tolerancias que indican un valor máximo o </a:t>
            </a:r>
            <a:r>
              <a:rPr lang="es-ES_tradnl" sz="2400" dirty="0" smtClean="0">
                <a:solidFill>
                  <a:prstClr val="black"/>
                </a:solidFill>
              </a:rPr>
              <a:t>un valor </a:t>
            </a:r>
            <a:r>
              <a:rPr lang="es-ES_tradnl" sz="2400" dirty="0">
                <a:solidFill>
                  <a:prstClr val="black"/>
                </a:solidFill>
              </a:rPr>
              <a:t>mínimo.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1071538" y="3786190"/>
            <a:ext cx="77153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</a:rPr>
              <a:t>Ejemplo:</a:t>
            </a:r>
          </a:p>
          <a:p>
            <a:pPr algn="just" eaLnBrk="0" hangingPunct="0">
              <a:buFontTx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 El </a:t>
            </a:r>
            <a:r>
              <a:rPr lang="es-ES_tradnl" sz="2400" dirty="0" smtClean="0">
                <a:solidFill>
                  <a:prstClr val="black"/>
                </a:solidFill>
              </a:rPr>
              <a:t>mínimo de contenido  %</a:t>
            </a:r>
            <a:r>
              <a:rPr lang="es-ES_tradnl" sz="2400" dirty="0" err="1" smtClean="0">
                <a:solidFill>
                  <a:prstClr val="black"/>
                </a:solidFill>
              </a:rPr>
              <a:t>Alc</a:t>
            </a:r>
            <a:r>
              <a:rPr lang="es-ES_tradnl" sz="2400" dirty="0" smtClean="0">
                <a:solidFill>
                  <a:prstClr val="black"/>
                </a:solidFill>
              </a:rPr>
              <a:t>. Vol.  en tequila blanco  es de 35%.</a:t>
            </a:r>
            <a:endParaRPr lang="es-ES_tradnl" sz="2400" dirty="0">
              <a:solidFill>
                <a:prstClr val="black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  El máximo de contenido %  carbohidratos  en una barra de trigo 20%.</a:t>
            </a:r>
          </a:p>
        </p:txBody>
      </p:sp>
    </p:spTree>
    <p:extLst>
      <p:ext uri="{BB962C8B-B14F-4D97-AF65-F5344CB8AC3E}">
        <p14:creationId xmlns:p14="http://schemas.microsoft.com/office/powerpoint/2010/main" val="7421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785794"/>
            <a:ext cx="7488832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s-ES_tradnl" sz="2400" b="1" i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Bilaterales</a:t>
            </a:r>
          </a:p>
          <a:p>
            <a:pPr algn="just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Son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especificaciones o tolerancias que establecen el intervalo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requerido por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el cliente, es decir, indican tanto el valor máximo como el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mínimo permitido.</a:t>
            </a:r>
          </a:p>
          <a:p>
            <a:pPr algn="just" eaLnBrk="0" hangingPunct="0">
              <a:spcAft>
                <a:spcPts val="1000"/>
              </a:spcAft>
            </a:pP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Ejemplo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</a:p>
          <a:p>
            <a:pPr algn="just" eaLnBrk="0" hangingPunct="0">
              <a:spcAft>
                <a:spcPts val="1000"/>
              </a:spcAft>
              <a:buFontTx/>
              <a:buChar char="•"/>
            </a:pP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 El % de carbohidratos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en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un alimento debe de ser 20%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 5% 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(el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porcentaje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de carbohidratos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debe ser del 20% con una tolerancia del 5%, es decir,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está autorizando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una tolerancia de 15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% </a:t>
            </a:r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de mínimo y </a:t>
            </a:r>
            <a:r>
              <a:rPr lang="es-ES_tradnl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itchFamily="18" charset="2"/>
              </a:rPr>
              <a:t>25% de máximo).</a:t>
            </a:r>
            <a:endParaRPr lang="es-ES_tradnl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_tradnl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0" y="2857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Capacidad (</a:t>
            </a:r>
            <a:r>
              <a:rPr lang="es-ES_tradnl" sz="2800" b="1" dirty="0" err="1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Cp</a:t>
            </a:r>
            <a:r>
              <a:rPr lang="es-ES_tradnl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)</a:t>
            </a:r>
            <a:endParaRPr lang="es-ES_tradnl" sz="2800" b="1" dirty="0">
              <a:solidFill>
                <a:srgbClr val="1F497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611215" y="1071546"/>
            <a:ext cx="7889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</a:rPr>
              <a:t>La capacidad se define como el indicador numérico que compara la variación </a:t>
            </a:r>
            <a:r>
              <a:rPr lang="es-ES_tradnl" sz="2400" dirty="0" smtClean="0">
                <a:solidFill>
                  <a:prstClr val="black"/>
                </a:solidFill>
              </a:rPr>
              <a:t>de un proceso contra </a:t>
            </a:r>
            <a:r>
              <a:rPr lang="es-ES_tradnl" sz="2400" dirty="0">
                <a:solidFill>
                  <a:prstClr val="black"/>
                </a:solidFill>
              </a:rPr>
              <a:t>la variación permitida por el cliente, mostrando así el cumplimiento o no-cumplimiento con lo establecido por el cliente en cuanto a dispersión se refiere.  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642910" y="3169980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</a:rPr>
              <a:t>Este indicador numérico se calcula a través de la siguiente igualdad</a:t>
            </a:r>
            <a:r>
              <a:rPr lang="es-ES_tradnl" sz="2400" dirty="0" smtClean="0">
                <a:solidFill>
                  <a:prstClr val="black"/>
                </a:solidFill>
              </a:rPr>
              <a:t>:</a:t>
            </a:r>
          </a:p>
          <a:p>
            <a:pPr eaLnBrk="0" hangingPunct="0"/>
            <a:endParaRPr lang="es-ES_tradnl" sz="24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30552" y="4149080"/>
            <a:ext cx="6769840" cy="722442"/>
          </a:xfrm>
          <a:prstGeom prst="rect">
            <a:avLst/>
          </a:prstGeom>
          <a:blipFill rotWithShape="1">
            <a:blip r:embed="rId3"/>
            <a:stretch>
              <a:fillRect b="-10169"/>
            </a:stretch>
          </a:blipFill>
        </p:spPr>
        <p:txBody>
          <a:bodyPr/>
          <a:lstStyle/>
          <a:p>
            <a:pPr algn="ctr"/>
            <a:r>
              <a:rPr lang="es-MX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03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42910" y="4286256"/>
            <a:ext cx="3816350" cy="136683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49157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9570703"/>
              </p:ext>
            </p:extLst>
          </p:nvPr>
        </p:nvGraphicFramePr>
        <p:xfrm>
          <a:off x="571472" y="3000372"/>
          <a:ext cx="37401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cuación" r:id="rId4" imgW="2730500" imgH="673100" progId="Equation.3">
                  <p:embed/>
                </p:oleObj>
              </mc:Choice>
              <mc:Fallback>
                <p:oleObj name="Ecuación" r:id="rId4" imgW="2730500" imgH="673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000372"/>
                        <a:ext cx="3740150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877771"/>
              </p:ext>
            </p:extLst>
          </p:nvPr>
        </p:nvGraphicFramePr>
        <p:xfrm>
          <a:off x="992981" y="1506538"/>
          <a:ext cx="29146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cuación" r:id="rId6" imgW="2914650" imgH="1333500" progId="Equation.3">
                  <p:embed/>
                </p:oleObj>
              </mc:Choice>
              <mc:Fallback>
                <p:oleObj name="Ecuación" r:id="rId6" imgW="2914650" imgH="13335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981" y="1506538"/>
                        <a:ext cx="291465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4920070" y="1398412"/>
            <a:ext cx="3895318" cy="4710288"/>
            <a:chOff x="3039" y="482"/>
            <a:chExt cx="2971" cy="3336"/>
          </a:xfrm>
        </p:grpSpPr>
        <p:sp>
          <p:nvSpPr>
            <p:cNvPr id="49160" name="Freeform 7"/>
            <p:cNvSpPr>
              <a:spLocks/>
            </p:cNvSpPr>
            <p:nvPr/>
          </p:nvSpPr>
          <p:spPr bwMode="auto">
            <a:xfrm>
              <a:off x="3437" y="1208"/>
              <a:ext cx="1907" cy="1191"/>
            </a:xfrm>
            <a:custGeom>
              <a:avLst/>
              <a:gdLst>
                <a:gd name="T0" fmla="*/ 0 w 418"/>
                <a:gd name="T1" fmla="*/ 7091 h 196"/>
                <a:gd name="T2" fmla="*/ 415 w 418"/>
                <a:gd name="T3" fmla="*/ 7091 h 196"/>
                <a:gd name="T4" fmla="*/ 1186 w 418"/>
                <a:gd name="T5" fmla="*/ 6794 h 196"/>
                <a:gd name="T6" fmla="*/ 1975 w 418"/>
                <a:gd name="T7" fmla="*/ 5906 h 196"/>
                <a:gd name="T8" fmla="*/ 3020 w 418"/>
                <a:gd name="T9" fmla="*/ 3986 h 196"/>
                <a:gd name="T10" fmla="*/ 3727 w 418"/>
                <a:gd name="T11" fmla="*/ 2102 h 196"/>
                <a:gd name="T12" fmla="*/ 4266 w 418"/>
                <a:gd name="T13" fmla="*/ 480 h 196"/>
                <a:gd name="T14" fmla="*/ 4955 w 418"/>
                <a:gd name="T15" fmla="*/ 371 h 196"/>
                <a:gd name="T16" fmla="*/ 5621 w 418"/>
                <a:gd name="T17" fmla="*/ 2771 h 196"/>
                <a:gd name="T18" fmla="*/ 6620 w 418"/>
                <a:gd name="T19" fmla="*/ 5244 h 196"/>
                <a:gd name="T20" fmla="*/ 7409 w 418"/>
                <a:gd name="T21" fmla="*/ 6611 h 196"/>
                <a:gd name="T22" fmla="*/ 8303 w 418"/>
                <a:gd name="T23" fmla="*/ 7128 h 196"/>
                <a:gd name="T24" fmla="*/ 8700 w 418"/>
                <a:gd name="T25" fmla="*/ 7164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8"/>
                <a:gd name="T40" fmla="*/ 0 h 196"/>
                <a:gd name="T41" fmla="*/ 418 w 418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8" h="196">
                  <a:moveTo>
                    <a:pt x="0" y="192"/>
                  </a:moveTo>
                  <a:cubicBezTo>
                    <a:pt x="5" y="192"/>
                    <a:pt x="11" y="193"/>
                    <a:pt x="20" y="192"/>
                  </a:cubicBezTo>
                  <a:cubicBezTo>
                    <a:pt x="29" y="191"/>
                    <a:pt x="45" y="189"/>
                    <a:pt x="57" y="184"/>
                  </a:cubicBezTo>
                  <a:cubicBezTo>
                    <a:pt x="69" y="179"/>
                    <a:pt x="80" y="173"/>
                    <a:pt x="95" y="160"/>
                  </a:cubicBezTo>
                  <a:cubicBezTo>
                    <a:pt x="110" y="147"/>
                    <a:pt x="131" y="125"/>
                    <a:pt x="145" y="108"/>
                  </a:cubicBezTo>
                  <a:cubicBezTo>
                    <a:pt x="159" y="91"/>
                    <a:pt x="169" y="73"/>
                    <a:pt x="179" y="57"/>
                  </a:cubicBezTo>
                  <a:cubicBezTo>
                    <a:pt x="189" y="41"/>
                    <a:pt x="195" y="21"/>
                    <a:pt x="205" y="13"/>
                  </a:cubicBezTo>
                  <a:cubicBezTo>
                    <a:pt x="215" y="5"/>
                    <a:pt x="227" y="0"/>
                    <a:pt x="238" y="10"/>
                  </a:cubicBezTo>
                  <a:cubicBezTo>
                    <a:pt x="249" y="20"/>
                    <a:pt x="257" y="53"/>
                    <a:pt x="270" y="75"/>
                  </a:cubicBezTo>
                  <a:cubicBezTo>
                    <a:pt x="283" y="97"/>
                    <a:pt x="304" y="125"/>
                    <a:pt x="318" y="142"/>
                  </a:cubicBezTo>
                  <a:cubicBezTo>
                    <a:pt x="332" y="159"/>
                    <a:pt x="343" y="171"/>
                    <a:pt x="356" y="179"/>
                  </a:cubicBezTo>
                  <a:cubicBezTo>
                    <a:pt x="369" y="187"/>
                    <a:pt x="389" y="190"/>
                    <a:pt x="399" y="193"/>
                  </a:cubicBezTo>
                  <a:cubicBezTo>
                    <a:pt x="409" y="196"/>
                    <a:pt x="413" y="195"/>
                    <a:pt x="418" y="194"/>
                  </a:cubicBezTo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>
              <a:off x="3194" y="2382"/>
              <a:ext cx="23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0297" name="Text Box 9"/>
            <p:cNvSpPr txBox="1">
              <a:spLocks noChangeArrowheads="1"/>
            </p:cNvSpPr>
            <p:nvPr/>
          </p:nvSpPr>
          <p:spPr bwMode="auto">
            <a:xfrm>
              <a:off x="3039" y="799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EI</a:t>
              </a:r>
            </a:p>
          </p:txBody>
        </p:sp>
        <p:sp>
          <p:nvSpPr>
            <p:cNvPr id="49163" name="Line 10"/>
            <p:cNvSpPr>
              <a:spLocks noChangeShapeType="1"/>
            </p:cNvSpPr>
            <p:nvPr/>
          </p:nvSpPr>
          <p:spPr bwMode="auto">
            <a:xfrm>
              <a:off x="3236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4" name="Line 11"/>
            <p:cNvSpPr>
              <a:spLocks noChangeShapeType="1"/>
            </p:cNvSpPr>
            <p:nvPr/>
          </p:nvSpPr>
          <p:spPr bwMode="auto">
            <a:xfrm>
              <a:off x="4470" y="1113"/>
              <a:ext cx="0" cy="12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5481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6" name="Line 13"/>
            <p:cNvSpPr>
              <a:spLocks noChangeShapeType="1"/>
            </p:cNvSpPr>
            <p:nvPr/>
          </p:nvSpPr>
          <p:spPr bwMode="auto">
            <a:xfrm flipV="1">
              <a:off x="3606" y="709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 flipV="1">
              <a:off x="5160" y="697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0303" name="Text Box 15"/>
            <p:cNvSpPr txBox="1">
              <a:spLocks noChangeArrowheads="1"/>
            </p:cNvSpPr>
            <p:nvPr/>
          </p:nvSpPr>
          <p:spPr bwMode="auto">
            <a:xfrm>
              <a:off x="3358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LRI</a:t>
              </a:r>
            </a:p>
          </p:txBody>
        </p:sp>
        <p:sp>
          <p:nvSpPr>
            <p:cNvPr id="140304" name="Text Box 16"/>
            <p:cNvSpPr txBox="1">
              <a:spLocks noChangeArrowheads="1"/>
            </p:cNvSpPr>
            <p:nvPr/>
          </p:nvSpPr>
          <p:spPr bwMode="auto">
            <a:xfrm>
              <a:off x="4921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LRS</a:t>
              </a:r>
            </a:p>
          </p:txBody>
        </p:sp>
        <p:sp>
          <p:nvSpPr>
            <p:cNvPr id="49170" name="Text Box 17"/>
            <p:cNvSpPr txBox="1">
              <a:spLocks noChangeArrowheads="1"/>
            </p:cNvSpPr>
            <p:nvPr/>
          </p:nvSpPr>
          <p:spPr bwMode="auto">
            <a:xfrm>
              <a:off x="3887" y="3294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tolerada</a:t>
              </a:r>
            </a:p>
          </p:txBody>
        </p:sp>
        <p:cxnSp>
          <p:nvCxnSpPr>
            <p:cNvPr id="49171" name="AutoShape 18"/>
            <p:cNvCxnSpPr>
              <a:cxnSpLocks noChangeShapeType="1"/>
              <a:stCxn id="49170" idx="3"/>
              <a:endCxn id="49165" idx="1"/>
            </p:cNvCxnSpPr>
            <p:nvPr/>
          </p:nvCxnSpPr>
          <p:spPr bwMode="auto">
            <a:xfrm flipV="1">
              <a:off x="4864" y="2387"/>
              <a:ext cx="617" cy="1169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2" name="AutoShape 19"/>
            <p:cNvCxnSpPr>
              <a:cxnSpLocks noChangeShapeType="1"/>
              <a:stCxn id="49170" idx="1"/>
              <a:endCxn id="49161" idx="0"/>
            </p:cNvCxnSpPr>
            <p:nvPr/>
          </p:nvCxnSpPr>
          <p:spPr bwMode="auto">
            <a:xfrm flipH="1" flipV="1">
              <a:off x="3194" y="2382"/>
              <a:ext cx="693" cy="1174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173" name="Text Box 20"/>
            <p:cNvSpPr txBox="1">
              <a:spLocks noChangeArrowheads="1"/>
            </p:cNvSpPr>
            <p:nvPr/>
          </p:nvSpPr>
          <p:spPr bwMode="auto">
            <a:xfrm>
              <a:off x="3947" y="2523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Real = 6</a:t>
              </a:r>
              <a:r>
                <a:rPr lang="el-GR" sz="2400" smtClean="0">
                  <a:solidFill>
                    <a:srgbClr val="000000"/>
                  </a:solidFill>
                  <a:cs typeface="Arial" pitchFamily="34" charset="0"/>
                </a:rPr>
                <a:t>σ</a:t>
              </a:r>
            </a:p>
          </p:txBody>
        </p:sp>
        <p:cxnSp>
          <p:nvCxnSpPr>
            <p:cNvPr id="49174" name="AutoShape 21"/>
            <p:cNvCxnSpPr>
              <a:cxnSpLocks noChangeShapeType="1"/>
              <a:stCxn id="49173" idx="1"/>
              <a:endCxn id="49166" idx="0"/>
            </p:cNvCxnSpPr>
            <p:nvPr/>
          </p:nvCxnSpPr>
          <p:spPr bwMode="auto">
            <a:xfrm flipH="1" flipV="1">
              <a:off x="3606" y="2387"/>
              <a:ext cx="341" cy="3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175" name="AutoShape 22"/>
            <p:cNvCxnSpPr>
              <a:cxnSpLocks noChangeShapeType="1"/>
              <a:stCxn id="49173" idx="3"/>
              <a:endCxn id="49167" idx="0"/>
            </p:cNvCxnSpPr>
            <p:nvPr/>
          </p:nvCxnSpPr>
          <p:spPr bwMode="auto">
            <a:xfrm flipV="1">
              <a:off x="4924" y="2375"/>
              <a:ext cx="236" cy="41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311" name="Text Box 23"/>
            <p:cNvSpPr txBox="1">
              <a:spLocks noChangeArrowheads="1"/>
            </p:cNvSpPr>
            <p:nvPr/>
          </p:nvSpPr>
          <p:spPr bwMode="auto">
            <a:xfrm>
              <a:off x="5264" y="845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</a:t>
              </a:r>
            </a:p>
          </p:txBody>
        </p:sp>
      </p:grpSp>
      <p:sp>
        <p:nvSpPr>
          <p:cNvPr id="49159" name="Text Box 24"/>
          <p:cNvSpPr txBox="1">
            <a:spLocks noChangeArrowheads="1"/>
          </p:cNvSpPr>
          <p:nvPr/>
        </p:nvSpPr>
        <p:spPr bwMode="auto">
          <a:xfrm>
            <a:off x="857224" y="4500570"/>
            <a:ext cx="34305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solidFill>
                  <a:srgbClr val="000000"/>
                </a:solidFill>
              </a:rPr>
              <a:t>Se desea </a:t>
            </a:r>
            <a:r>
              <a:rPr lang="es-ES" sz="2800" dirty="0" err="1" smtClean="0">
                <a:solidFill>
                  <a:srgbClr val="000000"/>
                </a:solidFill>
              </a:rPr>
              <a:t>Cp</a:t>
            </a:r>
            <a:r>
              <a:rPr lang="es-ES" sz="2800" dirty="0" smtClean="0">
                <a:solidFill>
                  <a:srgbClr val="000000"/>
                </a:solidFill>
              </a:rPr>
              <a:t> mayor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solidFill>
                  <a:srgbClr val="000000"/>
                </a:solidFill>
              </a:rPr>
              <a:t>que uno 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0" y="2857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s-ES_tradnl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 Índices de capacidad (</a:t>
            </a:r>
            <a:r>
              <a:rPr lang="es-ES_tradnl" sz="2800" b="1" dirty="0" err="1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Cp</a:t>
            </a:r>
            <a:r>
              <a:rPr lang="es-ES_tradnl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)</a:t>
            </a:r>
            <a:endParaRPr lang="es-ES_tradnl" sz="2800" b="1" dirty="0">
              <a:solidFill>
                <a:srgbClr val="1F497D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Marcador de contenido"/>
              <p:cNvSpPr>
                <a:spLocks noGrp="1"/>
              </p:cNvSpPr>
              <p:nvPr>
                <p:ph idx="4294967295"/>
              </p:nvPr>
            </p:nvSpPr>
            <p:spPr>
              <a:xfrm>
                <a:off x="1115616" y="1556793"/>
                <a:ext cx="3924436" cy="244827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𝐸𝐼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𝑝</m:t>
                        </m:r>
                        <m:r>
                          <a:rPr lang="es-ES" sz="28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s-E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𝐸𝑆</m:t>
                        </m:r>
                        <m:r>
                          <a:rPr lang="es-ES" sz="28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s-ES" sz="2800" b="0" i="0" smtClean="0">
                        <a:latin typeface="Cambria Math"/>
                      </a:rPr>
                      <m:t>min</m:t>
                    </m:r>
                    <m:r>
                      <a:rPr lang="es-ES" sz="2800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𝑝𝑠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s-MX" sz="2800" dirty="0" smtClean="0"/>
              </a:p>
            </p:txBody>
          </p:sp>
        </mc:Choice>
        <mc:Fallback xmlns=""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557338"/>
                <a:ext cx="3924300" cy="244792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285720" y="332656"/>
            <a:ext cx="846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 Índice de capacidad </a:t>
            </a:r>
            <a:r>
              <a:rPr lang="es-ES" sz="2800" b="1" dirty="0" err="1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Cpk</a:t>
            </a:r>
            <a:r>
              <a:rPr lang="es-ES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(centrado del proceso)</a:t>
            </a:r>
            <a:endParaRPr lang="es-MX" sz="2800" b="1" dirty="0">
              <a:solidFill>
                <a:srgbClr val="1F497D"/>
              </a:solidFill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920071" y="1398412"/>
            <a:ext cx="4044418" cy="4710288"/>
            <a:chOff x="3039" y="482"/>
            <a:chExt cx="3148" cy="3336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040" y="1154"/>
              <a:ext cx="1907" cy="1191"/>
            </a:xfrm>
            <a:custGeom>
              <a:avLst/>
              <a:gdLst>
                <a:gd name="T0" fmla="*/ 0 w 418"/>
                <a:gd name="T1" fmla="*/ 7091 h 196"/>
                <a:gd name="T2" fmla="*/ 415 w 418"/>
                <a:gd name="T3" fmla="*/ 7091 h 196"/>
                <a:gd name="T4" fmla="*/ 1186 w 418"/>
                <a:gd name="T5" fmla="*/ 6794 h 196"/>
                <a:gd name="T6" fmla="*/ 1975 w 418"/>
                <a:gd name="T7" fmla="*/ 5906 h 196"/>
                <a:gd name="T8" fmla="*/ 3020 w 418"/>
                <a:gd name="T9" fmla="*/ 3986 h 196"/>
                <a:gd name="T10" fmla="*/ 3727 w 418"/>
                <a:gd name="T11" fmla="*/ 2102 h 196"/>
                <a:gd name="T12" fmla="*/ 4266 w 418"/>
                <a:gd name="T13" fmla="*/ 480 h 196"/>
                <a:gd name="T14" fmla="*/ 4955 w 418"/>
                <a:gd name="T15" fmla="*/ 371 h 196"/>
                <a:gd name="T16" fmla="*/ 5621 w 418"/>
                <a:gd name="T17" fmla="*/ 2771 h 196"/>
                <a:gd name="T18" fmla="*/ 6620 w 418"/>
                <a:gd name="T19" fmla="*/ 5244 h 196"/>
                <a:gd name="T20" fmla="*/ 7409 w 418"/>
                <a:gd name="T21" fmla="*/ 6611 h 196"/>
                <a:gd name="T22" fmla="*/ 8303 w 418"/>
                <a:gd name="T23" fmla="*/ 7128 h 196"/>
                <a:gd name="T24" fmla="*/ 8700 w 418"/>
                <a:gd name="T25" fmla="*/ 7164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8"/>
                <a:gd name="T40" fmla="*/ 0 h 196"/>
                <a:gd name="T41" fmla="*/ 418 w 418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8" h="196">
                  <a:moveTo>
                    <a:pt x="0" y="192"/>
                  </a:moveTo>
                  <a:cubicBezTo>
                    <a:pt x="5" y="192"/>
                    <a:pt x="11" y="193"/>
                    <a:pt x="20" y="192"/>
                  </a:cubicBezTo>
                  <a:cubicBezTo>
                    <a:pt x="29" y="191"/>
                    <a:pt x="45" y="189"/>
                    <a:pt x="57" y="184"/>
                  </a:cubicBezTo>
                  <a:cubicBezTo>
                    <a:pt x="69" y="179"/>
                    <a:pt x="80" y="173"/>
                    <a:pt x="95" y="160"/>
                  </a:cubicBezTo>
                  <a:cubicBezTo>
                    <a:pt x="110" y="147"/>
                    <a:pt x="131" y="125"/>
                    <a:pt x="145" y="108"/>
                  </a:cubicBezTo>
                  <a:cubicBezTo>
                    <a:pt x="159" y="91"/>
                    <a:pt x="169" y="73"/>
                    <a:pt x="179" y="57"/>
                  </a:cubicBezTo>
                  <a:cubicBezTo>
                    <a:pt x="189" y="41"/>
                    <a:pt x="195" y="21"/>
                    <a:pt x="205" y="13"/>
                  </a:cubicBezTo>
                  <a:cubicBezTo>
                    <a:pt x="215" y="5"/>
                    <a:pt x="227" y="0"/>
                    <a:pt x="238" y="10"/>
                  </a:cubicBezTo>
                  <a:cubicBezTo>
                    <a:pt x="249" y="20"/>
                    <a:pt x="257" y="53"/>
                    <a:pt x="270" y="75"/>
                  </a:cubicBezTo>
                  <a:cubicBezTo>
                    <a:pt x="283" y="97"/>
                    <a:pt x="304" y="125"/>
                    <a:pt x="318" y="142"/>
                  </a:cubicBezTo>
                  <a:cubicBezTo>
                    <a:pt x="332" y="159"/>
                    <a:pt x="343" y="171"/>
                    <a:pt x="356" y="179"/>
                  </a:cubicBezTo>
                  <a:cubicBezTo>
                    <a:pt x="369" y="187"/>
                    <a:pt x="389" y="190"/>
                    <a:pt x="399" y="193"/>
                  </a:cubicBezTo>
                  <a:cubicBezTo>
                    <a:pt x="409" y="196"/>
                    <a:pt x="413" y="195"/>
                    <a:pt x="418" y="194"/>
                  </a:cubicBezTo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194" y="2382"/>
              <a:ext cx="23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039" y="799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EI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236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470" y="1113"/>
              <a:ext cx="0" cy="127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5481" y="1113"/>
              <a:ext cx="0" cy="127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4201" y="598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5947" y="598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40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LRI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5441" y="482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</a:t>
              </a:r>
              <a:r>
                <a:rPr lang="es-ES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</a:t>
              </a:r>
              <a:r>
                <a:rPr lang="es-E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LRS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887" y="3294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tolerada</a:t>
              </a:r>
            </a:p>
          </p:txBody>
        </p:sp>
        <p:cxnSp>
          <p:nvCxnSpPr>
            <p:cNvPr id="18" name="AutoShape 18"/>
            <p:cNvCxnSpPr>
              <a:cxnSpLocks noChangeShapeType="1"/>
              <a:stCxn id="17" idx="3"/>
              <a:endCxn id="12" idx="1"/>
            </p:cNvCxnSpPr>
            <p:nvPr/>
          </p:nvCxnSpPr>
          <p:spPr bwMode="auto">
            <a:xfrm flipV="1">
              <a:off x="4864" y="2387"/>
              <a:ext cx="617" cy="1169"/>
            </a:xfrm>
            <a:prstGeom prst="straightConnector1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9"/>
            <p:cNvCxnSpPr>
              <a:cxnSpLocks noChangeShapeType="1"/>
              <a:stCxn id="17" idx="1"/>
              <a:endCxn id="8" idx="0"/>
            </p:cNvCxnSpPr>
            <p:nvPr/>
          </p:nvCxnSpPr>
          <p:spPr bwMode="auto">
            <a:xfrm flipH="1" flipV="1">
              <a:off x="3194" y="2382"/>
              <a:ext cx="693" cy="1174"/>
            </a:xfrm>
            <a:prstGeom prst="straightConnector1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947" y="2523"/>
              <a:ext cx="977" cy="524"/>
            </a:xfrm>
            <a:prstGeom prst="rect">
              <a:avLst/>
            </a:prstGeom>
            <a:solidFill>
              <a:srgbClr val="EEFF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Variación 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" sz="2400" smtClean="0">
                  <a:solidFill>
                    <a:srgbClr val="000000"/>
                  </a:solidFill>
                </a:rPr>
                <a:t>Real = 6</a:t>
              </a:r>
              <a:r>
                <a:rPr lang="el-GR" sz="2400" smtClean="0">
                  <a:solidFill>
                    <a:srgbClr val="000000"/>
                  </a:solidFill>
                  <a:cs typeface="Arial" pitchFamily="34" charset="0"/>
                </a:rPr>
                <a:t>σ</a:t>
              </a:r>
            </a:p>
          </p:txBody>
        </p:sp>
        <p:cxnSp>
          <p:nvCxnSpPr>
            <p:cNvPr id="21" name="AutoShape 21"/>
            <p:cNvCxnSpPr>
              <a:cxnSpLocks noChangeShapeType="1"/>
              <a:stCxn id="20" idx="1"/>
              <a:endCxn id="13" idx="0"/>
            </p:cNvCxnSpPr>
            <p:nvPr/>
          </p:nvCxnSpPr>
          <p:spPr bwMode="auto">
            <a:xfrm flipV="1">
              <a:off x="3947" y="2276"/>
              <a:ext cx="254" cy="5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2"/>
            <p:cNvCxnSpPr>
              <a:cxnSpLocks noChangeShapeType="1"/>
              <a:stCxn id="20" idx="3"/>
              <a:endCxn id="14" idx="0"/>
            </p:cNvCxnSpPr>
            <p:nvPr/>
          </p:nvCxnSpPr>
          <p:spPr bwMode="auto">
            <a:xfrm flipV="1">
              <a:off x="4924" y="2276"/>
              <a:ext cx="1023" cy="5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5264" y="845"/>
              <a:ext cx="74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ES" sz="1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  </a:t>
              </a:r>
              <a:r>
                <a:rPr lang="es-ES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</a:t>
              </a:r>
            </a:p>
          </p:txBody>
        </p:sp>
      </p:grp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467544" y="4280216"/>
            <a:ext cx="3816350" cy="1577676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solidFill>
                  <a:prstClr val="black"/>
                </a:solidFill>
              </a:rPr>
              <a:t>Se desea </a:t>
            </a:r>
            <a:r>
              <a:rPr lang="es-ES" sz="2400" dirty="0" smtClean="0">
                <a:solidFill>
                  <a:prstClr val="black"/>
                </a:solidFill>
              </a:rPr>
              <a:t>Cpk </a:t>
            </a:r>
            <a:r>
              <a:rPr lang="es-ES" sz="2400" dirty="0">
                <a:solidFill>
                  <a:prstClr val="black"/>
                </a:solidFill>
              </a:rPr>
              <a:t>mayor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solidFill>
                  <a:prstClr val="black"/>
                </a:solidFill>
              </a:rPr>
              <a:t>que uno </a:t>
            </a:r>
          </a:p>
        </p:txBody>
      </p:sp>
    </p:spTree>
    <p:extLst>
      <p:ext uri="{BB962C8B-B14F-4D97-AF65-F5344CB8AC3E}">
        <p14:creationId xmlns:p14="http://schemas.microsoft.com/office/powerpoint/2010/main" val="5310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357430"/>
            <a:ext cx="7704856" cy="36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187624" y="404664"/>
            <a:ext cx="5170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800" b="1" dirty="0" smtClean="0">
                <a:solidFill>
                  <a:srgbClr val="1F497D"/>
                </a:solidFill>
                <a:ea typeface="Tahoma" pitchFamily="34" charset="0"/>
                <a:cs typeface="Tahoma" pitchFamily="34" charset="0"/>
              </a:rPr>
              <a:t>  Valores de Cp o Cpk ideales</a:t>
            </a:r>
            <a:endParaRPr lang="es-MX" sz="2800" b="1" dirty="0">
              <a:solidFill>
                <a:srgbClr val="1F497D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57346" name="Picture 2" descr="https://encrypted-tbn3.gstatic.com/images?q=tbn:ANd9GcRXWsOoA6UQu8edGQYnRu36bNuVo210PSTgWtXKnQ7WOvZug2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989" y="180958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3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7587" name="Text Box 2"/>
              <p:cNvSpPr txBox="1">
                <a:spLocks noChangeArrowheads="1"/>
              </p:cNvSpPr>
              <p:nvPr/>
            </p:nvSpPr>
            <p:spPr bwMode="auto">
              <a:xfrm>
                <a:off x="2804170" y="393510"/>
                <a:ext cx="289213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2400" b="1" dirty="0" smtClean="0">
                    <a:solidFill>
                      <a:prstClr val="black"/>
                    </a:solidFill>
                    <a:latin typeface="Arial" charset="0"/>
                  </a:rPr>
                  <a:t>Estimaciones de </a:t>
                </a:r>
                <a14:m>
                  <m:oMath xmlns:m="http://schemas.openxmlformats.org/officeDocument/2006/math">
                    <m:r>
                      <a:rPr lang="es-ES_tradnl" sz="2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endParaRPr lang="es-ES_tradnl" sz="24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6758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4170" y="393510"/>
                <a:ext cx="28921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743" t="-9333" b="-32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588" name="Text Box 3"/>
              <p:cNvSpPr txBox="1">
                <a:spLocks noChangeArrowheads="1"/>
              </p:cNvSpPr>
              <p:nvPr/>
            </p:nvSpPr>
            <p:spPr bwMode="auto">
              <a:xfrm>
                <a:off x="1171019" y="3573016"/>
                <a:ext cx="7200800" cy="2206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_tradnl" sz="2400" b="1" dirty="0" smtClean="0">
                    <a:solidFill>
                      <a:srgbClr val="000000"/>
                    </a:solidFill>
                    <a:latin typeface="Arial" charset="0"/>
                  </a:rPr>
                  <a:t>Para datos de subgrupos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_tradnl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_tradnl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</m:acc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ES" sz="2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ES" sz="2400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</m:num>
                        <m:den>
                          <m:r>
                            <a:rPr lang="es-E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s-E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s-ES" sz="2400" b="1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𝟏𝟐𝟖</m:t>
                          </m:r>
                        </m:den>
                      </m:f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  <m:acc>
                        <m:accPr>
                          <m:chr m:val="̅"/>
                          <m:ctrlPr>
                            <a:rPr lang="es-ES" sz="24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</m:acc>
                      <m:r>
                        <a:rPr lang="es-MX" sz="2400" b="1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s-MX" sz="2400" b="1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s-MX" sz="2400" b="1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400" b="1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 i="1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s-MX" sz="2400" b="1" i="1" dirty="0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MX" sz="2400" b="1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s-ES" sz="2400" b="1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ES" sz="2400" b="1" dirty="0" smtClean="0">
                    <a:solidFill>
                      <a:srgbClr val="000000"/>
                    </a:solidFill>
                    <a:latin typeface="Arial" charset="0"/>
                  </a:rPr>
                  <a:t>Para datos individuales</a:t>
                </a:r>
              </a:p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ES_tradnl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_tradnl" sz="2400" b="1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</m:acc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𝒔</m:t>
                      </m:r>
                    </m:oMath>
                  </m:oMathPara>
                </a14:m>
                <a:endParaRPr lang="es-ES_tradnl" sz="24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6758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1019" y="3573016"/>
                <a:ext cx="7200800" cy="2206886"/>
              </a:xfrm>
              <a:prstGeom prst="rect">
                <a:avLst/>
              </a:prstGeom>
              <a:blipFill rotWithShape="0">
                <a:blip r:embed="rId4"/>
                <a:stretch>
                  <a:fillRect l="-1270" t="-193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3 Marcador de contenido"/>
              <p:cNvSpPr>
                <a:spLocks noGrp="1"/>
              </p:cNvSpPr>
              <p:nvPr>
                <p:ph idx="4294967295"/>
              </p:nvPr>
            </p:nvSpPr>
            <p:spPr>
              <a:xfrm>
                <a:off x="4788024" y="887967"/>
                <a:ext cx="3924436" cy="1964969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b="0" i="1" smtClean="0">
                            <a:latin typeface="Cambria Math"/>
                            <a:ea typeface="Cambria Math"/>
                          </a:rPr>
                          <m:t>𝐸𝐼</m:t>
                        </m:r>
                      </m:num>
                      <m:den>
                        <m:r>
                          <a:rPr lang="es-ES" sz="2800" b="0" i="1" smtClean="0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i="1">
                            <a:latin typeface="Cambria Math"/>
                          </a:rPr>
                          <m:t>𝑝</m:t>
                        </m:r>
                        <m:r>
                          <a:rPr lang="es-ES" sz="28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s-E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0" i="1" smtClean="0">
                            <a:latin typeface="Cambria Math"/>
                          </a:rPr>
                          <m:t>𝐸𝑆</m:t>
                        </m:r>
                        <m:r>
                          <a:rPr lang="es-ES" sz="28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ES" sz="28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num>
                      <m:den>
                        <m:r>
                          <a:rPr lang="es-ES" sz="2800" i="1">
                            <a:latin typeface="Cambria Math"/>
                          </a:rPr>
                          <m:t>3</m:t>
                        </m:r>
                        <m:acc>
                          <m:accPr>
                            <m:chr m:val="̂"/>
                            <m:ctrlPr>
                              <a:rPr lang="es-E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ES" sz="28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</m:acc>
                      </m:den>
                    </m:f>
                  </m:oMath>
                </a14:m>
                <a:endParaRPr lang="es-MX" sz="2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𝑝𝑘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s-ES" sz="2800" b="0" i="0" smtClean="0">
                        <a:latin typeface="Cambria Math"/>
                      </a:rPr>
                      <m:t>min</m:t>
                    </m:r>
                    <m:r>
                      <a:rPr lang="es-ES" sz="2800" b="0" i="1" smtClean="0">
                        <a:latin typeface="Cambria Math"/>
                      </a:rPr>
                      <m:t>⁡(</m:t>
                    </m:r>
                    <m:sSub>
                      <m:sSub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𝑝𝑙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s-E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ES" sz="2800" b="0" i="1" smtClean="0">
                            <a:latin typeface="Cambria Math"/>
                          </a:rPr>
                          <m:t>𝑝𝑠</m:t>
                        </m:r>
                      </m:sub>
                    </m:sSub>
                    <m:r>
                      <a:rPr lang="es-E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s-MX" sz="2800" dirty="0" smtClean="0"/>
              </a:p>
            </p:txBody>
          </p:sp>
        </mc:Choice>
        <mc:Fallback xmlns="">
          <p:sp>
            <p:nvSpPr>
              <p:cNvPr id="5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219700" y="887413"/>
                <a:ext cx="3924300" cy="1965325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474568" y="1340768"/>
                <a:ext cx="252136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s-MX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𝐸𝑆</m:t>
                          </m:r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𝐸𝐼</m:t>
                          </m:r>
                        </m:num>
                        <m:den>
                          <m:r>
                            <a:rPr lang="es-MX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acc>
                            <m:accPr>
                              <m:chr m:val="̂"/>
                              <m:ctrlPr>
                                <a:rPr lang="es-MX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es-MX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568" y="1340768"/>
                <a:ext cx="2521368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165466" y="3054668"/>
            <a:ext cx="6463629" cy="46166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(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 ,  R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(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X</a:t>
            </a:r>
            <a:r>
              <a:rPr lang="es-ES_tradnl" sz="2400" b="1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) , ...., 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s-ES_tradnl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=( 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s-ES_tradnl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X</a:t>
            </a:r>
            <a:r>
              <a:rPr lang="es-ES_tradnl" sz="24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s-ES_tradnl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_tradnl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s-ES_tradnl" sz="24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8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2749&quot;&gt;&lt;/object&gt;&lt;object type=&quot;2&quot; unique_id=&quot;12750&quot;&gt;&lt;object type=&quot;3&quot; unique_id=&quot;13461&quot;&gt;&lt;property id=&quot;20148&quot; value=&quot;5&quot;/&gt;&lt;property id=&quot;20300&quot; value=&quot;Slide 1&quot;/&gt;&lt;property id=&quot;20307&quot; value=&quot;335&quot;/&gt;&lt;/object&gt;&lt;object type=&quot;3&quot; unique_id=&quot;13462&quot;&gt;&lt;property id=&quot;20148&quot; value=&quot;5&quot;/&gt;&lt;property id=&quot;20300&quot; value=&quot;Slide 2 - &amp;quot;Capacidad de procesos&amp;quot;&quot;/&gt;&lt;property id=&quot;20307&quot; value=&quot;336&quot;/&gt;&lt;/object&gt;&lt;object type=&quot;3&quot; unique_id=&quot;13463&quot;&gt;&lt;property id=&quot;20148&quot; value=&quot;5&quot;/&gt;&lt;property id=&quot;20300&quot; value=&quot;Slide 3&quot;/&gt;&lt;property id=&quot;20307&quot; value=&quot;337&quot;/&gt;&lt;/object&gt;&lt;object type=&quot;3&quot; unique_id=&quot;13464&quot;&gt;&lt;property id=&quot;20148&quot; value=&quot;5&quot;/&gt;&lt;property id=&quot;20300&quot; value=&quot;Slide 4&quot;/&gt;&lt;property id=&quot;20307&quot; value=&quot;338&quot;/&gt;&lt;/object&gt;&lt;object type=&quot;3&quot; unique_id=&quot;13465&quot;&gt;&lt;property id=&quot;20148&quot; value=&quot;5&quot;/&gt;&lt;property id=&quot;20300&quot; value=&quot;Slide 5&quot;/&gt;&lt;property id=&quot;20307&quot; value=&quot;339&quot;/&gt;&lt;/object&gt;&lt;object type=&quot;3&quot; unique_id=&quot;13466&quot;&gt;&lt;property id=&quot;20148&quot; value=&quot;5&quot;/&gt;&lt;property id=&quot;20300&quot; value=&quot;Slide 6&quot;/&gt;&lt;property id=&quot;20307&quot; value=&quot;340&quot;/&gt;&lt;/object&gt;&lt;object type=&quot;3&quot; unique_id=&quot;13467&quot;&gt;&lt;property id=&quot;20148&quot; value=&quot;5&quot;/&gt;&lt;property id=&quot;20300&quot; value=&quot;Slide 7&quot;/&gt;&lt;property id=&quot;20307&quot; value=&quot;341&quot;/&gt;&lt;/object&gt;&lt;object type=&quot;3&quot; unique_id=&quot;13468&quot;&gt;&lt;property id=&quot;20148&quot; value=&quot;5&quot;/&gt;&lt;property id=&quot;20300&quot; value=&quot;Slide 8&quot;/&gt;&lt;property id=&quot;20307&quot; value=&quot;342&quot;/&gt;&lt;/object&gt;&lt;object type=&quot;3&quot; unique_id=&quot;13469&quot;&gt;&lt;property id=&quot;20148&quot; value=&quot;5&quot;/&gt;&lt;property id=&quot;20300&quot; value=&quot;Slide 9&quot;/&gt;&lt;property id=&quot;20307&quot; value=&quot;343&quot;/&gt;&lt;/object&gt;&lt;object type=&quot;3&quot; unique_id=&quot;13472&quot;&gt;&lt;property id=&quot;20148&quot; value=&quot;5&quot;/&gt;&lt;property id=&quot;20300&quot; value=&quot;Slide 12&quot;/&gt;&lt;property id=&quot;20307&quot; value=&quot;346&quot;/&gt;&lt;/object&gt;&lt;object type=&quot;3&quot; unique_id=&quot;13475&quot;&gt;&lt;property id=&quot;20148&quot; value=&quot;5&quot;/&gt;&lt;property id=&quot;20300&quot; value=&quot;Slide 14&quot;/&gt;&lt;property id=&quot;20307&quot; value=&quot;349&quot;/&gt;&lt;/object&gt;&lt;object type=&quot;3&quot; unique_id=&quot;13707&quot;&gt;&lt;property id=&quot;20148&quot; value=&quot;5&quot;/&gt;&lt;property id=&quot;20300&quot; value=&quot;Slide 10&quot;/&gt;&lt;property id=&quot;20307&quot; value=&quot;355&quot;/&gt;&lt;/object&gt;&lt;object type=&quot;3&quot; unique_id=&quot;13710&quot;&gt;&lt;property id=&quot;20148&quot; value=&quot;5&quot;/&gt;&lt;property id=&quot;20300&quot; value=&quot;Slide 11&quot;/&gt;&lt;property id=&quot;20307&quot; value=&quot;354&quot;/&gt;&lt;/object&gt;&lt;object type=&quot;3&quot; unique_id=&quot;13858&quot;&gt;&lt;property id=&quot;20148&quot; value=&quot;5&quot;/&gt;&lt;property id=&quot;20300&quot; value=&quot;Slide 13&quot;/&gt;&lt;property id=&quot;20307&quot; value=&quot;3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591</Words>
  <Application>Microsoft Office PowerPoint</Application>
  <PresentationFormat>Presentación en pantalla (4:3)</PresentationFormat>
  <Paragraphs>218</Paragraphs>
  <Slides>14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Arial</vt:lpstr>
      <vt:lpstr>Arial Narrow</vt:lpstr>
      <vt:lpstr>Calibri</vt:lpstr>
      <vt:lpstr>Cambria Math</vt:lpstr>
      <vt:lpstr>Symbol</vt:lpstr>
      <vt:lpstr>Tahoma</vt:lpstr>
      <vt:lpstr>Times New Roman</vt:lpstr>
      <vt:lpstr>Wingdings</vt:lpstr>
      <vt:lpstr>Wingdings 2</vt:lpstr>
      <vt:lpstr>Tema de Office</vt:lpstr>
      <vt:lpstr>Imagen</vt:lpstr>
      <vt:lpstr>Ecuación</vt:lpstr>
      <vt:lpstr>Minitab Graph</vt:lpstr>
      <vt:lpstr>Presentación de PowerPoint</vt:lpstr>
      <vt:lpstr>Capacidad de procesos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PORFIRIO GTZ GLEZ</cp:lastModifiedBy>
  <cp:revision>79</cp:revision>
  <cp:lastPrinted>2012-04-26T00:06:03Z</cp:lastPrinted>
  <dcterms:created xsi:type="dcterms:W3CDTF">2012-04-20T03:22:56Z</dcterms:created>
  <dcterms:modified xsi:type="dcterms:W3CDTF">2014-08-25T18:04:04Z</dcterms:modified>
</cp:coreProperties>
</file>