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7" r:id="rId3"/>
    <p:sldId id="258" r:id="rId4"/>
    <p:sldId id="266" r:id="rId5"/>
    <p:sldId id="286" r:id="rId6"/>
    <p:sldId id="260" r:id="rId7"/>
    <p:sldId id="287" r:id="rId8"/>
    <p:sldId id="263" r:id="rId9"/>
    <p:sldId id="267" r:id="rId10"/>
    <p:sldId id="268" r:id="rId11"/>
    <p:sldId id="278" r:id="rId12"/>
    <p:sldId id="279" r:id="rId13"/>
    <p:sldId id="273" r:id="rId14"/>
    <p:sldId id="262" r:id="rId15"/>
    <p:sldId id="261" r:id="rId16"/>
    <p:sldId id="280" r:id="rId17"/>
    <p:sldId id="281" r:id="rId18"/>
    <p:sldId id="282" r:id="rId19"/>
    <p:sldId id="283" r:id="rId20"/>
    <p:sldId id="284" r:id="rId21"/>
    <p:sldId id="285" r:id="rId22"/>
    <p:sldId id="269" r:id="rId23"/>
    <p:sldId id="270" r:id="rId24"/>
    <p:sldId id="271" r:id="rId25"/>
    <p:sldId id="272" r:id="rId26"/>
    <p:sldId id="264" r:id="rId2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F5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322F07-E0C4-4FCB-9205-8AB84D8DFBF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100349F9-1F96-4EEC-B157-1B66AD0D4B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702EDEBB-8862-4635-BE8B-AB93F2BAA93D}"/>
              </a:ext>
            </a:extLst>
          </p:cNvPr>
          <p:cNvSpPr>
            <a:spLocks noGrp="1"/>
          </p:cNvSpPr>
          <p:nvPr>
            <p:ph type="dt" sz="half" idx="10"/>
          </p:nvPr>
        </p:nvSpPr>
        <p:spPr/>
        <p:txBody>
          <a:bodyPr/>
          <a:lstStyle/>
          <a:p>
            <a:fld id="{0737917B-3C6B-4525-93D4-582D71650DEA}" type="datetimeFigureOut">
              <a:rPr lang="es-ES" smtClean="0"/>
              <a:t>03/08/2019</a:t>
            </a:fld>
            <a:endParaRPr lang="es-ES"/>
          </a:p>
        </p:txBody>
      </p:sp>
      <p:sp>
        <p:nvSpPr>
          <p:cNvPr id="5" name="Marcador de pie de página 4">
            <a:extLst>
              <a:ext uri="{FF2B5EF4-FFF2-40B4-BE49-F238E27FC236}">
                <a16:creationId xmlns:a16="http://schemas.microsoft.com/office/drawing/2014/main" id="{5369F626-55C2-4BD4-9F64-8BEE198F345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D56E7E4-A136-4CFA-A3BB-C396A2B2B056}"/>
              </a:ext>
            </a:extLst>
          </p:cNvPr>
          <p:cNvSpPr>
            <a:spLocks noGrp="1"/>
          </p:cNvSpPr>
          <p:nvPr>
            <p:ph type="sldNum" sz="quarter" idx="12"/>
          </p:nvPr>
        </p:nvSpPr>
        <p:spPr/>
        <p:txBody>
          <a:bodyPr/>
          <a:lstStyle/>
          <a:p>
            <a:fld id="{6330E18B-35D8-4662-8B89-E8B036460A30}" type="slidenum">
              <a:rPr lang="es-ES" smtClean="0"/>
              <a:t>‹Nº›</a:t>
            </a:fld>
            <a:endParaRPr lang="es-ES"/>
          </a:p>
        </p:txBody>
      </p:sp>
    </p:spTree>
    <p:extLst>
      <p:ext uri="{BB962C8B-B14F-4D97-AF65-F5344CB8AC3E}">
        <p14:creationId xmlns:p14="http://schemas.microsoft.com/office/powerpoint/2010/main" val="3947355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8E3DE7-0D49-46D3-BCDD-0AB25371CBD3}"/>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200DDC1B-13FC-4C66-94C1-12F0ED432552}"/>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A220EFD-227A-43B4-B0C4-3FB864198981}"/>
              </a:ext>
            </a:extLst>
          </p:cNvPr>
          <p:cNvSpPr>
            <a:spLocks noGrp="1"/>
          </p:cNvSpPr>
          <p:nvPr>
            <p:ph type="dt" sz="half" idx="10"/>
          </p:nvPr>
        </p:nvSpPr>
        <p:spPr/>
        <p:txBody>
          <a:bodyPr/>
          <a:lstStyle/>
          <a:p>
            <a:fld id="{0737917B-3C6B-4525-93D4-582D71650DEA}" type="datetimeFigureOut">
              <a:rPr lang="es-ES" smtClean="0"/>
              <a:t>03/08/2019</a:t>
            </a:fld>
            <a:endParaRPr lang="es-ES"/>
          </a:p>
        </p:txBody>
      </p:sp>
      <p:sp>
        <p:nvSpPr>
          <p:cNvPr id="5" name="Marcador de pie de página 4">
            <a:extLst>
              <a:ext uri="{FF2B5EF4-FFF2-40B4-BE49-F238E27FC236}">
                <a16:creationId xmlns:a16="http://schemas.microsoft.com/office/drawing/2014/main" id="{A21CD8A3-9260-48A7-96D5-F924EB89D48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75D4AB37-7F00-48BC-974F-C614DE5DA839}"/>
              </a:ext>
            </a:extLst>
          </p:cNvPr>
          <p:cNvSpPr>
            <a:spLocks noGrp="1"/>
          </p:cNvSpPr>
          <p:nvPr>
            <p:ph type="sldNum" sz="quarter" idx="12"/>
          </p:nvPr>
        </p:nvSpPr>
        <p:spPr/>
        <p:txBody>
          <a:bodyPr/>
          <a:lstStyle/>
          <a:p>
            <a:fld id="{6330E18B-35D8-4662-8B89-E8B036460A30}" type="slidenum">
              <a:rPr lang="es-ES" smtClean="0"/>
              <a:t>‹Nº›</a:t>
            </a:fld>
            <a:endParaRPr lang="es-ES"/>
          </a:p>
        </p:txBody>
      </p:sp>
    </p:spTree>
    <p:extLst>
      <p:ext uri="{BB962C8B-B14F-4D97-AF65-F5344CB8AC3E}">
        <p14:creationId xmlns:p14="http://schemas.microsoft.com/office/powerpoint/2010/main" val="3299297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9962C51-E0D6-485C-9D49-85FAC5A754E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71F6CF2D-0950-4EB1-80EC-B3B077A9AB17}"/>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EF4E24E-68FA-4196-B30A-473A917F5375}"/>
              </a:ext>
            </a:extLst>
          </p:cNvPr>
          <p:cNvSpPr>
            <a:spLocks noGrp="1"/>
          </p:cNvSpPr>
          <p:nvPr>
            <p:ph type="dt" sz="half" idx="10"/>
          </p:nvPr>
        </p:nvSpPr>
        <p:spPr/>
        <p:txBody>
          <a:bodyPr/>
          <a:lstStyle/>
          <a:p>
            <a:fld id="{0737917B-3C6B-4525-93D4-582D71650DEA}" type="datetimeFigureOut">
              <a:rPr lang="es-ES" smtClean="0"/>
              <a:t>03/08/2019</a:t>
            </a:fld>
            <a:endParaRPr lang="es-ES"/>
          </a:p>
        </p:txBody>
      </p:sp>
      <p:sp>
        <p:nvSpPr>
          <p:cNvPr id="5" name="Marcador de pie de página 4">
            <a:extLst>
              <a:ext uri="{FF2B5EF4-FFF2-40B4-BE49-F238E27FC236}">
                <a16:creationId xmlns:a16="http://schemas.microsoft.com/office/drawing/2014/main" id="{1A6695D4-D302-4C4B-A90D-679A1BA4BAB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27F2892-6C75-43E9-9AFF-572996A8FBB1}"/>
              </a:ext>
            </a:extLst>
          </p:cNvPr>
          <p:cNvSpPr>
            <a:spLocks noGrp="1"/>
          </p:cNvSpPr>
          <p:nvPr>
            <p:ph type="sldNum" sz="quarter" idx="12"/>
          </p:nvPr>
        </p:nvSpPr>
        <p:spPr/>
        <p:txBody>
          <a:bodyPr/>
          <a:lstStyle/>
          <a:p>
            <a:fld id="{6330E18B-35D8-4662-8B89-E8B036460A30}" type="slidenum">
              <a:rPr lang="es-ES" smtClean="0"/>
              <a:t>‹Nº›</a:t>
            </a:fld>
            <a:endParaRPr lang="es-ES"/>
          </a:p>
        </p:txBody>
      </p:sp>
    </p:spTree>
    <p:extLst>
      <p:ext uri="{BB962C8B-B14F-4D97-AF65-F5344CB8AC3E}">
        <p14:creationId xmlns:p14="http://schemas.microsoft.com/office/powerpoint/2010/main" val="2529590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1819A3-3C16-442A-A517-864A8107020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B198180-8AA7-44F4-A827-02786E74290E}"/>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EC2BFDE-B886-43A5-941D-679F3A6A0197}"/>
              </a:ext>
            </a:extLst>
          </p:cNvPr>
          <p:cNvSpPr>
            <a:spLocks noGrp="1"/>
          </p:cNvSpPr>
          <p:nvPr>
            <p:ph type="dt" sz="half" idx="10"/>
          </p:nvPr>
        </p:nvSpPr>
        <p:spPr/>
        <p:txBody>
          <a:bodyPr/>
          <a:lstStyle/>
          <a:p>
            <a:fld id="{0737917B-3C6B-4525-93D4-582D71650DEA}" type="datetimeFigureOut">
              <a:rPr lang="es-ES" smtClean="0"/>
              <a:t>03/08/2019</a:t>
            </a:fld>
            <a:endParaRPr lang="es-ES"/>
          </a:p>
        </p:txBody>
      </p:sp>
      <p:sp>
        <p:nvSpPr>
          <p:cNvPr id="5" name="Marcador de pie de página 4">
            <a:extLst>
              <a:ext uri="{FF2B5EF4-FFF2-40B4-BE49-F238E27FC236}">
                <a16:creationId xmlns:a16="http://schemas.microsoft.com/office/drawing/2014/main" id="{6C0571BD-88A5-4D08-88ED-6933D3DADA1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2C978B1-BAF7-48B0-BA7D-C7B0632DB672}"/>
              </a:ext>
            </a:extLst>
          </p:cNvPr>
          <p:cNvSpPr>
            <a:spLocks noGrp="1"/>
          </p:cNvSpPr>
          <p:nvPr>
            <p:ph type="sldNum" sz="quarter" idx="12"/>
          </p:nvPr>
        </p:nvSpPr>
        <p:spPr/>
        <p:txBody>
          <a:bodyPr/>
          <a:lstStyle/>
          <a:p>
            <a:fld id="{6330E18B-35D8-4662-8B89-E8B036460A30}" type="slidenum">
              <a:rPr lang="es-ES" smtClean="0"/>
              <a:t>‹Nº›</a:t>
            </a:fld>
            <a:endParaRPr lang="es-ES"/>
          </a:p>
        </p:txBody>
      </p:sp>
    </p:spTree>
    <p:extLst>
      <p:ext uri="{BB962C8B-B14F-4D97-AF65-F5344CB8AC3E}">
        <p14:creationId xmlns:p14="http://schemas.microsoft.com/office/powerpoint/2010/main" val="391018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412B9C-ABED-4AB1-A1E3-609806F3279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BB2BF3CC-B60F-495C-B461-767E6760BE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5F7650D4-12A5-4CC5-A4E1-7D2D3B3AC5C7}"/>
              </a:ext>
            </a:extLst>
          </p:cNvPr>
          <p:cNvSpPr>
            <a:spLocks noGrp="1"/>
          </p:cNvSpPr>
          <p:nvPr>
            <p:ph type="dt" sz="half" idx="10"/>
          </p:nvPr>
        </p:nvSpPr>
        <p:spPr/>
        <p:txBody>
          <a:bodyPr/>
          <a:lstStyle/>
          <a:p>
            <a:fld id="{0737917B-3C6B-4525-93D4-582D71650DEA}" type="datetimeFigureOut">
              <a:rPr lang="es-ES" smtClean="0"/>
              <a:t>03/08/2019</a:t>
            </a:fld>
            <a:endParaRPr lang="es-ES"/>
          </a:p>
        </p:txBody>
      </p:sp>
      <p:sp>
        <p:nvSpPr>
          <p:cNvPr id="5" name="Marcador de pie de página 4">
            <a:extLst>
              <a:ext uri="{FF2B5EF4-FFF2-40B4-BE49-F238E27FC236}">
                <a16:creationId xmlns:a16="http://schemas.microsoft.com/office/drawing/2014/main" id="{CDB257CD-2E4E-4594-A7CE-49CC050798D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4424DA6-D9AB-45D4-9367-E0EF0C358269}"/>
              </a:ext>
            </a:extLst>
          </p:cNvPr>
          <p:cNvSpPr>
            <a:spLocks noGrp="1"/>
          </p:cNvSpPr>
          <p:nvPr>
            <p:ph type="sldNum" sz="quarter" idx="12"/>
          </p:nvPr>
        </p:nvSpPr>
        <p:spPr/>
        <p:txBody>
          <a:bodyPr/>
          <a:lstStyle/>
          <a:p>
            <a:fld id="{6330E18B-35D8-4662-8B89-E8B036460A30}" type="slidenum">
              <a:rPr lang="es-ES" smtClean="0"/>
              <a:t>‹Nº›</a:t>
            </a:fld>
            <a:endParaRPr lang="es-ES"/>
          </a:p>
        </p:txBody>
      </p:sp>
    </p:spTree>
    <p:extLst>
      <p:ext uri="{BB962C8B-B14F-4D97-AF65-F5344CB8AC3E}">
        <p14:creationId xmlns:p14="http://schemas.microsoft.com/office/powerpoint/2010/main" val="430450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094640-CC9F-42BF-BAF9-B96AA6E9D023}"/>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2341C95-C35B-4F76-9908-9C92895C3E4D}"/>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50D9FB21-BCB0-464D-8B30-2C87C9423D12}"/>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FD58A0CB-E5BC-4E27-82CA-B4CAD8DA59A5}"/>
              </a:ext>
            </a:extLst>
          </p:cNvPr>
          <p:cNvSpPr>
            <a:spLocks noGrp="1"/>
          </p:cNvSpPr>
          <p:nvPr>
            <p:ph type="dt" sz="half" idx="10"/>
          </p:nvPr>
        </p:nvSpPr>
        <p:spPr/>
        <p:txBody>
          <a:bodyPr/>
          <a:lstStyle/>
          <a:p>
            <a:fld id="{0737917B-3C6B-4525-93D4-582D71650DEA}" type="datetimeFigureOut">
              <a:rPr lang="es-ES" smtClean="0"/>
              <a:t>03/08/2019</a:t>
            </a:fld>
            <a:endParaRPr lang="es-ES"/>
          </a:p>
        </p:txBody>
      </p:sp>
      <p:sp>
        <p:nvSpPr>
          <p:cNvPr id="6" name="Marcador de pie de página 5">
            <a:extLst>
              <a:ext uri="{FF2B5EF4-FFF2-40B4-BE49-F238E27FC236}">
                <a16:creationId xmlns:a16="http://schemas.microsoft.com/office/drawing/2014/main" id="{33000F7A-D88D-4F6A-B791-A54B089A6280}"/>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BD25E7D-00DA-4257-B816-82820E339A40}"/>
              </a:ext>
            </a:extLst>
          </p:cNvPr>
          <p:cNvSpPr>
            <a:spLocks noGrp="1"/>
          </p:cNvSpPr>
          <p:nvPr>
            <p:ph type="sldNum" sz="quarter" idx="12"/>
          </p:nvPr>
        </p:nvSpPr>
        <p:spPr/>
        <p:txBody>
          <a:bodyPr/>
          <a:lstStyle/>
          <a:p>
            <a:fld id="{6330E18B-35D8-4662-8B89-E8B036460A30}" type="slidenum">
              <a:rPr lang="es-ES" smtClean="0"/>
              <a:t>‹Nº›</a:t>
            </a:fld>
            <a:endParaRPr lang="es-ES"/>
          </a:p>
        </p:txBody>
      </p:sp>
    </p:spTree>
    <p:extLst>
      <p:ext uri="{BB962C8B-B14F-4D97-AF65-F5344CB8AC3E}">
        <p14:creationId xmlns:p14="http://schemas.microsoft.com/office/powerpoint/2010/main" val="2724141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68F7EF-8739-4CA4-BD76-AD9894B8C947}"/>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7C788F6B-5005-43D9-A43C-61EC1AA1BB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3D168527-FB10-4350-AB23-FCF5ED2277AD}"/>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D3A96ADD-B3A4-40CF-A484-342F9E11F1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0867AC77-3A07-49B8-9E59-DDDD66FE9B44}"/>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851A712E-B676-442E-BDCD-2CC68DEA7EE7}"/>
              </a:ext>
            </a:extLst>
          </p:cNvPr>
          <p:cNvSpPr>
            <a:spLocks noGrp="1"/>
          </p:cNvSpPr>
          <p:nvPr>
            <p:ph type="dt" sz="half" idx="10"/>
          </p:nvPr>
        </p:nvSpPr>
        <p:spPr/>
        <p:txBody>
          <a:bodyPr/>
          <a:lstStyle/>
          <a:p>
            <a:fld id="{0737917B-3C6B-4525-93D4-582D71650DEA}" type="datetimeFigureOut">
              <a:rPr lang="es-ES" smtClean="0"/>
              <a:t>03/08/2019</a:t>
            </a:fld>
            <a:endParaRPr lang="es-ES"/>
          </a:p>
        </p:txBody>
      </p:sp>
      <p:sp>
        <p:nvSpPr>
          <p:cNvPr id="8" name="Marcador de pie de página 7">
            <a:extLst>
              <a:ext uri="{FF2B5EF4-FFF2-40B4-BE49-F238E27FC236}">
                <a16:creationId xmlns:a16="http://schemas.microsoft.com/office/drawing/2014/main" id="{AFEF092C-80FF-42BF-A007-6F709A13414A}"/>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EE10779-44BF-4586-A5F5-F06A2409281B}"/>
              </a:ext>
            </a:extLst>
          </p:cNvPr>
          <p:cNvSpPr>
            <a:spLocks noGrp="1"/>
          </p:cNvSpPr>
          <p:nvPr>
            <p:ph type="sldNum" sz="quarter" idx="12"/>
          </p:nvPr>
        </p:nvSpPr>
        <p:spPr/>
        <p:txBody>
          <a:bodyPr/>
          <a:lstStyle/>
          <a:p>
            <a:fld id="{6330E18B-35D8-4662-8B89-E8B036460A30}" type="slidenum">
              <a:rPr lang="es-ES" smtClean="0"/>
              <a:t>‹Nº›</a:t>
            </a:fld>
            <a:endParaRPr lang="es-ES"/>
          </a:p>
        </p:txBody>
      </p:sp>
    </p:spTree>
    <p:extLst>
      <p:ext uri="{BB962C8B-B14F-4D97-AF65-F5344CB8AC3E}">
        <p14:creationId xmlns:p14="http://schemas.microsoft.com/office/powerpoint/2010/main" val="812413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FD47CD-3AD5-4161-B410-1CA49267A851}"/>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C372C9EC-20C4-4774-9F06-DB0443D128B6}"/>
              </a:ext>
            </a:extLst>
          </p:cNvPr>
          <p:cNvSpPr>
            <a:spLocks noGrp="1"/>
          </p:cNvSpPr>
          <p:nvPr>
            <p:ph type="dt" sz="half" idx="10"/>
          </p:nvPr>
        </p:nvSpPr>
        <p:spPr/>
        <p:txBody>
          <a:bodyPr/>
          <a:lstStyle/>
          <a:p>
            <a:fld id="{0737917B-3C6B-4525-93D4-582D71650DEA}" type="datetimeFigureOut">
              <a:rPr lang="es-ES" smtClean="0"/>
              <a:t>03/08/2019</a:t>
            </a:fld>
            <a:endParaRPr lang="es-ES"/>
          </a:p>
        </p:txBody>
      </p:sp>
      <p:sp>
        <p:nvSpPr>
          <p:cNvPr id="4" name="Marcador de pie de página 3">
            <a:extLst>
              <a:ext uri="{FF2B5EF4-FFF2-40B4-BE49-F238E27FC236}">
                <a16:creationId xmlns:a16="http://schemas.microsoft.com/office/drawing/2014/main" id="{82022033-7345-402B-998B-BAEF63EDC529}"/>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514061F8-4975-4035-97D7-BA79DB2E3A4F}"/>
              </a:ext>
            </a:extLst>
          </p:cNvPr>
          <p:cNvSpPr>
            <a:spLocks noGrp="1"/>
          </p:cNvSpPr>
          <p:nvPr>
            <p:ph type="sldNum" sz="quarter" idx="12"/>
          </p:nvPr>
        </p:nvSpPr>
        <p:spPr/>
        <p:txBody>
          <a:bodyPr/>
          <a:lstStyle/>
          <a:p>
            <a:fld id="{6330E18B-35D8-4662-8B89-E8B036460A30}" type="slidenum">
              <a:rPr lang="es-ES" smtClean="0"/>
              <a:t>‹Nº›</a:t>
            </a:fld>
            <a:endParaRPr lang="es-ES"/>
          </a:p>
        </p:txBody>
      </p:sp>
    </p:spTree>
    <p:extLst>
      <p:ext uri="{BB962C8B-B14F-4D97-AF65-F5344CB8AC3E}">
        <p14:creationId xmlns:p14="http://schemas.microsoft.com/office/powerpoint/2010/main" val="2189034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F46AE70-6B19-4619-8165-73705DAA6ECA}"/>
              </a:ext>
            </a:extLst>
          </p:cNvPr>
          <p:cNvSpPr>
            <a:spLocks noGrp="1"/>
          </p:cNvSpPr>
          <p:nvPr>
            <p:ph type="dt" sz="half" idx="10"/>
          </p:nvPr>
        </p:nvSpPr>
        <p:spPr/>
        <p:txBody>
          <a:bodyPr/>
          <a:lstStyle/>
          <a:p>
            <a:fld id="{0737917B-3C6B-4525-93D4-582D71650DEA}" type="datetimeFigureOut">
              <a:rPr lang="es-ES" smtClean="0"/>
              <a:t>03/08/2019</a:t>
            </a:fld>
            <a:endParaRPr lang="es-ES"/>
          </a:p>
        </p:txBody>
      </p:sp>
      <p:sp>
        <p:nvSpPr>
          <p:cNvPr id="3" name="Marcador de pie de página 2">
            <a:extLst>
              <a:ext uri="{FF2B5EF4-FFF2-40B4-BE49-F238E27FC236}">
                <a16:creationId xmlns:a16="http://schemas.microsoft.com/office/drawing/2014/main" id="{D63F7B60-59B0-4C17-B014-D45D3CD9C297}"/>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888F8BF7-FC9B-4F4B-AEB7-18E04F79F00E}"/>
              </a:ext>
            </a:extLst>
          </p:cNvPr>
          <p:cNvSpPr>
            <a:spLocks noGrp="1"/>
          </p:cNvSpPr>
          <p:nvPr>
            <p:ph type="sldNum" sz="quarter" idx="12"/>
          </p:nvPr>
        </p:nvSpPr>
        <p:spPr/>
        <p:txBody>
          <a:bodyPr/>
          <a:lstStyle/>
          <a:p>
            <a:fld id="{6330E18B-35D8-4662-8B89-E8B036460A30}" type="slidenum">
              <a:rPr lang="es-ES" smtClean="0"/>
              <a:t>‹Nº›</a:t>
            </a:fld>
            <a:endParaRPr lang="es-ES"/>
          </a:p>
        </p:txBody>
      </p:sp>
    </p:spTree>
    <p:extLst>
      <p:ext uri="{BB962C8B-B14F-4D97-AF65-F5344CB8AC3E}">
        <p14:creationId xmlns:p14="http://schemas.microsoft.com/office/powerpoint/2010/main" val="666012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1ABA1A-36C0-48C6-9F85-702CFE7D705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B3C42FC-F0F6-433A-94DB-40A16F6225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A02D37F1-D49F-4E37-9281-92415A7170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E62B3C58-FEC0-4A11-A6C8-92968A7FD64D}"/>
              </a:ext>
            </a:extLst>
          </p:cNvPr>
          <p:cNvSpPr>
            <a:spLocks noGrp="1"/>
          </p:cNvSpPr>
          <p:nvPr>
            <p:ph type="dt" sz="half" idx="10"/>
          </p:nvPr>
        </p:nvSpPr>
        <p:spPr/>
        <p:txBody>
          <a:bodyPr/>
          <a:lstStyle/>
          <a:p>
            <a:fld id="{0737917B-3C6B-4525-93D4-582D71650DEA}" type="datetimeFigureOut">
              <a:rPr lang="es-ES" smtClean="0"/>
              <a:t>03/08/2019</a:t>
            </a:fld>
            <a:endParaRPr lang="es-ES"/>
          </a:p>
        </p:txBody>
      </p:sp>
      <p:sp>
        <p:nvSpPr>
          <p:cNvPr id="6" name="Marcador de pie de página 5">
            <a:extLst>
              <a:ext uri="{FF2B5EF4-FFF2-40B4-BE49-F238E27FC236}">
                <a16:creationId xmlns:a16="http://schemas.microsoft.com/office/drawing/2014/main" id="{93D455CA-9AB9-447F-96B6-C22EDCCD4CFF}"/>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2EC3F04E-4530-4DFA-A6B3-66B3662E2BAF}"/>
              </a:ext>
            </a:extLst>
          </p:cNvPr>
          <p:cNvSpPr>
            <a:spLocks noGrp="1"/>
          </p:cNvSpPr>
          <p:nvPr>
            <p:ph type="sldNum" sz="quarter" idx="12"/>
          </p:nvPr>
        </p:nvSpPr>
        <p:spPr/>
        <p:txBody>
          <a:bodyPr/>
          <a:lstStyle/>
          <a:p>
            <a:fld id="{6330E18B-35D8-4662-8B89-E8B036460A30}" type="slidenum">
              <a:rPr lang="es-ES" smtClean="0"/>
              <a:t>‹Nº›</a:t>
            </a:fld>
            <a:endParaRPr lang="es-ES"/>
          </a:p>
        </p:txBody>
      </p:sp>
    </p:spTree>
    <p:extLst>
      <p:ext uri="{BB962C8B-B14F-4D97-AF65-F5344CB8AC3E}">
        <p14:creationId xmlns:p14="http://schemas.microsoft.com/office/powerpoint/2010/main" val="1185867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6B7475-113A-463E-A1BA-4E363FA24CB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CD52EAC6-301A-4DFC-969C-83D0EDE6C8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9A38F5B5-73F6-4C5C-B6D3-E06AF7A060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2BB0D9E2-5A2A-4A89-A9C7-3AB6E23BBBD9}"/>
              </a:ext>
            </a:extLst>
          </p:cNvPr>
          <p:cNvSpPr>
            <a:spLocks noGrp="1"/>
          </p:cNvSpPr>
          <p:nvPr>
            <p:ph type="dt" sz="half" idx="10"/>
          </p:nvPr>
        </p:nvSpPr>
        <p:spPr/>
        <p:txBody>
          <a:bodyPr/>
          <a:lstStyle/>
          <a:p>
            <a:fld id="{0737917B-3C6B-4525-93D4-582D71650DEA}" type="datetimeFigureOut">
              <a:rPr lang="es-ES" smtClean="0"/>
              <a:t>03/08/2019</a:t>
            </a:fld>
            <a:endParaRPr lang="es-ES"/>
          </a:p>
        </p:txBody>
      </p:sp>
      <p:sp>
        <p:nvSpPr>
          <p:cNvPr id="6" name="Marcador de pie de página 5">
            <a:extLst>
              <a:ext uri="{FF2B5EF4-FFF2-40B4-BE49-F238E27FC236}">
                <a16:creationId xmlns:a16="http://schemas.microsoft.com/office/drawing/2014/main" id="{016D4032-1FA6-4E00-B237-F4E33041F832}"/>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F79A7139-3C61-44A9-89A1-4FC6BB73E80B}"/>
              </a:ext>
            </a:extLst>
          </p:cNvPr>
          <p:cNvSpPr>
            <a:spLocks noGrp="1"/>
          </p:cNvSpPr>
          <p:nvPr>
            <p:ph type="sldNum" sz="quarter" idx="12"/>
          </p:nvPr>
        </p:nvSpPr>
        <p:spPr/>
        <p:txBody>
          <a:bodyPr/>
          <a:lstStyle/>
          <a:p>
            <a:fld id="{6330E18B-35D8-4662-8B89-E8B036460A30}" type="slidenum">
              <a:rPr lang="es-ES" smtClean="0"/>
              <a:t>‹Nº›</a:t>
            </a:fld>
            <a:endParaRPr lang="es-ES"/>
          </a:p>
        </p:txBody>
      </p:sp>
    </p:spTree>
    <p:extLst>
      <p:ext uri="{BB962C8B-B14F-4D97-AF65-F5344CB8AC3E}">
        <p14:creationId xmlns:p14="http://schemas.microsoft.com/office/powerpoint/2010/main" val="3491492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F0D6CCC-1AB5-4375-9D58-187E9B22BB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5B605D41-68FB-436F-AD24-DEF551EBD3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5124777-7008-4F51-8776-9BDBF16530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7917B-3C6B-4525-93D4-582D71650DEA}" type="datetimeFigureOut">
              <a:rPr lang="es-ES" smtClean="0"/>
              <a:t>03/08/2019</a:t>
            </a:fld>
            <a:endParaRPr lang="es-ES"/>
          </a:p>
        </p:txBody>
      </p:sp>
      <p:sp>
        <p:nvSpPr>
          <p:cNvPr id="5" name="Marcador de pie de página 4">
            <a:extLst>
              <a:ext uri="{FF2B5EF4-FFF2-40B4-BE49-F238E27FC236}">
                <a16:creationId xmlns:a16="http://schemas.microsoft.com/office/drawing/2014/main" id="{8AE2CE52-5259-42C5-88F2-1B0024145D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83646161-4ADC-4814-9C44-D3DC947D62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30E18B-35D8-4662-8B89-E8B036460A30}" type="slidenum">
              <a:rPr lang="es-ES" smtClean="0"/>
              <a:t>‹Nº›</a:t>
            </a:fld>
            <a:endParaRPr lang="es-ES"/>
          </a:p>
        </p:txBody>
      </p:sp>
    </p:spTree>
    <p:extLst>
      <p:ext uri="{BB962C8B-B14F-4D97-AF65-F5344CB8AC3E}">
        <p14:creationId xmlns:p14="http://schemas.microsoft.com/office/powerpoint/2010/main" val="4155601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20.png"/><Relationship Id="rId1" Type="http://schemas.openxmlformats.org/officeDocument/2006/relationships/slideLayout" Target="../slideLayouts/slideLayout2.xml"/><Relationship Id="rId4" Type="http://schemas.openxmlformats.org/officeDocument/2006/relationships/hyperlink" Target="http://licmata-math.blogspot.com/2012/05/capacidad-y-habilidad-del-proceso.html"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6.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3" Type="http://schemas.openxmlformats.org/officeDocument/2006/relationships/image" Target="../media/image141.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31.png"/><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33.png"/><Relationship Id="rId1" Type="http://schemas.openxmlformats.org/officeDocument/2006/relationships/slideLayout" Target="../slideLayouts/slideLayout2.xml"/><Relationship Id="rId4" Type="http://schemas.openxmlformats.org/officeDocument/2006/relationships/image" Target="../media/image151.png"/></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35.png"/><Relationship Id="rId1" Type="http://schemas.openxmlformats.org/officeDocument/2006/relationships/slideLayout" Target="../slideLayouts/slideLayout2.xml"/><Relationship Id="rId4" Type="http://schemas.openxmlformats.org/officeDocument/2006/relationships/image" Target="../media/image37.png"/></Relationships>
</file>

<file path=ppt/slides/_rels/slide22.xml.rels><?xml version="1.0" encoding="UTF-8" standalone="yes"?>
<Relationships xmlns="http://schemas.openxmlformats.org/package/2006/relationships"><Relationship Id="rId2" Type="http://schemas.openxmlformats.org/officeDocument/2006/relationships/image" Target="../media/image14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B37D1E-04F6-4C97-845B-C35223C73DD0}"/>
              </a:ext>
            </a:extLst>
          </p:cNvPr>
          <p:cNvSpPr>
            <a:spLocks noGrp="1"/>
          </p:cNvSpPr>
          <p:nvPr>
            <p:ph type="ctrTitle"/>
          </p:nvPr>
        </p:nvSpPr>
        <p:spPr>
          <a:xfrm>
            <a:off x="817724" y="2555498"/>
            <a:ext cx="10313232" cy="1747003"/>
          </a:xfrm>
        </p:spPr>
        <p:txBody>
          <a:bodyPr>
            <a:normAutofit fontScale="90000"/>
          </a:bodyPr>
          <a:lstStyle/>
          <a:p>
            <a:r>
              <a:rPr lang="es-ES" sz="7200" dirty="0">
                <a:latin typeface="Gabriola" panose="04040605051002020D02" pitchFamily="82" charset="0"/>
                <a:ea typeface="Cambria" panose="02040503050406030204" pitchFamily="18" charset="0"/>
              </a:rPr>
              <a:t>INDICES DE CAPACIDAD</a:t>
            </a:r>
            <a:br>
              <a:rPr lang="es-ES" sz="7200" dirty="0">
                <a:latin typeface="Gabriola" panose="04040605051002020D02" pitchFamily="82" charset="0"/>
                <a:ea typeface="Cambria" panose="02040503050406030204" pitchFamily="18" charset="0"/>
              </a:rPr>
            </a:br>
            <a:r>
              <a:rPr lang="es-ES" sz="6700" dirty="0" err="1">
                <a:latin typeface="Gabriola" panose="04040605051002020D02" pitchFamily="82" charset="0"/>
                <a:ea typeface="Cambria" panose="02040503050406030204" pitchFamily="18" charset="0"/>
              </a:rPr>
              <a:t>Cp</a:t>
            </a:r>
            <a:r>
              <a:rPr lang="es-ES" sz="6700" dirty="0">
                <a:latin typeface="Gabriola" panose="04040605051002020D02" pitchFamily="82" charset="0"/>
                <a:ea typeface="Cambria" panose="02040503050406030204" pitchFamily="18" charset="0"/>
              </a:rPr>
              <a:t>, </a:t>
            </a:r>
            <a:r>
              <a:rPr lang="es-ES" sz="6700" dirty="0" err="1">
                <a:latin typeface="Gabriola" panose="04040605051002020D02" pitchFamily="82" charset="0"/>
                <a:ea typeface="Cambria" panose="02040503050406030204" pitchFamily="18" charset="0"/>
              </a:rPr>
              <a:t>Cps</a:t>
            </a:r>
            <a:r>
              <a:rPr lang="es-ES" sz="6700" dirty="0">
                <a:latin typeface="Gabriola" panose="04040605051002020D02" pitchFamily="82" charset="0"/>
                <a:ea typeface="Cambria" panose="02040503050406030204" pitchFamily="18" charset="0"/>
              </a:rPr>
              <a:t>, </a:t>
            </a:r>
            <a:r>
              <a:rPr lang="es-ES" sz="6700" dirty="0" err="1">
                <a:latin typeface="Gabriola" panose="04040605051002020D02" pitchFamily="82" charset="0"/>
                <a:ea typeface="Cambria" panose="02040503050406030204" pitchFamily="18" charset="0"/>
              </a:rPr>
              <a:t>Cpl</a:t>
            </a:r>
            <a:r>
              <a:rPr lang="es-ES" sz="6700" dirty="0">
                <a:latin typeface="Gabriola" panose="04040605051002020D02" pitchFamily="82" charset="0"/>
                <a:ea typeface="Cambria" panose="02040503050406030204" pitchFamily="18" charset="0"/>
              </a:rPr>
              <a:t>, </a:t>
            </a:r>
            <a:r>
              <a:rPr lang="es-ES" sz="6700" dirty="0" err="1">
                <a:latin typeface="Gabriola" panose="04040605051002020D02" pitchFamily="82" charset="0"/>
                <a:ea typeface="Cambria" panose="02040503050406030204" pitchFamily="18" charset="0"/>
              </a:rPr>
              <a:t>Cpk</a:t>
            </a:r>
            <a:br>
              <a:rPr lang="es-ES" sz="6700" dirty="0">
                <a:latin typeface="Gabriola" panose="04040605051002020D02" pitchFamily="82" charset="0"/>
                <a:ea typeface="Cambria" panose="02040503050406030204" pitchFamily="18" charset="0"/>
              </a:rPr>
            </a:br>
            <a:r>
              <a:rPr lang="es-ES" sz="6700" dirty="0">
                <a:latin typeface="Gabriola" panose="04040605051002020D02" pitchFamily="82" charset="0"/>
                <a:ea typeface="Cambria" panose="02040503050406030204" pitchFamily="18" charset="0"/>
              </a:rPr>
              <a:t>a corto y largo plazo</a:t>
            </a:r>
            <a:endParaRPr lang="es-ES" sz="7200" dirty="0">
              <a:latin typeface="Gabriola" panose="04040605051002020D02" pitchFamily="82" charset="0"/>
              <a:ea typeface="Cambria" panose="02040503050406030204" pitchFamily="18" charset="0"/>
            </a:endParaRPr>
          </a:p>
        </p:txBody>
      </p:sp>
      <p:sp>
        <p:nvSpPr>
          <p:cNvPr id="3" name="Subtítulo 2">
            <a:extLst>
              <a:ext uri="{FF2B5EF4-FFF2-40B4-BE49-F238E27FC236}">
                <a16:creationId xmlns:a16="http://schemas.microsoft.com/office/drawing/2014/main" id="{27675000-CE35-4A98-9473-9D61E5A93E7F}"/>
              </a:ext>
            </a:extLst>
          </p:cNvPr>
          <p:cNvSpPr>
            <a:spLocks noGrp="1"/>
          </p:cNvSpPr>
          <p:nvPr>
            <p:ph type="subTitle" idx="1"/>
          </p:nvPr>
        </p:nvSpPr>
        <p:spPr>
          <a:xfrm>
            <a:off x="2966076" y="4857882"/>
            <a:ext cx="5760459" cy="715755"/>
          </a:xfrm>
        </p:spPr>
        <p:txBody>
          <a:bodyPr>
            <a:normAutofit/>
          </a:bodyPr>
          <a:lstStyle/>
          <a:p>
            <a:r>
              <a:rPr lang="es-ES" sz="3200" b="1" dirty="0">
                <a:latin typeface="Gabriola" panose="04040605051002020D02" pitchFamily="82" charset="0"/>
              </a:rPr>
              <a:t> Mat.  Jessica Jacqueline Machuca Vergara</a:t>
            </a:r>
          </a:p>
        </p:txBody>
      </p:sp>
    </p:spTree>
    <p:extLst>
      <p:ext uri="{BB962C8B-B14F-4D97-AF65-F5344CB8AC3E}">
        <p14:creationId xmlns:p14="http://schemas.microsoft.com/office/powerpoint/2010/main" val="2459716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0EEB61-9AC6-4226-A738-7E60C7370311}"/>
              </a:ext>
            </a:extLst>
          </p:cNvPr>
          <p:cNvSpPr>
            <a:spLocks noGrp="1"/>
          </p:cNvSpPr>
          <p:nvPr>
            <p:ph type="title"/>
          </p:nvPr>
        </p:nvSpPr>
        <p:spPr>
          <a:xfrm>
            <a:off x="838200" y="115794"/>
            <a:ext cx="10515600" cy="1325563"/>
          </a:xfrm>
        </p:spPr>
        <p:txBody>
          <a:bodyPr/>
          <a:lstStyle/>
          <a:p>
            <a:r>
              <a:rPr lang="es-ES" b="1" dirty="0">
                <a:solidFill>
                  <a:srgbClr val="C00000"/>
                </a:solidFill>
                <a:latin typeface="Gabriola" panose="04040605051002020D02" pitchFamily="82" charset="0"/>
              </a:rPr>
              <a:t>Estadística descriptiva de %SVD </a:t>
            </a:r>
          </a:p>
        </p:txBody>
      </p:sp>
      <p:graphicFrame>
        <p:nvGraphicFramePr>
          <p:cNvPr id="5" name="Marcador de contenido 4">
            <a:extLst>
              <a:ext uri="{FF2B5EF4-FFF2-40B4-BE49-F238E27FC236}">
                <a16:creationId xmlns:a16="http://schemas.microsoft.com/office/drawing/2014/main" id="{E76FC82E-88AA-4838-9B36-A81C7A18076C}"/>
              </a:ext>
            </a:extLst>
          </p:cNvPr>
          <p:cNvGraphicFramePr>
            <a:graphicFrameLocks noGrp="1"/>
          </p:cNvGraphicFramePr>
          <p:nvPr>
            <p:ph idx="1"/>
            <p:extLst>
              <p:ext uri="{D42A27DB-BD31-4B8C-83A1-F6EECF244321}">
                <p14:modId xmlns:p14="http://schemas.microsoft.com/office/powerpoint/2010/main" val="494637269"/>
              </p:ext>
            </p:extLst>
          </p:nvPr>
        </p:nvGraphicFramePr>
        <p:xfrm>
          <a:off x="587774" y="1690688"/>
          <a:ext cx="4417363" cy="4357100"/>
        </p:xfrm>
        <a:graphic>
          <a:graphicData uri="http://schemas.openxmlformats.org/drawingml/2006/table">
            <a:tbl>
              <a:tblPr/>
              <a:tblGrid>
                <a:gridCol w="3029710">
                  <a:extLst>
                    <a:ext uri="{9D8B030D-6E8A-4147-A177-3AD203B41FA5}">
                      <a16:colId xmlns:a16="http://schemas.microsoft.com/office/drawing/2014/main" val="953811275"/>
                    </a:ext>
                  </a:extLst>
                </a:gridCol>
                <a:gridCol w="1387653">
                  <a:extLst>
                    <a:ext uri="{9D8B030D-6E8A-4147-A177-3AD203B41FA5}">
                      <a16:colId xmlns:a16="http://schemas.microsoft.com/office/drawing/2014/main" val="107466032"/>
                    </a:ext>
                  </a:extLst>
                </a:gridCol>
              </a:tblGrid>
              <a:tr h="395576">
                <a:tc>
                  <a:txBody>
                    <a:bodyPr/>
                    <a:lstStyle/>
                    <a:p>
                      <a:pPr algn="ctr" fontAlgn="b"/>
                      <a:r>
                        <a:rPr lang="es-ES" sz="2800" b="0" i="0" u="none" strike="noStrike" dirty="0">
                          <a:solidFill>
                            <a:srgbClr val="000000"/>
                          </a:solidFill>
                          <a:effectLst/>
                          <a:latin typeface="Gabriola" panose="04040605051002020D02" pitchFamily="82" charset="0"/>
                        </a:rPr>
                        <a:t>Recuento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a:solidFill>
                            <a:srgbClr val="000000"/>
                          </a:solidFill>
                          <a:effectLst/>
                          <a:latin typeface="Gabriola" panose="04040605051002020D02" pitchFamily="82" charset="0"/>
                        </a:rPr>
                        <a:t>25</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9536241"/>
                  </a:ext>
                </a:extLst>
              </a:tr>
              <a:tr h="395576">
                <a:tc>
                  <a:txBody>
                    <a:bodyPr/>
                    <a:lstStyle/>
                    <a:p>
                      <a:pPr algn="ctr" fontAlgn="b"/>
                      <a:r>
                        <a:rPr lang="es-ES" sz="2800" b="0" i="0" u="none" strike="noStrike" dirty="0">
                          <a:solidFill>
                            <a:srgbClr val="000000"/>
                          </a:solidFill>
                          <a:effectLst/>
                          <a:latin typeface="Gabriola" panose="04040605051002020D02" pitchFamily="82" charset="0"/>
                        </a:rPr>
                        <a:t>Promedio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97.648</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3541948"/>
                  </a:ext>
                </a:extLst>
              </a:tr>
              <a:tr h="395576">
                <a:tc>
                  <a:txBody>
                    <a:bodyPr/>
                    <a:lstStyle/>
                    <a:p>
                      <a:pPr algn="ctr" fontAlgn="b"/>
                      <a:r>
                        <a:rPr lang="es-ES" sz="2800" b="0" i="0" u="none" strike="noStrike" dirty="0">
                          <a:solidFill>
                            <a:srgbClr val="000000"/>
                          </a:solidFill>
                          <a:effectLst/>
                          <a:latin typeface="Gabriola" panose="04040605051002020D02" pitchFamily="82" charset="0"/>
                        </a:rPr>
                        <a:t>Mediana</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97.4</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062743"/>
                  </a:ext>
                </a:extLst>
              </a:tr>
              <a:tr h="395576">
                <a:tc>
                  <a:txBody>
                    <a:bodyPr/>
                    <a:lstStyle/>
                    <a:p>
                      <a:pPr algn="ctr" fontAlgn="b"/>
                      <a:r>
                        <a:rPr lang="es-ES" sz="2800" b="0" i="0" u="none" strike="noStrike" dirty="0">
                          <a:solidFill>
                            <a:srgbClr val="000000"/>
                          </a:solidFill>
                          <a:effectLst/>
                          <a:latin typeface="Gabriola" panose="04040605051002020D02" pitchFamily="82" charset="0"/>
                        </a:rPr>
                        <a:t>Moda</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 </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8209164"/>
                  </a:ext>
                </a:extLst>
              </a:tr>
              <a:tr h="395576">
                <a:tc>
                  <a:txBody>
                    <a:bodyPr/>
                    <a:lstStyle/>
                    <a:p>
                      <a:pPr algn="ctr" fontAlgn="b"/>
                      <a:r>
                        <a:rPr lang="es-ES" sz="2800" b="0" i="0" u="none" strike="noStrike" dirty="0">
                          <a:solidFill>
                            <a:srgbClr val="000000"/>
                          </a:solidFill>
                          <a:effectLst/>
                          <a:latin typeface="Gabriola" panose="04040605051002020D02" pitchFamily="82" charset="0"/>
                        </a:rPr>
                        <a:t>Desviación Estándar</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4.74893</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7689377"/>
                  </a:ext>
                </a:extLst>
              </a:tr>
              <a:tr h="395576">
                <a:tc>
                  <a:txBody>
                    <a:bodyPr/>
                    <a:lstStyle/>
                    <a:p>
                      <a:pPr algn="ctr" fontAlgn="b"/>
                      <a:r>
                        <a:rPr lang="es-ES" sz="2800" b="0" i="0" u="none" strike="noStrike" dirty="0">
                          <a:solidFill>
                            <a:srgbClr val="000000"/>
                          </a:solidFill>
                          <a:effectLst/>
                          <a:latin typeface="Gabriola" panose="04040605051002020D02" pitchFamily="82" charset="0"/>
                        </a:rPr>
                        <a:t>Mínimo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89.82</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39302"/>
                  </a:ext>
                </a:extLst>
              </a:tr>
              <a:tr h="395576">
                <a:tc>
                  <a:txBody>
                    <a:bodyPr/>
                    <a:lstStyle/>
                    <a:p>
                      <a:pPr algn="ctr" fontAlgn="b"/>
                      <a:r>
                        <a:rPr lang="es-ES" sz="2800" b="0" i="0" u="none" strike="noStrike" dirty="0">
                          <a:solidFill>
                            <a:srgbClr val="000000"/>
                          </a:solidFill>
                          <a:effectLst/>
                          <a:latin typeface="Gabriola" panose="04040605051002020D02" pitchFamily="82" charset="0"/>
                        </a:rPr>
                        <a:t>Máximo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a:solidFill>
                            <a:srgbClr val="000000"/>
                          </a:solidFill>
                          <a:effectLst/>
                          <a:latin typeface="Gabriola" panose="04040605051002020D02" pitchFamily="82" charset="0"/>
                        </a:rPr>
                        <a:t>106.55</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5515719"/>
                  </a:ext>
                </a:extLst>
              </a:tr>
              <a:tr h="395576">
                <a:tc>
                  <a:txBody>
                    <a:bodyPr/>
                    <a:lstStyle/>
                    <a:p>
                      <a:pPr algn="ctr" fontAlgn="b"/>
                      <a:r>
                        <a:rPr lang="es-ES" sz="2800" b="0" i="0" u="none" strike="noStrike" dirty="0">
                          <a:solidFill>
                            <a:srgbClr val="000000"/>
                          </a:solidFill>
                          <a:effectLst/>
                          <a:latin typeface="Gabriola" panose="04040605051002020D02" pitchFamily="82" charset="0"/>
                        </a:rPr>
                        <a:t>Rango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a:solidFill>
                            <a:srgbClr val="000000"/>
                          </a:solidFill>
                          <a:effectLst/>
                          <a:latin typeface="Gabriola" panose="04040605051002020D02" pitchFamily="82" charset="0"/>
                        </a:rPr>
                        <a:t>16.73</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887345"/>
                  </a:ext>
                </a:extLst>
              </a:tr>
              <a:tr h="395576">
                <a:tc>
                  <a:txBody>
                    <a:bodyPr/>
                    <a:lstStyle/>
                    <a:p>
                      <a:pPr algn="ctr" fontAlgn="b"/>
                      <a:r>
                        <a:rPr lang="es-ES" sz="2800" b="0" i="0" u="none" strike="noStrike" dirty="0">
                          <a:solidFill>
                            <a:srgbClr val="000000"/>
                          </a:solidFill>
                          <a:effectLst/>
                          <a:latin typeface="Gabriola" panose="04040605051002020D02" pitchFamily="82" charset="0"/>
                        </a:rPr>
                        <a:t>Cuartil Inferior</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a:solidFill>
                            <a:srgbClr val="000000"/>
                          </a:solidFill>
                          <a:effectLst/>
                          <a:latin typeface="Gabriola" panose="04040605051002020D02" pitchFamily="82" charset="0"/>
                        </a:rPr>
                        <a:t>93.42</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2427494"/>
                  </a:ext>
                </a:extLst>
              </a:tr>
              <a:tr h="395576">
                <a:tc>
                  <a:txBody>
                    <a:bodyPr/>
                    <a:lstStyle/>
                    <a:p>
                      <a:pPr algn="ctr" fontAlgn="b"/>
                      <a:r>
                        <a:rPr lang="es-ES" sz="2800" b="0" i="0" u="none" strike="noStrike" dirty="0">
                          <a:solidFill>
                            <a:srgbClr val="000000"/>
                          </a:solidFill>
                          <a:effectLst/>
                          <a:latin typeface="Gabriola" panose="04040605051002020D02" pitchFamily="82" charset="0"/>
                        </a:rPr>
                        <a:t>Cuartil Superior</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100.66</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040685"/>
                  </a:ext>
                </a:extLst>
              </a:tr>
            </a:tbl>
          </a:graphicData>
        </a:graphic>
      </p:graphicFrame>
      <p:pic>
        <p:nvPicPr>
          <p:cNvPr id="6" name="Imagen 5">
            <a:extLst>
              <a:ext uri="{FF2B5EF4-FFF2-40B4-BE49-F238E27FC236}">
                <a16:creationId xmlns:a16="http://schemas.microsoft.com/office/drawing/2014/main" id="{A709F3C7-AF4E-4C44-AD6E-3CD1140BED48}"/>
              </a:ext>
            </a:extLst>
          </p:cNvPr>
          <p:cNvPicPr>
            <a:picLocks noChangeAspect="1"/>
          </p:cNvPicPr>
          <p:nvPr/>
        </p:nvPicPr>
        <p:blipFill rotWithShape="1">
          <a:blip r:embed="rId2"/>
          <a:srcRect l="10698" t="2515" r="14841" b="8102"/>
          <a:stretch/>
        </p:blipFill>
        <p:spPr>
          <a:xfrm>
            <a:off x="5005137" y="1852353"/>
            <a:ext cx="7074569" cy="4469480"/>
          </a:xfrm>
          <a:prstGeom prst="rect">
            <a:avLst/>
          </a:prstGeom>
        </p:spPr>
      </p:pic>
    </p:spTree>
    <p:extLst>
      <p:ext uri="{BB962C8B-B14F-4D97-AF65-F5344CB8AC3E}">
        <p14:creationId xmlns:p14="http://schemas.microsoft.com/office/powerpoint/2010/main" val="1226194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2D331CC2-916B-4020-A94E-268EF48E648A}"/>
                  </a:ext>
                </a:extLst>
              </p:cNvPr>
              <p:cNvSpPr>
                <a:spLocks noGrp="1"/>
              </p:cNvSpPr>
              <p:nvPr>
                <p:ph idx="1"/>
              </p:nvPr>
            </p:nvSpPr>
            <p:spPr>
              <a:xfrm>
                <a:off x="214454" y="196745"/>
                <a:ext cx="7326214" cy="2571507"/>
              </a:xfrm>
            </p:spPr>
            <p:txBody>
              <a:bodyPr>
                <a:normAutofit fontScale="85000" lnSpcReduction="20000"/>
              </a:bodyPr>
              <a:lstStyle/>
              <a:p>
                <a:pPr marL="0" indent="0" algn="ctr">
                  <a:buNone/>
                </a:pPr>
                <a:r>
                  <a:rPr lang="es-ES" sz="3000" b="1" dirty="0">
                    <a:latin typeface="Gabriola" panose="04040605051002020D02" pitchFamily="82" charset="0"/>
                  </a:rPr>
                  <a:t>Calculo del Cp a corto plazo</a:t>
                </a:r>
              </a:p>
              <a:p>
                <a:r>
                  <a:rPr lang="es-ES" sz="2400" b="1" dirty="0">
                    <a:latin typeface="Gabriola" panose="04040605051002020D02" pitchFamily="82" charset="0"/>
                  </a:rPr>
                  <a:t>ESTIMACIONES DE </a:t>
                </a:r>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oMath>
                </a14:m>
                <a:r>
                  <a:rPr lang="es-MX" sz="2400" b="1" dirty="0">
                    <a:latin typeface="Gabriola" panose="04040605051002020D02" pitchFamily="82" charset="0"/>
                  </a:rPr>
                  <a:t> CON LOS RANGOS</a:t>
                </a:r>
              </a:p>
              <a:p>
                <a:endParaRPr lang="es-MX" sz="2400" b="1" dirty="0">
                  <a:latin typeface="Gabriola" panose="04040605051002020D02" pitchFamily="82" charset="0"/>
                </a:endParaRPr>
              </a:p>
              <a:p>
                <a:pPr marL="0" indent="0" eaLnBrk="0" fontAlgn="base" hangingPunct="0">
                  <a:spcBef>
                    <a:spcPct val="0"/>
                  </a:spcBef>
                  <a:spcAft>
                    <a:spcPct val="0"/>
                  </a:spcAft>
                  <a:buNone/>
                </a:pPr>
                <a:r>
                  <a:rPr lang="es-ES_tradnl" sz="2400" b="1" dirty="0">
                    <a:latin typeface="Gabriola" panose="04040605051002020D02" pitchFamily="82" charset="0"/>
                  </a:rPr>
                  <a:t>     Mediante rangos de subgrupos para n=2</a:t>
                </a:r>
              </a:p>
              <a:p>
                <a:pPr eaLnBrk="0" fontAlgn="base" hangingPunct="0">
                  <a:spcBef>
                    <a:spcPct val="0"/>
                  </a:spcBef>
                  <a:spcAft>
                    <a:spcPct val="0"/>
                  </a:spcAft>
                  <a:buFont typeface="Wingdings" panose="05000000000000000000" pitchFamily="2" charset="2"/>
                  <a:buChar char="§"/>
                </a:pPr>
                <a:endParaRPr lang="es-ES_tradnl" sz="2400" b="1" dirty="0">
                  <a:latin typeface="Gabriola" panose="04040605051002020D02" pitchFamily="82" charset="0"/>
                </a:endParaRPr>
              </a:p>
              <a:p>
                <a:pPr algn="just" eaLnBrk="0" fontAlgn="base" hangingPunct="0">
                  <a:spcBef>
                    <a:spcPct val="0"/>
                  </a:spcBef>
                  <a:spcAft>
                    <a:spcPct val="0"/>
                  </a:spcAft>
                  <a:buFont typeface="Wingdings" panose="05000000000000000000" pitchFamily="2" charset="2"/>
                  <a:buChar char="§"/>
                </a:pPr>
                <a:r>
                  <a:rPr lang="es-ES_tradnl" sz="2400" b="1" dirty="0">
                    <a:latin typeface="Gabriola" panose="04040605051002020D02" pitchFamily="82" charset="0"/>
                  </a:rPr>
                  <a:t>El rango se obtiene de la diferencia entre dos datos consecutivos.</a:t>
                </a:r>
              </a:p>
              <a:p>
                <a:pPr eaLnBrk="0" fontAlgn="base" hangingPunct="0">
                  <a:spcBef>
                    <a:spcPct val="0"/>
                  </a:spcBef>
                  <a:spcAft>
                    <a:spcPct val="0"/>
                  </a:spcAft>
                  <a:buFont typeface="Wingdings" panose="05000000000000000000" pitchFamily="2" charset="2"/>
                  <a:buChar char="§"/>
                </a:pPr>
                <a:endParaRPr lang="es-ES_tradnl" sz="2400" b="1" dirty="0">
                  <a:latin typeface="Gabriola" panose="04040605051002020D02" pitchFamily="82" charset="0"/>
                </a:endParaRPr>
              </a:p>
              <a:p>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r>
                      <a:rPr lang="es-ES" sz="2400" b="1">
                        <a:latin typeface="Cambria Math"/>
                      </a:rPr>
                      <m:t>=</m:t>
                    </m:r>
                    <m:f>
                      <m:fPr>
                        <m:ctrlPr>
                          <a:rPr lang="es-ES" sz="2400" b="1" i="1">
                            <a:latin typeface="Cambria Math" panose="02040503050406030204" pitchFamily="18" charset="0"/>
                          </a:rPr>
                        </m:ctrlPr>
                      </m:fPr>
                      <m:num>
                        <m:acc>
                          <m:accPr>
                            <m:chr m:val="̅"/>
                            <m:ctrlPr>
                              <a:rPr lang="es-ES" sz="2400" b="1" i="1">
                                <a:latin typeface="Cambria Math" panose="02040503050406030204" pitchFamily="18" charset="0"/>
                              </a:rPr>
                            </m:ctrlPr>
                          </m:accPr>
                          <m:e>
                            <m:r>
                              <a:rPr lang="es-ES" sz="2400" b="1">
                                <a:latin typeface="Cambria Math"/>
                              </a:rPr>
                              <m:t>𝐑</m:t>
                            </m:r>
                          </m:e>
                        </m:acc>
                      </m:num>
                      <m:den>
                        <m:sSub>
                          <m:sSubPr>
                            <m:ctrlPr>
                              <a:rPr lang="es-ES" sz="2400" b="1" i="1" smtClean="0">
                                <a:latin typeface="Cambria Math" panose="02040503050406030204" pitchFamily="18" charset="0"/>
                              </a:rPr>
                            </m:ctrlPr>
                          </m:sSubPr>
                          <m:e>
                            <m:r>
                              <a:rPr lang="es-MX" sz="2400" b="1" i="1" smtClean="0">
                                <a:latin typeface="Cambria Math" panose="02040503050406030204" pitchFamily="18" charset="0"/>
                              </a:rPr>
                              <m:t>𝒅</m:t>
                            </m:r>
                          </m:e>
                          <m:sub>
                            <m:r>
                              <a:rPr lang="es-MX" sz="2400" b="1" i="1" smtClean="0">
                                <a:latin typeface="Cambria Math" panose="02040503050406030204" pitchFamily="18" charset="0"/>
                              </a:rPr>
                              <m:t>𝟐</m:t>
                            </m:r>
                          </m:sub>
                        </m:sSub>
                      </m:den>
                    </m:f>
                    <m:r>
                      <a:rPr lang="es-MX" sz="2400" b="1">
                        <a:latin typeface="Cambria Math" panose="02040503050406030204" pitchFamily="18" charset="0"/>
                      </a:rPr>
                      <m:t> </m:t>
                    </m:r>
                  </m:oMath>
                </a14:m>
                <a:r>
                  <a:rPr lang="es-MX" sz="2400" b="1" dirty="0">
                    <a:latin typeface="Gabriola" panose="04040605051002020D02" pitchFamily="82" charset="0"/>
                  </a:rPr>
                  <a:t>               n=25</a:t>
                </a:r>
              </a:p>
            </p:txBody>
          </p:sp>
        </mc:Choice>
        <mc:Fallback>
          <p:sp>
            <p:nvSpPr>
              <p:cNvPr id="3" name="Marcador de contenido 2">
                <a:extLst>
                  <a:ext uri="{FF2B5EF4-FFF2-40B4-BE49-F238E27FC236}">
                    <a16:creationId xmlns:a16="http://schemas.microsoft.com/office/drawing/2014/main" id="{2D331CC2-916B-4020-A94E-268EF48E648A}"/>
                  </a:ext>
                </a:extLst>
              </p:cNvPr>
              <p:cNvSpPr>
                <a:spLocks noGrp="1" noRot="1" noChangeAspect="1" noMove="1" noResize="1" noEditPoints="1" noAdjustHandles="1" noChangeArrowheads="1" noChangeShapeType="1" noTextEdit="1"/>
              </p:cNvSpPr>
              <p:nvPr>
                <p:ph idx="1"/>
              </p:nvPr>
            </p:nvSpPr>
            <p:spPr>
              <a:xfrm>
                <a:off x="214454" y="196745"/>
                <a:ext cx="7326214" cy="2571507"/>
              </a:xfrm>
              <a:blipFill>
                <a:blip r:embed="rId2"/>
                <a:stretch>
                  <a:fillRect l="-749" t="-6635"/>
                </a:stretch>
              </a:blipFill>
            </p:spPr>
            <p:txBody>
              <a:bodyPr/>
              <a:lstStyle/>
              <a:p>
                <a:r>
                  <a:rPr lang="es-ES">
                    <a:noFill/>
                  </a:rPr>
                  <a:t> </a:t>
                </a:r>
              </a:p>
            </p:txBody>
          </p:sp>
        </mc:Fallback>
      </mc:AlternateContent>
      <p:graphicFrame>
        <p:nvGraphicFramePr>
          <p:cNvPr id="4" name="Tabla 3">
            <a:extLst>
              <a:ext uri="{FF2B5EF4-FFF2-40B4-BE49-F238E27FC236}">
                <a16:creationId xmlns:a16="http://schemas.microsoft.com/office/drawing/2014/main" id="{E1E7C388-6BC7-4990-BEC9-29BE4563C151}"/>
              </a:ext>
            </a:extLst>
          </p:cNvPr>
          <p:cNvGraphicFramePr>
            <a:graphicFrameLocks noGrp="1"/>
          </p:cNvGraphicFramePr>
          <p:nvPr>
            <p:extLst>
              <p:ext uri="{D42A27DB-BD31-4B8C-83A1-F6EECF244321}">
                <p14:modId xmlns:p14="http://schemas.microsoft.com/office/powerpoint/2010/main" val="2987836958"/>
              </p:ext>
            </p:extLst>
          </p:nvPr>
        </p:nvGraphicFramePr>
        <p:xfrm>
          <a:off x="7981744" y="171039"/>
          <a:ext cx="3995802" cy="6515921"/>
        </p:xfrm>
        <a:graphic>
          <a:graphicData uri="http://schemas.openxmlformats.org/drawingml/2006/table">
            <a:tbl>
              <a:tblPr/>
              <a:tblGrid>
                <a:gridCol w="1331934">
                  <a:extLst>
                    <a:ext uri="{9D8B030D-6E8A-4147-A177-3AD203B41FA5}">
                      <a16:colId xmlns:a16="http://schemas.microsoft.com/office/drawing/2014/main" val="282308566"/>
                    </a:ext>
                  </a:extLst>
                </a:gridCol>
                <a:gridCol w="1331934">
                  <a:extLst>
                    <a:ext uri="{9D8B030D-6E8A-4147-A177-3AD203B41FA5}">
                      <a16:colId xmlns:a16="http://schemas.microsoft.com/office/drawing/2014/main" val="975940530"/>
                    </a:ext>
                  </a:extLst>
                </a:gridCol>
                <a:gridCol w="1331934">
                  <a:extLst>
                    <a:ext uri="{9D8B030D-6E8A-4147-A177-3AD203B41FA5}">
                      <a16:colId xmlns:a16="http://schemas.microsoft.com/office/drawing/2014/main" val="1619704137"/>
                    </a:ext>
                  </a:extLst>
                </a:gridCol>
              </a:tblGrid>
              <a:tr h="518724">
                <a:tc>
                  <a:txBody>
                    <a:bodyPr/>
                    <a:lstStyle/>
                    <a:p>
                      <a:pPr algn="l" fontAlgn="b"/>
                      <a:r>
                        <a:rPr lang="es-MX" sz="1400" b="1" i="0" u="none" strike="noStrike" dirty="0">
                          <a:solidFill>
                            <a:srgbClr val="000000"/>
                          </a:solidFill>
                          <a:effectLst/>
                          <a:latin typeface="Gabriola" panose="04040605051002020D02" pitchFamily="82" charset="0"/>
                        </a:rPr>
                        <a:t>DATOS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a:solidFill>
                            <a:srgbClr val="000000"/>
                          </a:solidFill>
                          <a:effectLst/>
                          <a:latin typeface="Gabriola" panose="04040605051002020D02" pitchFamily="82" charset="0"/>
                        </a:rPr>
                        <a:t>RANGOS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a:solidFill>
                            <a:srgbClr val="000000"/>
                          </a:solidFill>
                          <a:effectLst/>
                          <a:latin typeface="Gabriola" panose="04040605051002020D02" pitchFamily="82" charset="0"/>
                        </a:rPr>
                        <a:t>ABSOLUTO DE LOS RANGOS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3700420"/>
                  </a:ext>
                </a:extLst>
              </a:tr>
              <a:tr h="178312">
                <a:tc>
                  <a:txBody>
                    <a:bodyPr/>
                    <a:lstStyle/>
                    <a:p>
                      <a:pPr algn="ctr" rtl="0" fontAlgn="b"/>
                      <a:r>
                        <a:rPr lang="es-MX" sz="1400" b="1" i="0" u="none" strike="noStrike">
                          <a:solidFill>
                            <a:srgbClr val="000000"/>
                          </a:solidFill>
                          <a:effectLst/>
                          <a:latin typeface="Gabriola" panose="04040605051002020D02" pitchFamily="82" charset="0"/>
                        </a:rPr>
                        <a:t>95.21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dirty="0">
                          <a:solidFill>
                            <a:srgbClr val="000000"/>
                          </a:solidFill>
                          <a:effectLst/>
                          <a:latin typeface="Gabriola" panose="04040605051002020D02" pitchFamily="82" charset="0"/>
                        </a:rPr>
                        <a:t> </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a:solidFill>
                            <a:srgbClr val="000000"/>
                          </a:solidFill>
                          <a:effectLst/>
                          <a:latin typeface="Gabriola" panose="04040605051002020D02" pitchFamily="82" charset="0"/>
                        </a:rPr>
                        <a:t> </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5924235"/>
                  </a:ext>
                </a:extLst>
              </a:tr>
              <a:tr h="178312">
                <a:tc>
                  <a:txBody>
                    <a:bodyPr/>
                    <a:lstStyle/>
                    <a:p>
                      <a:pPr algn="ctr" rtl="0" fontAlgn="b"/>
                      <a:r>
                        <a:rPr lang="es-MX" sz="1400" b="1" i="0" u="none" strike="noStrike">
                          <a:solidFill>
                            <a:srgbClr val="000000"/>
                          </a:solidFill>
                          <a:effectLst/>
                          <a:latin typeface="Gabriola" panose="04040605051002020D02" pitchFamily="82" charset="0"/>
                        </a:rPr>
                        <a:t>99.21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8384852"/>
                  </a:ext>
                </a:extLst>
              </a:tr>
              <a:tr h="178312">
                <a:tc>
                  <a:txBody>
                    <a:bodyPr/>
                    <a:lstStyle/>
                    <a:p>
                      <a:pPr algn="ctr" rtl="0" fontAlgn="b"/>
                      <a:r>
                        <a:rPr lang="es-MX" sz="1400" b="1" i="0" u="none" strike="noStrike">
                          <a:solidFill>
                            <a:srgbClr val="000000"/>
                          </a:solidFill>
                          <a:effectLst/>
                          <a:latin typeface="Gabriola" panose="04040605051002020D02" pitchFamily="82" charset="0"/>
                        </a:rPr>
                        <a:t>93.42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4531916"/>
                  </a:ext>
                </a:extLst>
              </a:tr>
              <a:tr h="178312">
                <a:tc>
                  <a:txBody>
                    <a:bodyPr/>
                    <a:lstStyle/>
                    <a:p>
                      <a:pPr algn="ctr" rtl="0" fontAlgn="b"/>
                      <a:r>
                        <a:rPr lang="es-MX" sz="1400" b="1" i="0" u="none" strike="noStrike">
                          <a:solidFill>
                            <a:srgbClr val="000000"/>
                          </a:solidFill>
                          <a:effectLst/>
                          <a:latin typeface="Gabriola" panose="04040605051002020D02" pitchFamily="82" charset="0"/>
                        </a:rPr>
                        <a:t>95.76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2.34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395268"/>
                  </a:ext>
                </a:extLst>
              </a:tr>
              <a:tr h="178312">
                <a:tc>
                  <a:txBody>
                    <a:bodyPr/>
                    <a:lstStyle/>
                    <a:p>
                      <a:pPr algn="ctr" rtl="0" fontAlgn="b"/>
                      <a:r>
                        <a:rPr lang="es-MX" sz="1400" b="1" i="0" u="none" strike="noStrike">
                          <a:solidFill>
                            <a:srgbClr val="000000"/>
                          </a:solidFill>
                          <a:effectLst/>
                          <a:latin typeface="Gabriola" panose="04040605051002020D02" pitchFamily="82" charset="0"/>
                        </a:rPr>
                        <a:t>93.33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550289"/>
                  </a:ext>
                </a:extLst>
              </a:tr>
              <a:tr h="178312">
                <a:tc>
                  <a:txBody>
                    <a:bodyPr/>
                    <a:lstStyle/>
                    <a:p>
                      <a:pPr algn="ctr" rtl="0" fontAlgn="b"/>
                      <a:r>
                        <a:rPr lang="es-MX" sz="1400" b="1" i="0" u="none" strike="noStrike">
                          <a:solidFill>
                            <a:srgbClr val="000000"/>
                          </a:solidFill>
                          <a:effectLst/>
                          <a:latin typeface="Gabriola" panose="04040605051002020D02" pitchFamily="82" charset="0"/>
                        </a:rPr>
                        <a:t>91.87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769541"/>
                  </a:ext>
                </a:extLst>
              </a:tr>
              <a:tr h="178312">
                <a:tc>
                  <a:txBody>
                    <a:bodyPr/>
                    <a:lstStyle/>
                    <a:p>
                      <a:pPr algn="ctr" rtl="0" fontAlgn="b"/>
                      <a:r>
                        <a:rPr lang="es-MX" sz="1400" b="1" i="0" u="none" strike="noStrike">
                          <a:solidFill>
                            <a:srgbClr val="000000"/>
                          </a:solidFill>
                          <a:effectLst/>
                          <a:latin typeface="Gabriola" panose="04040605051002020D02" pitchFamily="82" charset="0"/>
                        </a:rPr>
                        <a:t>99.46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-7.59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7.59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6130156"/>
                  </a:ext>
                </a:extLst>
              </a:tr>
              <a:tr h="178312">
                <a:tc>
                  <a:txBody>
                    <a:bodyPr/>
                    <a:lstStyle/>
                    <a:p>
                      <a:pPr algn="ctr" rtl="0" fontAlgn="b"/>
                      <a:r>
                        <a:rPr lang="es-MX" sz="1400" b="1" i="0" u="none" strike="noStrike">
                          <a:solidFill>
                            <a:srgbClr val="000000"/>
                          </a:solidFill>
                          <a:effectLst/>
                          <a:latin typeface="Gabriola" panose="04040605051002020D02" pitchFamily="82" charset="0"/>
                        </a:rPr>
                        <a:t>100.57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-1.11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1.11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4859758"/>
                  </a:ext>
                </a:extLst>
              </a:tr>
              <a:tr h="178312">
                <a:tc>
                  <a:txBody>
                    <a:bodyPr/>
                    <a:lstStyle/>
                    <a:p>
                      <a:pPr algn="ctr" rtl="0" fontAlgn="b"/>
                      <a:r>
                        <a:rPr lang="es-MX" sz="1400" b="1" i="0" u="none" strike="noStrike">
                          <a:solidFill>
                            <a:srgbClr val="000000"/>
                          </a:solidFill>
                          <a:effectLst/>
                          <a:latin typeface="Gabriola" panose="04040605051002020D02" pitchFamily="82" charset="0"/>
                        </a:rPr>
                        <a:t>103.36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8263524"/>
                  </a:ext>
                </a:extLst>
              </a:tr>
              <a:tr h="178312">
                <a:tc>
                  <a:txBody>
                    <a:bodyPr/>
                    <a:lstStyle/>
                    <a:p>
                      <a:pPr algn="ctr" rtl="0" fontAlgn="b"/>
                      <a:r>
                        <a:rPr lang="es-MX" sz="1400" b="1" i="0" u="none" strike="noStrike">
                          <a:solidFill>
                            <a:srgbClr val="000000"/>
                          </a:solidFill>
                          <a:effectLst/>
                          <a:latin typeface="Gabriola" panose="04040605051002020D02" pitchFamily="82" charset="0"/>
                        </a:rPr>
                        <a:t>91.88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11.48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11.48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9576849"/>
                  </a:ext>
                </a:extLst>
              </a:tr>
              <a:tr h="178312">
                <a:tc>
                  <a:txBody>
                    <a:bodyPr/>
                    <a:lstStyle/>
                    <a:p>
                      <a:pPr algn="ctr" rtl="0" fontAlgn="b"/>
                      <a:r>
                        <a:rPr lang="es-MX" sz="1400" b="1" i="0" u="none" strike="noStrike">
                          <a:solidFill>
                            <a:srgbClr val="000000"/>
                          </a:solidFill>
                          <a:effectLst/>
                          <a:latin typeface="Gabriola" panose="04040605051002020D02" pitchFamily="82" charset="0"/>
                        </a:rPr>
                        <a:t>102.08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7888322"/>
                  </a:ext>
                </a:extLst>
              </a:tr>
              <a:tr h="178312">
                <a:tc>
                  <a:txBody>
                    <a:bodyPr/>
                    <a:lstStyle/>
                    <a:p>
                      <a:pPr algn="ctr" rtl="0" fontAlgn="b"/>
                      <a:r>
                        <a:rPr lang="es-MX" sz="1400" b="1" i="0" u="none" strike="noStrike">
                          <a:solidFill>
                            <a:srgbClr val="000000"/>
                          </a:solidFill>
                          <a:effectLst/>
                          <a:latin typeface="Gabriola" panose="04040605051002020D02" pitchFamily="82" charset="0"/>
                        </a:rPr>
                        <a:t>100.02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2.06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2.06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9269011"/>
                  </a:ext>
                </a:extLst>
              </a:tr>
              <a:tr h="178312">
                <a:tc>
                  <a:txBody>
                    <a:bodyPr/>
                    <a:lstStyle/>
                    <a:p>
                      <a:pPr algn="ctr" rtl="0" fontAlgn="b"/>
                      <a:r>
                        <a:rPr lang="es-MX" sz="1400" b="1" i="0" u="none" strike="noStrike">
                          <a:solidFill>
                            <a:srgbClr val="000000"/>
                          </a:solidFill>
                          <a:effectLst/>
                          <a:latin typeface="Gabriola" panose="04040605051002020D02" pitchFamily="82" charset="0"/>
                        </a:rPr>
                        <a:t>103.91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-3.89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3.89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340278"/>
                  </a:ext>
                </a:extLst>
              </a:tr>
              <a:tr h="178312">
                <a:tc>
                  <a:txBody>
                    <a:bodyPr/>
                    <a:lstStyle/>
                    <a:p>
                      <a:pPr algn="ctr" rtl="0" fontAlgn="b"/>
                      <a:r>
                        <a:rPr lang="es-MX" sz="1400" b="1" i="0" u="none" strike="noStrike">
                          <a:solidFill>
                            <a:srgbClr val="000000"/>
                          </a:solidFill>
                          <a:effectLst/>
                          <a:latin typeface="Gabriola" panose="04040605051002020D02" pitchFamily="82" charset="0"/>
                        </a:rPr>
                        <a:t>95.29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367429"/>
                  </a:ext>
                </a:extLst>
              </a:tr>
              <a:tr h="178312">
                <a:tc>
                  <a:txBody>
                    <a:bodyPr/>
                    <a:lstStyle/>
                    <a:p>
                      <a:pPr algn="ctr" rtl="0" fontAlgn="b"/>
                      <a:r>
                        <a:rPr lang="es-MX" sz="1400" b="1" i="0" u="none" strike="noStrike">
                          <a:solidFill>
                            <a:srgbClr val="000000"/>
                          </a:solidFill>
                          <a:effectLst/>
                          <a:latin typeface="Gabriola" panose="04040605051002020D02" pitchFamily="82" charset="0"/>
                        </a:rPr>
                        <a:t>89.82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5.47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5.47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1603853"/>
                  </a:ext>
                </a:extLst>
              </a:tr>
              <a:tr h="178312">
                <a:tc>
                  <a:txBody>
                    <a:bodyPr/>
                    <a:lstStyle/>
                    <a:p>
                      <a:pPr algn="ctr" rtl="0" fontAlgn="b"/>
                      <a:r>
                        <a:rPr lang="es-MX" sz="1400" b="1" i="0" u="none" strike="noStrike">
                          <a:solidFill>
                            <a:srgbClr val="000000"/>
                          </a:solidFill>
                          <a:effectLst/>
                          <a:latin typeface="Gabriola" panose="04040605051002020D02" pitchFamily="82" charset="0"/>
                        </a:rPr>
                        <a:t>106.55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-16.73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16.73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5991192"/>
                  </a:ext>
                </a:extLst>
              </a:tr>
              <a:tr h="178312">
                <a:tc>
                  <a:txBody>
                    <a:bodyPr/>
                    <a:lstStyle/>
                    <a:p>
                      <a:pPr algn="ctr" rtl="0" fontAlgn="b"/>
                      <a:r>
                        <a:rPr lang="es-MX" sz="1400" b="1" i="0" u="none" strike="noStrike">
                          <a:solidFill>
                            <a:srgbClr val="000000"/>
                          </a:solidFill>
                          <a:effectLst/>
                          <a:latin typeface="Gabriola" panose="04040605051002020D02" pitchFamily="82" charset="0"/>
                        </a:rPr>
                        <a:t>97.4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4967751"/>
                  </a:ext>
                </a:extLst>
              </a:tr>
              <a:tr h="178312">
                <a:tc>
                  <a:txBody>
                    <a:bodyPr/>
                    <a:lstStyle/>
                    <a:p>
                      <a:pPr algn="ctr" rtl="0" fontAlgn="b"/>
                      <a:r>
                        <a:rPr lang="es-MX" sz="1400" b="1" i="0" u="none" strike="noStrike">
                          <a:solidFill>
                            <a:srgbClr val="000000"/>
                          </a:solidFill>
                          <a:effectLst/>
                          <a:latin typeface="Gabriola" panose="04040605051002020D02" pitchFamily="82" charset="0"/>
                        </a:rPr>
                        <a:t>93.45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3.95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5904371"/>
                  </a:ext>
                </a:extLst>
              </a:tr>
              <a:tr h="178312">
                <a:tc>
                  <a:txBody>
                    <a:bodyPr/>
                    <a:lstStyle/>
                    <a:p>
                      <a:pPr algn="ctr" rtl="0" fontAlgn="b"/>
                      <a:r>
                        <a:rPr lang="es-MX" sz="1400" b="1" i="0" u="none" strike="noStrike">
                          <a:solidFill>
                            <a:srgbClr val="000000"/>
                          </a:solidFill>
                          <a:effectLst/>
                          <a:latin typeface="Gabriola" panose="04040605051002020D02" pitchFamily="82" charset="0"/>
                        </a:rPr>
                        <a:t>102.66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8161879"/>
                  </a:ext>
                </a:extLst>
              </a:tr>
              <a:tr h="178312">
                <a:tc>
                  <a:txBody>
                    <a:bodyPr/>
                    <a:lstStyle/>
                    <a:p>
                      <a:pPr algn="ctr" rtl="0" fontAlgn="b"/>
                      <a:r>
                        <a:rPr lang="es-MX" sz="1400" b="1" i="0" u="none" strike="noStrike">
                          <a:solidFill>
                            <a:srgbClr val="000000"/>
                          </a:solidFill>
                          <a:effectLst/>
                          <a:latin typeface="Gabriola" panose="04040605051002020D02" pitchFamily="82" charset="0"/>
                        </a:rPr>
                        <a:t>97.21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5.45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6247416"/>
                  </a:ext>
                </a:extLst>
              </a:tr>
              <a:tr h="178312">
                <a:tc>
                  <a:txBody>
                    <a:bodyPr/>
                    <a:lstStyle/>
                    <a:p>
                      <a:pPr algn="ctr" rtl="0" fontAlgn="b"/>
                      <a:r>
                        <a:rPr lang="es-MX" sz="1400" b="1" i="0" u="none" strike="noStrike">
                          <a:solidFill>
                            <a:srgbClr val="000000"/>
                          </a:solidFill>
                          <a:effectLst/>
                          <a:latin typeface="Gabriola" panose="04040605051002020D02" pitchFamily="82" charset="0"/>
                        </a:rPr>
                        <a:t>100.66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8501902"/>
                  </a:ext>
                </a:extLst>
              </a:tr>
              <a:tr h="178312">
                <a:tc>
                  <a:txBody>
                    <a:bodyPr/>
                    <a:lstStyle/>
                    <a:p>
                      <a:pPr algn="ctr" rtl="0" fontAlgn="b"/>
                      <a:r>
                        <a:rPr lang="es-MX" sz="1400" b="1" i="0" u="none" strike="noStrike">
                          <a:solidFill>
                            <a:srgbClr val="000000"/>
                          </a:solidFill>
                          <a:effectLst/>
                          <a:latin typeface="Gabriola" panose="04040605051002020D02" pitchFamily="82" charset="0"/>
                        </a:rPr>
                        <a:t>98.62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2.04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2.04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1223302"/>
                  </a:ext>
                </a:extLst>
              </a:tr>
              <a:tr h="178312">
                <a:tc>
                  <a:txBody>
                    <a:bodyPr/>
                    <a:lstStyle/>
                    <a:p>
                      <a:pPr algn="ctr" rtl="0" fontAlgn="b"/>
                      <a:r>
                        <a:rPr lang="es-MX" sz="1400" b="1" i="0" u="none" strike="noStrike">
                          <a:solidFill>
                            <a:srgbClr val="000000"/>
                          </a:solidFill>
                          <a:effectLst/>
                          <a:latin typeface="Gabriola" panose="04040605051002020D02" pitchFamily="82" charset="0"/>
                        </a:rPr>
                        <a:t>92.85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5.77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5.77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8894612"/>
                  </a:ext>
                </a:extLst>
              </a:tr>
              <a:tr h="178312">
                <a:tc>
                  <a:txBody>
                    <a:bodyPr/>
                    <a:lstStyle/>
                    <a:p>
                      <a:pPr algn="ctr" rtl="0" fontAlgn="b"/>
                      <a:r>
                        <a:rPr lang="es-MX" sz="1400" b="1" i="0" u="none" strike="noStrike">
                          <a:solidFill>
                            <a:srgbClr val="000000"/>
                          </a:solidFill>
                          <a:effectLst/>
                          <a:latin typeface="Gabriola" panose="04040605051002020D02" pitchFamily="82" charset="0"/>
                        </a:rPr>
                        <a:t>93.19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-0.34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0.34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67830"/>
                  </a:ext>
                </a:extLst>
              </a:tr>
              <a:tr h="156698">
                <a:tc>
                  <a:txBody>
                    <a:bodyPr/>
                    <a:lstStyle/>
                    <a:p>
                      <a:pPr algn="ctr" rtl="0" fontAlgn="b"/>
                      <a:r>
                        <a:rPr lang="es-MX" sz="1400" b="1" i="0" u="none" strike="noStrike">
                          <a:solidFill>
                            <a:srgbClr val="000000"/>
                          </a:solidFill>
                          <a:effectLst/>
                          <a:latin typeface="Gabriola" panose="04040605051002020D02" pitchFamily="82" charset="0"/>
                        </a:rPr>
                        <a:t>106.34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-13.15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13.15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195890"/>
                  </a:ext>
                </a:extLst>
              </a:tr>
              <a:tr h="556547">
                <a:tc>
                  <a:txBody>
                    <a:bodyPr/>
                    <a:lstStyle/>
                    <a:p>
                      <a:pPr algn="l" fontAlgn="b"/>
                      <a:r>
                        <a:rPr lang="es-MX" sz="1800" b="0" i="0" u="none" strike="noStrike">
                          <a:solidFill>
                            <a:srgbClr val="000000"/>
                          </a:solidFill>
                          <a:effectLst/>
                          <a:latin typeface="Gabriola" panose="04040605051002020D02" pitchFamily="82" charset="0"/>
                        </a:rPr>
                        <a:t> </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0000"/>
                          </a:solidFill>
                          <a:effectLst/>
                          <a:latin typeface="Gabriola" panose="04040605051002020D02" pitchFamily="82" charset="0"/>
                        </a:rPr>
                        <a:t>PROMEDIO DE LOS RANGOS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Gabriola" panose="04040605051002020D02" pitchFamily="82" charset="0"/>
                        </a:rPr>
                        <a:t>5.78375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19646"/>
                  </a:ext>
                </a:extLst>
              </a:tr>
            </a:tbl>
          </a:graphicData>
        </a:graphic>
      </p:graphicFrame>
      <p:sp>
        <p:nvSpPr>
          <p:cNvPr id="5" name="Text Box 3">
            <a:extLst>
              <a:ext uri="{FF2B5EF4-FFF2-40B4-BE49-F238E27FC236}">
                <a16:creationId xmlns:a16="http://schemas.microsoft.com/office/drawing/2014/main" id="{99532C32-EE13-4AFA-AE7D-6C7DEC8CA3A8}"/>
              </a:ext>
            </a:extLst>
          </p:cNvPr>
          <p:cNvSpPr txBox="1">
            <a:spLocks noChangeArrowheads="1"/>
          </p:cNvSpPr>
          <p:nvPr/>
        </p:nvSpPr>
        <p:spPr bwMode="auto">
          <a:xfrm>
            <a:off x="341334" y="2847115"/>
            <a:ext cx="6173819" cy="400110"/>
          </a:xfrm>
          <a:prstGeom prst="rect">
            <a:avLst/>
          </a:prstGeom>
          <a:noFill/>
          <a:ln w="9525">
            <a:solidFill>
              <a:srgbClr val="FF0066"/>
            </a:solidFill>
            <a:miter lim="800000"/>
            <a:headEnd/>
            <a:tailEnd/>
          </a:ln>
          <a:effectLst/>
        </p:spPr>
        <p:txBody>
          <a:bodyPr wrap="square">
            <a:spAutoFit/>
          </a:bodyPr>
          <a:lstStyle/>
          <a:p>
            <a:pPr eaLnBrk="0" fontAlgn="base" hangingPunct="0">
              <a:spcBef>
                <a:spcPct val="0"/>
              </a:spcBef>
              <a:spcAft>
                <a:spcPct val="0"/>
              </a:spcAft>
              <a:defRPr/>
            </a:pPr>
            <a:r>
              <a:rPr lang="es-ES_tradnl" sz="2000" b="1" dirty="0">
                <a:solidFill>
                  <a:srgbClr val="0070C0"/>
                </a:solidFill>
                <a:effectLst>
                  <a:outerShdw blurRad="38100" dist="38100" dir="2700000" algn="tl">
                    <a:srgbClr val="000000"/>
                  </a:outerShdw>
                </a:effectLst>
                <a:latin typeface="Arial" charset="0"/>
              </a:rPr>
              <a:t>R</a:t>
            </a:r>
            <a:r>
              <a:rPr lang="es-ES_tradnl" sz="2000" b="1" baseline="-25000" dirty="0">
                <a:solidFill>
                  <a:srgbClr val="0070C0"/>
                </a:solidFill>
                <a:effectLst>
                  <a:outerShdw blurRad="38100" dist="38100" dir="2700000" algn="tl">
                    <a:srgbClr val="000000"/>
                  </a:outerShdw>
                </a:effectLst>
                <a:latin typeface="Arial" charset="0"/>
              </a:rPr>
              <a:t>1 </a:t>
            </a:r>
            <a:r>
              <a:rPr lang="es-ES_tradnl" sz="2000" b="1" dirty="0">
                <a:solidFill>
                  <a:srgbClr val="0070C0"/>
                </a:solidFill>
                <a:effectLst>
                  <a:outerShdw blurRad="38100" dist="38100" dir="2700000" algn="tl">
                    <a:srgbClr val="000000"/>
                  </a:outerShdw>
                </a:effectLst>
                <a:latin typeface="Arial" charset="0"/>
              </a:rPr>
              <a:t>= ( X</a:t>
            </a:r>
            <a:r>
              <a:rPr lang="es-ES_tradnl" sz="2000" b="1" baseline="-25000" dirty="0">
                <a:solidFill>
                  <a:srgbClr val="0070C0"/>
                </a:solidFill>
                <a:effectLst>
                  <a:outerShdw blurRad="38100" dist="38100" dir="2700000" algn="tl">
                    <a:srgbClr val="000000"/>
                  </a:outerShdw>
                </a:effectLst>
                <a:latin typeface="Arial" charset="0"/>
              </a:rPr>
              <a:t>1 </a:t>
            </a:r>
            <a:r>
              <a:rPr lang="es-ES_tradnl" sz="2000" b="1" dirty="0">
                <a:solidFill>
                  <a:srgbClr val="0070C0"/>
                </a:solidFill>
                <a:effectLst>
                  <a:outerShdw blurRad="38100" dist="38100" dir="2700000" algn="tl">
                    <a:srgbClr val="000000"/>
                  </a:outerShdw>
                </a:effectLst>
                <a:latin typeface="Arial" charset="0"/>
              </a:rPr>
              <a:t>- X</a:t>
            </a:r>
            <a:r>
              <a:rPr lang="es-ES_tradnl" sz="2000" b="1" baseline="-25000" dirty="0">
                <a:solidFill>
                  <a:srgbClr val="0070C0"/>
                </a:solidFill>
                <a:effectLst>
                  <a:outerShdw blurRad="38100" dist="38100" dir="2700000" algn="tl">
                    <a:srgbClr val="000000"/>
                  </a:outerShdw>
                </a:effectLst>
                <a:latin typeface="Arial" charset="0"/>
              </a:rPr>
              <a:t>2</a:t>
            </a:r>
            <a:r>
              <a:rPr lang="es-ES_tradnl" sz="2000" b="1" dirty="0">
                <a:solidFill>
                  <a:srgbClr val="0070C0"/>
                </a:solidFill>
                <a:effectLst>
                  <a:outerShdw blurRad="38100" dist="38100" dir="2700000" algn="tl">
                    <a:srgbClr val="000000"/>
                  </a:outerShdw>
                </a:effectLst>
                <a:latin typeface="Arial" charset="0"/>
              </a:rPr>
              <a:t> ) ,  R</a:t>
            </a:r>
            <a:r>
              <a:rPr lang="es-ES_tradnl" sz="2000" b="1" baseline="-25000" dirty="0">
                <a:solidFill>
                  <a:srgbClr val="0070C0"/>
                </a:solidFill>
                <a:effectLst>
                  <a:outerShdw blurRad="38100" dist="38100" dir="2700000" algn="tl">
                    <a:srgbClr val="000000"/>
                  </a:outerShdw>
                </a:effectLst>
                <a:latin typeface="Arial" charset="0"/>
              </a:rPr>
              <a:t>2</a:t>
            </a:r>
            <a:r>
              <a:rPr lang="es-ES_tradnl" sz="2000" b="1" dirty="0">
                <a:solidFill>
                  <a:srgbClr val="0070C0"/>
                </a:solidFill>
                <a:effectLst>
                  <a:outerShdw blurRad="38100" dist="38100" dir="2700000" algn="tl">
                    <a:srgbClr val="000000"/>
                  </a:outerShdw>
                </a:effectLst>
                <a:latin typeface="Arial" charset="0"/>
              </a:rPr>
              <a:t> = ( X</a:t>
            </a:r>
            <a:r>
              <a:rPr lang="es-ES_tradnl" sz="2000" b="1" baseline="-25000" dirty="0">
                <a:solidFill>
                  <a:srgbClr val="0070C0"/>
                </a:solidFill>
                <a:effectLst>
                  <a:outerShdw blurRad="38100" dist="38100" dir="2700000" algn="tl">
                    <a:srgbClr val="000000"/>
                  </a:outerShdw>
                </a:effectLst>
                <a:latin typeface="Arial" charset="0"/>
              </a:rPr>
              <a:t>2</a:t>
            </a:r>
            <a:r>
              <a:rPr lang="es-ES_tradnl" sz="2000" b="1" dirty="0">
                <a:solidFill>
                  <a:srgbClr val="0070C0"/>
                </a:solidFill>
                <a:effectLst>
                  <a:outerShdw blurRad="38100" dist="38100" dir="2700000" algn="tl">
                    <a:srgbClr val="000000"/>
                  </a:outerShdw>
                </a:effectLst>
                <a:latin typeface="Arial" charset="0"/>
              </a:rPr>
              <a:t> - X</a:t>
            </a:r>
            <a:r>
              <a:rPr lang="es-ES_tradnl" sz="2000" b="1" baseline="-25000" dirty="0">
                <a:solidFill>
                  <a:srgbClr val="0070C0"/>
                </a:solidFill>
                <a:effectLst>
                  <a:outerShdw blurRad="38100" dist="38100" dir="2700000" algn="tl">
                    <a:srgbClr val="000000"/>
                  </a:outerShdw>
                </a:effectLst>
                <a:latin typeface="Arial" charset="0"/>
              </a:rPr>
              <a:t>3</a:t>
            </a:r>
            <a:r>
              <a:rPr lang="es-ES_tradnl" sz="2000" b="1" dirty="0">
                <a:solidFill>
                  <a:srgbClr val="0070C0"/>
                </a:solidFill>
                <a:effectLst>
                  <a:outerShdw blurRad="38100" dist="38100" dir="2700000" algn="tl">
                    <a:srgbClr val="000000"/>
                  </a:outerShdw>
                </a:effectLst>
                <a:latin typeface="Arial" charset="0"/>
              </a:rPr>
              <a:t> ) , ...., R</a:t>
            </a:r>
            <a:r>
              <a:rPr lang="es-ES_tradnl" sz="2000" b="1" baseline="-25000" dirty="0">
                <a:solidFill>
                  <a:srgbClr val="0070C0"/>
                </a:solidFill>
                <a:effectLst>
                  <a:outerShdw blurRad="38100" dist="38100" dir="2700000" algn="tl">
                    <a:srgbClr val="000000"/>
                  </a:outerShdw>
                </a:effectLst>
                <a:latin typeface="Arial" charset="0"/>
              </a:rPr>
              <a:t>24</a:t>
            </a:r>
            <a:r>
              <a:rPr lang="es-ES_tradnl" sz="2000" b="1" dirty="0">
                <a:solidFill>
                  <a:srgbClr val="0070C0"/>
                </a:solidFill>
                <a:effectLst>
                  <a:outerShdw blurRad="38100" dist="38100" dir="2700000" algn="tl">
                    <a:srgbClr val="000000"/>
                  </a:outerShdw>
                </a:effectLst>
                <a:latin typeface="Arial" charset="0"/>
              </a:rPr>
              <a:t>=( X</a:t>
            </a:r>
            <a:r>
              <a:rPr lang="es-ES_tradnl" sz="2000" b="1" baseline="-25000" dirty="0">
                <a:solidFill>
                  <a:srgbClr val="0070C0"/>
                </a:solidFill>
                <a:effectLst>
                  <a:outerShdw blurRad="38100" dist="38100" dir="2700000" algn="tl">
                    <a:srgbClr val="000000"/>
                  </a:outerShdw>
                </a:effectLst>
                <a:latin typeface="Arial" charset="0"/>
              </a:rPr>
              <a:t>25</a:t>
            </a:r>
            <a:r>
              <a:rPr lang="es-ES_tradnl" sz="2000" b="1" dirty="0">
                <a:solidFill>
                  <a:srgbClr val="0070C0"/>
                </a:solidFill>
                <a:effectLst>
                  <a:outerShdw blurRad="38100" dist="38100" dir="2700000" algn="tl">
                    <a:srgbClr val="000000"/>
                  </a:outerShdw>
                </a:effectLst>
                <a:latin typeface="Arial" charset="0"/>
              </a:rPr>
              <a:t>– X</a:t>
            </a:r>
            <a:r>
              <a:rPr lang="es-ES_tradnl" sz="2000" b="1" baseline="-25000" dirty="0">
                <a:solidFill>
                  <a:srgbClr val="0070C0"/>
                </a:solidFill>
                <a:effectLst>
                  <a:outerShdw blurRad="38100" dist="38100" dir="2700000" algn="tl">
                    <a:srgbClr val="000000"/>
                  </a:outerShdw>
                </a:effectLst>
                <a:latin typeface="Arial" charset="0"/>
              </a:rPr>
              <a:t>24</a:t>
            </a:r>
            <a:r>
              <a:rPr lang="es-ES_tradnl" sz="2000" b="1" dirty="0">
                <a:solidFill>
                  <a:srgbClr val="0070C0"/>
                </a:solidFill>
                <a:effectLst>
                  <a:outerShdw blurRad="38100" dist="38100" dir="2700000" algn="tl">
                    <a:srgbClr val="000000"/>
                  </a:outerShdw>
                </a:effectLst>
                <a:latin typeface="Arial" charset="0"/>
              </a:rPr>
              <a:t> )</a:t>
            </a:r>
            <a:endParaRPr lang="es-ES_tradnl" sz="2000" dirty="0">
              <a:solidFill>
                <a:srgbClr val="0070C0"/>
              </a:solidFill>
              <a:effectLst>
                <a:outerShdw blurRad="38100" dist="38100" dir="2700000" algn="tl">
                  <a:srgbClr val="000000"/>
                </a:outerShdw>
              </a:effectLst>
              <a:latin typeface="Arial" charset="0"/>
            </a:endParaRPr>
          </a:p>
        </p:txBody>
      </p:sp>
      <mc:AlternateContent xmlns:mc="http://schemas.openxmlformats.org/markup-compatibility/2006" xmlns:a14="http://schemas.microsoft.com/office/drawing/2010/main">
        <mc:Choice Requires="a14">
          <p:sp>
            <p:nvSpPr>
              <p:cNvPr id="6" name="Rectángulo 5">
                <a:extLst>
                  <a:ext uri="{FF2B5EF4-FFF2-40B4-BE49-F238E27FC236}">
                    <a16:creationId xmlns:a16="http://schemas.microsoft.com/office/drawing/2014/main" id="{5AF758E7-2272-4DCA-903A-3E6A1BE57309}"/>
                  </a:ext>
                </a:extLst>
              </p:cNvPr>
              <p:cNvSpPr/>
              <p:nvPr/>
            </p:nvSpPr>
            <p:spPr>
              <a:xfrm>
                <a:off x="341334" y="3610776"/>
                <a:ext cx="3882601" cy="84593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b="1" smtClean="0">
                          <a:latin typeface="Cambria Math" panose="02040503050406030204" pitchFamily="18" charset="0"/>
                        </a:rPr>
                        <m:t>𝐃𝐨𝐧𝐝𝐞</m:t>
                      </m:r>
                      <m:r>
                        <a:rPr lang="es-MX" b="1" smtClean="0">
                          <a:latin typeface="Cambria Math" panose="02040503050406030204" pitchFamily="18" charset="0"/>
                        </a:rPr>
                        <m:t>       </m:t>
                      </m:r>
                      <m:acc>
                        <m:accPr>
                          <m:chr m:val="̅"/>
                          <m:ctrlPr>
                            <a:rPr lang="es-ES" b="1" i="1" dirty="0">
                              <a:latin typeface="Cambria Math" panose="02040503050406030204" pitchFamily="18" charset="0"/>
                            </a:rPr>
                          </m:ctrlPr>
                        </m:accPr>
                        <m:e>
                          <m:r>
                            <a:rPr lang="es-MX" b="1" dirty="0">
                              <a:latin typeface="Cambria Math"/>
                            </a:rPr>
                            <m:t>𝐑</m:t>
                          </m:r>
                        </m:e>
                      </m:acc>
                      <m:r>
                        <a:rPr lang="es-MX" b="1" dirty="0">
                          <a:latin typeface="Cambria Math"/>
                        </a:rPr>
                        <m:t>=</m:t>
                      </m:r>
                      <m:nary>
                        <m:naryPr>
                          <m:chr m:val="∑"/>
                          <m:ctrlPr>
                            <a:rPr lang="es-MX" b="1" i="1" dirty="0">
                              <a:latin typeface="Cambria Math" panose="02040503050406030204" pitchFamily="18" charset="0"/>
                            </a:rPr>
                          </m:ctrlPr>
                        </m:naryPr>
                        <m:sub>
                          <m:r>
                            <m:rPr>
                              <m:brk m:alnAt="23"/>
                            </m:rPr>
                            <a:rPr lang="es-MX" b="1" dirty="0">
                              <a:latin typeface="Cambria Math"/>
                            </a:rPr>
                            <m:t>𝐢</m:t>
                          </m:r>
                          <m:r>
                            <a:rPr lang="es-MX" b="1" dirty="0">
                              <a:latin typeface="Cambria Math"/>
                            </a:rPr>
                            <m:t>=</m:t>
                          </m:r>
                          <m:r>
                            <a:rPr lang="es-MX" b="1" dirty="0">
                              <a:latin typeface="Cambria Math"/>
                            </a:rPr>
                            <m:t>𝟏</m:t>
                          </m:r>
                        </m:sub>
                        <m:sup>
                          <m:r>
                            <a:rPr lang="es-MX" b="1" dirty="0">
                              <a:latin typeface="Cambria Math"/>
                            </a:rPr>
                            <m:t>𝐧</m:t>
                          </m:r>
                        </m:sup>
                        <m:e>
                          <m:f>
                            <m:fPr>
                              <m:ctrlPr>
                                <a:rPr lang="es-MX" b="1" i="1" dirty="0">
                                  <a:latin typeface="Cambria Math" panose="02040503050406030204" pitchFamily="18" charset="0"/>
                                </a:rPr>
                              </m:ctrlPr>
                            </m:fPr>
                            <m:num>
                              <m:sSub>
                                <m:sSubPr>
                                  <m:ctrlPr>
                                    <a:rPr lang="es-MX" b="1" i="1" dirty="0">
                                      <a:latin typeface="Cambria Math" panose="02040503050406030204" pitchFamily="18" charset="0"/>
                                    </a:rPr>
                                  </m:ctrlPr>
                                </m:sSubPr>
                                <m:e>
                                  <m:r>
                                    <a:rPr lang="es-MX" b="1" dirty="0">
                                      <a:latin typeface="Cambria Math"/>
                                    </a:rPr>
                                    <m:t>𝐑</m:t>
                                  </m:r>
                                </m:e>
                                <m:sub>
                                  <m:r>
                                    <a:rPr lang="es-MX" b="1" dirty="0">
                                      <a:latin typeface="Cambria Math"/>
                                    </a:rPr>
                                    <m:t>𝐢</m:t>
                                  </m:r>
                                </m:sub>
                              </m:sSub>
                            </m:num>
                            <m:den>
                              <m:r>
                                <a:rPr lang="es-MX" b="1" dirty="0">
                                  <a:latin typeface="Cambria Math"/>
                                </a:rPr>
                                <m:t>𝐧</m:t>
                              </m:r>
                              <m:r>
                                <a:rPr lang="es-MX" b="1" i="0" dirty="0" smtClean="0">
                                  <a:latin typeface="Cambria Math" panose="02040503050406030204" pitchFamily="18" charset="0"/>
                                </a:rPr>
                                <m:t>−</m:t>
                              </m:r>
                              <m:r>
                                <a:rPr lang="es-MX" b="1" i="0" dirty="0" smtClean="0">
                                  <a:latin typeface="Cambria Math" panose="02040503050406030204" pitchFamily="18" charset="0"/>
                                </a:rPr>
                                <m:t>𝟏</m:t>
                              </m:r>
                            </m:den>
                          </m:f>
                        </m:e>
                      </m:nary>
                      <m:r>
                        <a:rPr lang="es-MX" b="1" i="1" dirty="0" smtClean="0">
                          <a:latin typeface="Cambria Math" panose="02040503050406030204" pitchFamily="18" charset="0"/>
                        </a:rPr>
                        <m:t>=</m:t>
                      </m:r>
                      <m:r>
                        <a:rPr lang="es-MX" b="1" i="1" dirty="0" smtClean="0">
                          <a:latin typeface="Cambria Math" panose="02040503050406030204" pitchFamily="18" charset="0"/>
                        </a:rPr>
                        <m:t>𝟓</m:t>
                      </m:r>
                      <m:r>
                        <a:rPr lang="es-MX" b="1" i="1" dirty="0" smtClean="0">
                          <a:latin typeface="Cambria Math" panose="02040503050406030204" pitchFamily="18" charset="0"/>
                        </a:rPr>
                        <m:t>.</m:t>
                      </m:r>
                      <m:r>
                        <a:rPr lang="es-MX" b="1" i="1" dirty="0" smtClean="0">
                          <a:latin typeface="Cambria Math" panose="02040503050406030204" pitchFamily="18" charset="0"/>
                        </a:rPr>
                        <m:t>𝟕𝟖𝟑𝟕𝟓</m:t>
                      </m:r>
                    </m:oMath>
                  </m:oMathPara>
                </a14:m>
                <a:endParaRPr lang="es-MX" dirty="0"/>
              </a:p>
            </p:txBody>
          </p:sp>
        </mc:Choice>
        <mc:Fallback xmlns="">
          <p:sp>
            <p:nvSpPr>
              <p:cNvPr id="6" name="Rectángulo 5">
                <a:extLst>
                  <a:ext uri="{FF2B5EF4-FFF2-40B4-BE49-F238E27FC236}">
                    <a16:creationId xmlns:a16="http://schemas.microsoft.com/office/drawing/2014/main" id="{5AF758E7-2272-4DCA-903A-3E6A1BE57309}"/>
                  </a:ext>
                </a:extLst>
              </p:cNvPr>
              <p:cNvSpPr>
                <a:spLocks noRot="1" noChangeAspect="1" noMove="1" noResize="1" noEditPoints="1" noAdjustHandles="1" noChangeArrowheads="1" noChangeShapeType="1" noTextEdit="1"/>
              </p:cNvSpPr>
              <p:nvPr/>
            </p:nvSpPr>
            <p:spPr>
              <a:xfrm>
                <a:off x="341334" y="3610776"/>
                <a:ext cx="3882601" cy="845937"/>
              </a:xfrm>
              <a:prstGeom prst="rect">
                <a:avLst/>
              </a:prstGeom>
              <a:blipFill>
                <a:blip r:embed="rId3"/>
                <a:stretch>
                  <a:fillRect/>
                </a:stretch>
              </a:blipFill>
            </p:spPr>
            <p:txBody>
              <a:bodyPr/>
              <a:lstStyle/>
              <a:p>
                <a:r>
                  <a:rPr lang="es-MX">
                    <a:noFill/>
                  </a:rPr>
                  <a:t> </a:t>
                </a:r>
              </a:p>
            </p:txBody>
          </p:sp>
        </mc:Fallback>
      </mc:AlternateContent>
      <p:graphicFrame>
        <p:nvGraphicFramePr>
          <p:cNvPr id="7" name="3 Marcador de contenido">
            <a:extLst>
              <a:ext uri="{FF2B5EF4-FFF2-40B4-BE49-F238E27FC236}">
                <a16:creationId xmlns:a16="http://schemas.microsoft.com/office/drawing/2014/main" id="{A2B0E6FA-9FF6-401A-BDA1-3CE74470D6CF}"/>
              </a:ext>
            </a:extLst>
          </p:cNvPr>
          <p:cNvGraphicFramePr>
            <a:graphicFrameLocks/>
          </p:cNvGraphicFramePr>
          <p:nvPr>
            <p:extLst>
              <p:ext uri="{D42A27DB-BD31-4B8C-83A1-F6EECF244321}">
                <p14:modId xmlns:p14="http://schemas.microsoft.com/office/powerpoint/2010/main" val="3374590776"/>
              </p:ext>
            </p:extLst>
          </p:nvPr>
        </p:nvGraphicFramePr>
        <p:xfrm>
          <a:off x="4270548" y="3431542"/>
          <a:ext cx="3571899" cy="2451122"/>
        </p:xfrm>
        <a:graphic>
          <a:graphicData uri="http://schemas.openxmlformats.org/drawingml/2006/table">
            <a:tbl>
              <a:tblPr>
                <a:tableStyleId>{5C22544A-7EE6-4342-B048-85BDC9FD1C3A}</a:tableStyleId>
              </a:tblPr>
              <a:tblGrid>
                <a:gridCol w="752389">
                  <a:extLst>
                    <a:ext uri="{9D8B030D-6E8A-4147-A177-3AD203B41FA5}">
                      <a16:colId xmlns:a16="http://schemas.microsoft.com/office/drawing/2014/main" val="20000"/>
                    </a:ext>
                  </a:extLst>
                </a:gridCol>
                <a:gridCol w="726510">
                  <a:extLst>
                    <a:ext uri="{9D8B030D-6E8A-4147-A177-3AD203B41FA5}">
                      <a16:colId xmlns:a16="http://schemas.microsoft.com/office/drawing/2014/main" val="20001"/>
                    </a:ext>
                  </a:extLst>
                </a:gridCol>
                <a:gridCol w="839243">
                  <a:extLst>
                    <a:ext uri="{9D8B030D-6E8A-4147-A177-3AD203B41FA5}">
                      <a16:colId xmlns:a16="http://schemas.microsoft.com/office/drawing/2014/main" val="20002"/>
                    </a:ext>
                  </a:extLst>
                </a:gridCol>
                <a:gridCol w="479386">
                  <a:extLst>
                    <a:ext uri="{9D8B030D-6E8A-4147-A177-3AD203B41FA5}">
                      <a16:colId xmlns:a16="http://schemas.microsoft.com/office/drawing/2014/main" val="20003"/>
                    </a:ext>
                  </a:extLst>
                </a:gridCol>
                <a:gridCol w="774371">
                  <a:extLst>
                    <a:ext uri="{9D8B030D-6E8A-4147-A177-3AD203B41FA5}">
                      <a16:colId xmlns:a16="http://schemas.microsoft.com/office/drawing/2014/main" val="20004"/>
                    </a:ext>
                  </a:extLst>
                </a:gridCol>
              </a:tblGrid>
              <a:tr h="474412">
                <a:tc>
                  <a:txBody>
                    <a:bodyPr/>
                    <a:lstStyle/>
                    <a:p>
                      <a:pPr algn="ctr" fontAlgn="b"/>
                      <a:r>
                        <a:rPr lang="es-MX" sz="1400" u="none" strike="noStrike" dirty="0">
                          <a:effectLst/>
                        </a:rPr>
                        <a:t>Tamaño subgrupo </a:t>
                      </a:r>
                      <a:endParaRPr lang="es-MX" sz="1400" b="0" i="0" u="none" strike="noStrike" dirty="0">
                        <a:solidFill>
                          <a:srgbClr val="000000"/>
                        </a:solidFill>
                        <a:effectLst/>
                        <a:latin typeface="Calibri"/>
                      </a:endParaRPr>
                    </a:p>
                  </a:txBody>
                  <a:tcPr marL="9525" marR="9525" marT="9525" marB="0" anchor="b"/>
                </a:tc>
                <a:tc>
                  <a:txBody>
                    <a:bodyPr/>
                    <a:lstStyle/>
                    <a:p>
                      <a:pPr algn="ctr" fontAlgn="ctr"/>
                      <a:r>
                        <a:rPr lang="es-MX" sz="1400" u="none" strike="noStrike" dirty="0">
                          <a:effectLst/>
                        </a:rPr>
                        <a:t>A</a:t>
                      </a:r>
                      <a:r>
                        <a:rPr lang="es-MX" sz="1400" u="none" strike="noStrike" baseline="-25000" dirty="0">
                          <a:effectLst/>
                        </a:rPr>
                        <a:t>2</a:t>
                      </a:r>
                      <a:endParaRPr lang="es-MX" sz="1400" b="0" i="0" u="none" strike="noStrike" dirty="0">
                        <a:solidFill>
                          <a:srgbClr val="000000"/>
                        </a:solidFill>
                        <a:effectLst/>
                        <a:latin typeface="Calibri"/>
                      </a:endParaRPr>
                    </a:p>
                  </a:txBody>
                  <a:tcPr marL="9525" marR="9525" marT="9525" marB="0" anchor="ctr"/>
                </a:tc>
                <a:tc>
                  <a:txBody>
                    <a:bodyPr/>
                    <a:lstStyle/>
                    <a:p>
                      <a:pPr algn="ctr" fontAlgn="b"/>
                      <a:r>
                        <a:rPr lang="es-MX" sz="1400" u="none" strike="noStrike" dirty="0">
                          <a:effectLst/>
                        </a:rPr>
                        <a:t>d</a:t>
                      </a:r>
                      <a:r>
                        <a:rPr lang="es-MX" sz="1400" u="none" strike="noStrike" baseline="-25000" dirty="0">
                          <a:effectLst/>
                        </a:rPr>
                        <a:t>2</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D</a:t>
                      </a:r>
                      <a:r>
                        <a:rPr lang="es-MX" sz="1400" u="none" strike="noStrike" baseline="-25000" dirty="0">
                          <a:effectLst/>
                        </a:rPr>
                        <a:t>3</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D</a:t>
                      </a:r>
                      <a:r>
                        <a:rPr lang="es-MX" sz="1400" u="none" strike="noStrike" baseline="-25000" dirty="0">
                          <a:effectLst/>
                        </a:rPr>
                        <a:t>4</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395342">
                <a:tc>
                  <a:txBody>
                    <a:bodyPr/>
                    <a:lstStyle/>
                    <a:p>
                      <a:pPr algn="ctr" fontAlgn="b"/>
                      <a:r>
                        <a:rPr lang="es-MX" sz="1400" u="none" strike="noStrike" dirty="0">
                          <a:effectLst/>
                        </a:rPr>
                        <a:t>2</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1.88</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1.128</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0</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3.267</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395342">
                <a:tc>
                  <a:txBody>
                    <a:bodyPr/>
                    <a:lstStyle/>
                    <a:p>
                      <a:pPr algn="ctr" fontAlgn="b"/>
                      <a:r>
                        <a:rPr lang="es-MX" sz="1400" u="none" strike="noStrike">
                          <a:effectLst/>
                        </a:rPr>
                        <a:t>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1.023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1.693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2.575</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395342">
                <a:tc>
                  <a:txBody>
                    <a:bodyPr/>
                    <a:lstStyle/>
                    <a:p>
                      <a:pPr algn="ctr" fontAlgn="b"/>
                      <a:r>
                        <a:rPr lang="es-MX" sz="1400" u="none" strike="noStrike">
                          <a:effectLst/>
                        </a:rPr>
                        <a:t>4</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0.729</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2.059</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2.282</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395342">
                <a:tc>
                  <a:txBody>
                    <a:bodyPr/>
                    <a:lstStyle/>
                    <a:p>
                      <a:pPr algn="ctr" fontAlgn="b"/>
                      <a:r>
                        <a:rPr lang="es-MX" sz="1400" u="none" strike="noStrike">
                          <a:effectLst/>
                        </a:rPr>
                        <a:t>5</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0.577</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2.326</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2.115</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395342">
                <a:tc>
                  <a:txBody>
                    <a:bodyPr/>
                    <a:lstStyle/>
                    <a:p>
                      <a:pPr algn="ctr" fontAlgn="b"/>
                      <a:r>
                        <a:rPr lang="es-MX" sz="1400" u="none" strike="noStrike">
                          <a:effectLst/>
                        </a:rPr>
                        <a:t>6</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0.483</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a:effectLst/>
                        </a:rPr>
                        <a:t>2.534</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2.004</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bl>
          </a:graphicData>
        </a:graphic>
      </p:graphicFrame>
      <mc:AlternateContent xmlns:mc="http://schemas.openxmlformats.org/markup-compatibility/2006" xmlns:a14="http://schemas.microsoft.com/office/drawing/2010/main">
        <mc:Choice Requires="a14">
          <p:sp>
            <p:nvSpPr>
              <p:cNvPr id="8" name="Rectángulo 7">
                <a:extLst>
                  <a:ext uri="{FF2B5EF4-FFF2-40B4-BE49-F238E27FC236}">
                    <a16:creationId xmlns:a16="http://schemas.microsoft.com/office/drawing/2014/main" id="{EE67A308-D9BA-40D5-AA54-466C742D0D35}"/>
                  </a:ext>
                </a:extLst>
              </p:cNvPr>
              <p:cNvSpPr/>
              <p:nvPr/>
            </p:nvSpPr>
            <p:spPr>
              <a:xfrm>
                <a:off x="486481" y="4504561"/>
                <a:ext cx="3050772" cy="6930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ES_tradnl" b="1" i="1" smtClean="0">
                              <a:latin typeface="Cambria Math" panose="02040503050406030204" pitchFamily="18" charset="0"/>
                            </a:rPr>
                          </m:ctrlPr>
                        </m:accPr>
                        <m:e>
                          <m:r>
                            <a:rPr lang="es-ES_tradnl" b="1">
                              <a:latin typeface="Cambria Math"/>
                              <a:ea typeface="Cambria Math"/>
                            </a:rPr>
                            <m:t>𝛔</m:t>
                          </m:r>
                        </m:e>
                      </m:acc>
                      <m:r>
                        <a:rPr lang="es-ES" b="1">
                          <a:latin typeface="Cambria Math"/>
                        </a:rPr>
                        <m:t>=</m:t>
                      </m:r>
                      <m:f>
                        <m:fPr>
                          <m:ctrlPr>
                            <a:rPr lang="es-ES" b="1" i="1">
                              <a:latin typeface="Cambria Math" panose="02040503050406030204" pitchFamily="18" charset="0"/>
                            </a:rPr>
                          </m:ctrlPr>
                        </m:fPr>
                        <m:num>
                          <m:acc>
                            <m:accPr>
                              <m:chr m:val="̅"/>
                              <m:ctrlPr>
                                <a:rPr lang="es-ES" b="1" i="1">
                                  <a:latin typeface="Cambria Math" panose="02040503050406030204" pitchFamily="18" charset="0"/>
                                </a:rPr>
                              </m:ctrlPr>
                            </m:accPr>
                            <m:e>
                              <m:r>
                                <a:rPr lang="es-ES" b="1">
                                  <a:latin typeface="Cambria Math"/>
                                </a:rPr>
                                <m:t>𝐑</m:t>
                              </m:r>
                            </m:e>
                          </m:acc>
                        </m:num>
                        <m:den>
                          <m:sSub>
                            <m:sSubPr>
                              <m:ctrlPr>
                                <a:rPr lang="es-ES" b="1" i="1">
                                  <a:latin typeface="Cambria Math" panose="02040503050406030204" pitchFamily="18" charset="0"/>
                                </a:rPr>
                              </m:ctrlPr>
                            </m:sSubPr>
                            <m:e>
                              <m:r>
                                <a:rPr lang="es-MX" b="1" i="1">
                                  <a:latin typeface="Cambria Math" panose="02040503050406030204" pitchFamily="18" charset="0"/>
                                </a:rPr>
                                <m:t>𝒅</m:t>
                              </m:r>
                            </m:e>
                            <m:sub>
                              <m:r>
                                <a:rPr lang="es-MX" b="1" i="1">
                                  <a:latin typeface="Cambria Math" panose="02040503050406030204" pitchFamily="18" charset="0"/>
                                </a:rPr>
                                <m:t>𝟐</m:t>
                              </m:r>
                            </m:sub>
                          </m:sSub>
                        </m:den>
                      </m:f>
                      <m:r>
                        <a:rPr lang="es-MX" b="0" i="0" smtClean="0">
                          <a:latin typeface="Cambria Math" panose="02040503050406030204" pitchFamily="18" charset="0"/>
                        </a:rPr>
                        <m:t>=</m:t>
                      </m:r>
                      <m:f>
                        <m:fPr>
                          <m:ctrlPr>
                            <a:rPr lang="es-MX" b="0" i="1" smtClean="0">
                              <a:latin typeface="Cambria Math" panose="02040503050406030204" pitchFamily="18" charset="0"/>
                            </a:rPr>
                          </m:ctrlPr>
                        </m:fPr>
                        <m:num>
                          <m:r>
                            <a:rPr lang="es-MX" b="0" i="1" smtClean="0">
                              <a:latin typeface="Cambria Math" panose="02040503050406030204" pitchFamily="18" charset="0"/>
                            </a:rPr>
                            <m:t>5.78375</m:t>
                          </m:r>
                        </m:num>
                        <m:den>
                          <m:r>
                            <a:rPr lang="es-MX" b="0" i="1" smtClean="0">
                              <a:latin typeface="Cambria Math" panose="02040503050406030204" pitchFamily="18" charset="0"/>
                            </a:rPr>
                            <m:t>1.128</m:t>
                          </m:r>
                        </m:den>
                      </m:f>
                      <m:r>
                        <a:rPr lang="es-MX" b="0" i="1" smtClean="0">
                          <a:latin typeface="Cambria Math" panose="02040503050406030204" pitchFamily="18" charset="0"/>
                        </a:rPr>
                        <m:t>=5.1274</m:t>
                      </m:r>
                    </m:oMath>
                  </m:oMathPara>
                </a14:m>
                <a:endParaRPr lang="es-MX" dirty="0"/>
              </a:p>
            </p:txBody>
          </p:sp>
        </mc:Choice>
        <mc:Fallback xmlns="">
          <p:sp>
            <p:nvSpPr>
              <p:cNvPr id="8" name="Rectángulo 7">
                <a:extLst>
                  <a:ext uri="{FF2B5EF4-FFF2-40B4-BE49-F238E27FC236}">
                    <a16:creationId xmlns:a16="http://schemas.microsoft.com/office/drawing/2014/main" id="{EE67A308-D9BA-40D5-AA54-466C742D0D35}"/>
                  </a:ext>
                </a:extLst>
              </p:cNvPr>
              <p:cNvSpPr>
                <a:spLocks noRot="1" noChangeAspect="1" noMove="1" noResize="1" noEditPoints="1" noAdjustHandles="1" noChangeArrowheads="1" noChangeShapeType="1" noTextEdit="1"/>
              </p:cNvSpPr>
              <p:nvPr/>
            </p:nvSpPr>
            <p:spPr>
              <a:xfrm>
                <a:off x="486481" y="4504561"/>
                <a:ext cx="3050772" cy="693010"/>
              </a:xfrm>
              <a:prstGeom prst="rect">
                <a:avLst/>
              </a:prstGeom>
              <a:blipFill>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Rectángulo 8">
                <a:extLst>
                  <a:ext uri="{FF2B5EF4-FFF2-40B4-BE49-F238E27FC236}">
                    <a16:creationId xmlns:a16="http://schemas.microsoft.com/office/drawing/2014/main" id="{43DD9CDB-EF63-47BE-B505-85188C143C76}"/>
                  </a:ext>
                </a:extLst>
              </p:cNvPr>
              <p:cNvSpPr/>
              <p:nvPr/>
            </p:nvSpPr>
            <p:spPr>
              <a:xfrm>
                <a:off x="553700" y="5464969"/>
                <a:ext cx="3674339" cy="661912"/>
              </a:xfrm>
              <a:prstGeom prst="rect">
                <a:avLst/>
              </a:prstGeom>
            </p:spPr>
            <p:txBody>
              <a:bodyPr wrap="none">
                <a:spAutoFit/>
              </a:bodyPr>
              <a:lstStyle/>
              <a:p>
                <a:pPr lv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s-ES" b="1" i="1">
                              <a:latin typeface="Cambria Math" panose="02040503050406030204" pitchFamily="18" charset="0"/>
                            </a:rPr>
                            <m:t>𝑪</m:t>
                          </m:r>
                        </m:e>
                        <m:sub>
                          <m:r>
                            <a:rPr lang="es-ES" b="1" i="1">
                              <a:latin typeface="Cambria Math" panose="02040503050406030204" pitchFamily="18" charset="0"/>
                            </a:rPr>
                            <m:t>𝒑</m:t>
                          </m:r>
                        </m:sub>
                      </m:sSub>
                      <m:r>
                        <a:rPr lang="es-ES" b="1" i="1">
                          <a:latin typeface="Cambria Math" panose="02040503050406030204" pitchFamily="18" charset="0"/>
                        </a:rPr>
                        <m:t>=</m:t>
                      </m:r>
                      <m:f>
                        <m:fPr>
                          <m:ctrlPr>
                            <a:rPr lang="es-ES" b="1" i="1">
                              <a:latin typeface="Cambria Math" panose="02040503050406030204" pitchFamily="18" charset="0"/>
                            </a:rPr>
                          </m:ctrlPr>
                        </m:fPr>
                        <m:num>
                          <m:r>
                            <a:rPr lang="es-ES" b="1" i="1">
                              <a:latin typeface="Cambria Math" panose="02040503050406030204" pitchFamily="18" charset="0"/>
                            </a:rPr>
                            <m:t>𝑬𝑺</m:t>
                          </m:r>
                          <m:r>
                            <a:rPr lang="es-ES" b="1" i="1">
                              <a:latin typeface="Cambria Math" panose="02040503050406030204" pitchFamily="18" charset="0"/>
                            </a:rPr>
                            <m:t>−</m:t>
                          </m:r>
                          <m:r>
                            <a:rPr lang="es-ES" b="1" i="1">
                              <a:latin typeface="Cambria Math" panose="02040503050406030204" pitchFamily="18" charset="0"/>
                            </a:rPr>
                            <m:t>𝑬𝑰</m:t>
                          </m:r>
                        </m:num>
                        <m:den>
                          <m:r>
                            <a:rPr lang="es-ES" b="1" i="1">
                              <a:latin typeface="Cambria Math" panose="02040503050406030204" pitchFamily="18" charset="0"/>
                            </a:rPr>
                            <m:t>𝟔</m:t>
                          </m:r>
                          <m:acc>
                            <m:accPr>
                              <m:chr m:val="̂"/>
                              <m:ctrlPr>
                                <a:rPr lang="es-ES" b="1" i="1">
                                  <a:latin typeface="Cambria Math" panose="02040503050406030204" pitchFamily="18" charset="0"/>
                                </a:rPr>
                              </m:ctrlPr>
                            </m:accPr>
                            <m:e>
                              <m:r>
                                <a:rPr lang="es-ES" b="1" i="1">
                                  <a:latin typeface="Cambria Math" panose="02040503050406030204" pitchFamily="18" charset="0"/>
                                  <a:ea typeface="Cambria Math" panose="02040503050406030204" pitchFamily="18" charset="0"/>
                                </a:rPr>
                                <m:t>𝝈</m:t>
                              </m:r>
                            </m:e>
                          </m:acc>
                        </m:den>
                      </m:f>
                      <m:r>
                        <a:rPr lang="es-MX" b="1" i="1" smtClean="0">
                          <a:latin typeface="Cambria Math" panose="02040503050406030204" pitchFamily="18" charset="0"/>
                          <a:ea typeface="Cambria Math" panose="02040503050406030204" pitchFamily="18" charset="0"/>
                        </a:rPr>
                        <m:t>=</m:t>
                      </m:r>
                      <m:f>
                        <m:fPr>
                          <m:ctrlPr>
                            <a:rPr lang="es-MX" b="1" i="1" smtClean="0">
                              <a:latin typeface="Cambria Math" panose="02040503050406030204" pitchFamily="18" charset="0"/>
                              <a:ea typeface="Cambria Math" panose="02040503050406030204" pitchFamily="18" charset="0"/>
                            </a:rPr>
                          </m:ctrlPr>
                        </m:fPr>
                        <m:num>
                          <m:r>
                            <a:rPr lang="es-MX" b="1" i="1" smtClean="0">
                              <a:latin typeface="Cambria Math" panose="02040503050406030204" pitchFamily="18" charset="0"/>
                              <a:ea typeface="Cambria Math" panose="02040503050406030204" pitchFamily="18" charset="0"/>
                            </a:rPr>
                            <m:t>𝟏𝟎𝟖</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𝟗𝟐</m:t>
                          </m:r>
                        </m:num>
                        <m:den>
                          <m:r>
                            <a:rPr lang="es-MX" b="1" i="1" smtClean="0">
                              <a:latin typeface="Cambria Math" panose="02040503050406030204" pitchFamily="18" charset="0"/>
                              <a:ea typeface="Cambria Math" panose="02040503050406030204" pitchFamily="18" charset="0"/>
                            </a:rPr>
                            <m:t>𝟔</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𝟓</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𝟏𝟐</m:t>
                          </m:r>
                          <m:r>
                            <a:rPr lang="es-MX" b="1" i="1" smtClean="0">
                              <a:latin typeface="Cambria Math" panose="02040503050406030204" pitchFamily="18" charset="0"/>
                              <a:ea typeface="Cambria Math" panose="02040503050406030204" pitchFamily="18" charset="0"/>
                            </a:rPr>
                            <m:t>)</m:t>
                          </m:r>
                        </m:den>
                      </m:f>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𝟎</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𝟓𝟐</m:t>
                      </m:r>
                    </m:oMath>
                  </m:oMathPara>
                </a14:m>
                <a:endParaRPr lang="es-MX" b="1" dirty="0"/>
              </a:p>
            </p:txBody>
          </p:sp>
        </mc:Choice>
        <mc:Fallback xmlns="">
          <p:sp>
            <p:nvSpPr>
              <p:cNvPr id="9" name="Rectángulo 8">
                <a:extLst>
                  <a:ext uri="{FF2B5EF4-FFF2-40B4-BE49-F238E27FC236}">
                    <a16:creationId xmlns:a16="http://schemas.microsoft.com/office/drawing/2014/main" id="{43DD9CDB-EF63-47BE-B505-85188C143C76}"/>
                  </a:ext>
                </a:extLst>
              </p:cNvPr>
              <p:cNvSpPr>
                <a:spLocks noRot="1" noChangeAspect="1" noMove="1" noResize="1" noEditPoints="1" noAdjustHandles="1" noChangeArrowheads="1" noChangeShapeType="1" noTextEdit="1"/>
              </p:cNvSpPr>
              <p:nvPr/>
            </p:nvSpPr>
            <p:spPr>
              <a:xfrm>
                <a:off x="553700" y="5464969"/>
                <a:ext cx="3674339" cy="661912"/>
              </a:xfrm>
              <a:prstGeom prst="rect">
                <a:avLst/>
              </a:prstGeom>
              <a:blipFill>
                <a:blip r:embed="rId5"/>
                <a:stretch>
                  <a:fillRect/>
                </a:stretch>
              </a:blipFill>
            </p:spPr>
            <p:txBody>
              <a:bodyPr/>
              <a:lstStyle/>
              <a:p>
                <a:r>
                  <a:rPr lang="es-MX">
                    <a:noFill/>
                  </a:rPr>
                  <a:t> </a:t>
                </a:r>
              </a:p>
            </p:txBody>
          </p:sp>
        </mc:Fallback>
      </mc:AlternateContent>
    </p:spTree>
    <p:extLst>
      <p:ext uri="{BB962C8B-B14F-4D97-AF65-F5344CB8AC3E}">
        <p14:creationId xmlns:p14="http://schemas.microsoft.com/office/powerpoint/2010/main" val="803005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2D331CC2-916B-4020-A94E-268EF48E648A}"/>
                  </a:ext>
                </a:extLst>
              </p:cNvPr>
              <p:cNvSpPr>
                <a:spLocks noGrp="1"/>
              </p:cNvSpPr>
              <p:nvPr>
                <p:ph idx="1"/>
              </p:nvPr>
            </p:nvSpPr>
            <p:spPr>
              <a:xfrm>
                <a:off x="214454" y="661319"/>
                <a:ext cx="7965042" cy="2226541"/>
              </a:xfrm>
            </p:spPr>
            <p:txBody>
              <a:bodyPr>
                <a:normAutofit fontScale="92500" lnSpcReduction="10000"/>
              </a:bodyPr>
              <a:lstStyle/>
              <a:p>
                <a:pPr marL="0" indent="0" algn="ctr">
                  <a:buNone/>
                </a:pPr>
                <a:r>
                  <a:rPr lang="es-ES" sz="3900" b="1" dirty="0">
                    <a:latin typeface="Gabriola" panose="04040605051002020D02" pitchFamily="82" charset="0"/>
                  </a:rPr>
                  <a:t>Cp a largo  plazo</a:t>
                </a:r>
              </a:p>
              <a:p>
                <a:pPr marL="0" indent="0" algn="ctr">
                  <a:buNone/>
                </a:pPr>
                <a:endParaRPr lang="es-ES" sz="3000" b="1" dirty="0">
                  <a:latin typeface="Gabriola" panose="04040605051002020D02" pitchFamily="82" charset="0"/>
                </a:endParaRPr>
              </a:p>
              <a:p>
                <a:r>
                  <a:rPr lang="es-ES" sz="2400" b="1" dirty="0">
                    <a:latin typeface="Gabriola" panose="04040605051002020D02" pitchFamily="82" charset="0"/>
                  </a:rPr>
                  <a:t>ESTIMACIONES DE </a:t>
                </a:r>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oMath>
                </a14:m>
                <a:r>
                  <a:rPr lang="es-MX" sz="2400" b="1" dirty="0">
                    <a:latin typeface="Gabriola" panose="04040605051002020D02" pitchFamily="82" charset="0"/>
                  </a:rPr>
                  <a:t> MEDIANTE LA DESVIACION ESTANDAR DE LOS DATOS</a:t>
                </a:r>
              </a:p>
              <a:p>
                <a:endParaRPr lang="es-MX" sz="2400" b="1" dirty="0">
                  <a:latin typeface="Gabriola" panose="04040605051002020D02" pitchFamily="82" charset="0"/>
                </a:endParaRPr>
              </a:p>
              <a:p>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r>
                      <a:rPr lang="es-ES" sz="2400" b="1">
                        <a:latin typeface="Cambria Math"/>
                      </a:rPr>
                      <m:t>=</m:t>
                    </m:r>
                    <m:r>
                      <a:rPr lang="es-MX" sz="2400" b="1" i="0" smtClean="0">
                        <a:latin typeface="Cambria Math" panose="02040503050406030204" pitchFamily="18" charset="0"/>
                      </a:rPr>
                      <m:t>𝐬</m:t>
                    </m:r>
                    <m:r>
                      <a:rPr lang="es-MX" sz="2400" b="1">
                        <a:latin typeface="Cambria Math" panose="02040503050406030204" pitchFamily="18" charset="0"/>
                      </a:rPr>
                      <m:t> </m:t>
                    </m:r>
                  </m:oMath>
                </a14:m>
                <a:r>
                  <a:rPr lang="es-MX" sz="2400" b="1" dirty="0">
                    <a:latin typeface="Gabriola" panose="04040605051002020D02" pitchFamily="82" charset="0"/>
                  </a:rPr>
                  <a:t>               n=25</a:t>
                </a:r>
              </a:p>
            </p:txBody>
          </p:sp>
        </mc:Choice>
        <mc:Fallback>
          <p:sp>
            <p:nvSpPr>
              <p:cNvPr id="3" name="Marcador de contenido 2">
                <a:extLst>
                  <a:ext uri="{FF2B5EF4-FFF2-40B4-BE49-F238E27FC236}">
                    <a16:creationId xmlns:a16="http://schemas.microsoft.com/office/drawing/2014/main" id="{2D331CC2-916B-4020-A94E-268EF48E648A}"/>
                  </a:ext>
                </a:extLst>
              </p:cNvPr>
              <p:cNvSpPr>
                <a:spLocks noGrp="1" noRot="1" noChangeAspect="1" noMove="1" noResize="1" noEditPoints="1" noAdjustHandles="1" noChangeArrowheads="1" noChangeShapeType="1" noTextEdit="1"/>
              </p:cNvSpPr>
              <p:nvPr>
                <p:ph idx="1"/>
              </p:nvPr>
            </p:nvSpPr>
            <p:spPr>
              <a:xfrm>
                <a:off x="214454" y="661319"/>
                <a:ext cx="7965042" cy="2226541"/>
              </a:xfrm>
              <a:blipFill>
                <a:blip r:embed="rId2"/>
                <a:stretch>
                  <a:fillRect l="-842" t="-9016" b="-3552"/>
                </a:stretch>
              </a:blipFill>
            </p:spPr>
            <p:txBody>
              <a:bodyPr/>
              <a:lstStyle/>
              <a:p>
                <a:r>
                  <a:rPr lang="es-ES">
                    <a:noFill/>
                  </a:rPr>
                  <a:t> </a:t>
                </a:r>
              </a:p>
            </p:txBody>
          </p:sp>
        </mc:Fallback>
      </mc:AlternateContent>
      <p:graphicFrame>
        <p:nvGraphicFramePr>
          <p:cNvPr id="4" name="Tabla 3">
            <a:extLst>
              <a:ext uri="{FF2B5EF4-FFF2-40B4-BE49-F238E27FC236}">
                <a16:creationId xmlns:a16="http://schemas.microsoft.com/office/drawing/2014/main" id="{E1E7C388-6BC7-4990-BEC9-29BE4563C151}"/>
              </a:ext>
            </a:extLst>
          </p:cNvPr>
          <p:cNvGraphicFramePr>
            <a:graphicFrameLocks noGrp="1"/>
          </p:cNvGraphicFramePr>
          <p:nvPr>
            <p:extLst>
              <p:ext uri="{D42A27DB-BD31-4B8C-83A1-F6EECF244321}">
                <p14:modId xmlns:p14="http://schemas.microsoft.com/office/powerpoint/2010/main" val="892503242"/>
              </p:ext>
            </p:extLst>
          </p:nvPr>
        </p:nvGraphicFramePr>
        <p:xfrm>
          <a:off x="8843126" y="68313"/>
          <a:ext cx="2189390" cy="6721374"/>
        </p:xfrm>
        <a:graphic>
          <a:graphicData uri="http://schemas.openxmlformats.org/drawingml/2006/table">
            <a:tbl>
              <a:tblPr/>
              <a:tblGrid>
                <a:gridCol w="2189390">
                  <a:extLst>
                    <a:ext uri="{9D8B030D-6E8A-4147-A177-3AD203B41FA5}">
                      <a16:colId xmlns:a16="http://schemas.microsoft.com/office/drawing/2014/main" val="282308566"/>
                    </a:ext>
                  </a:extLst>
                </a:gridCol>
              </a:tblGrid>
              <a:tr h="518724">
                <a:tc>
                  <a:txBody>
                    <a:bodyPr/>
                    <a:lstStyle/>
                    <a:p>
                      <a:pPr algn="l" fontAlgn="b"/>
                      <a:r>
                        <a:rPr lang="es-MX" sz="1600" b="1" i="0" u="none" strike="noStrike" dirty="0">
                          <a:solidFill>
                            <a:srgbClr val="000000"/>
                          </a:solidFill>
                          <a:effectLst/>
                          <a:latin typeface="Gabriola" panose="04040605051002020D02" pitchFamily="82" charset="0"/>
                        </a:rPr>
                        <a:t>DATOS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3700420"/>
                  </a:ext>
                </a:extLst>
              </a:tr>
              <a:tr h="178312">
                <a:tc>
                  <a:txBody>
                    <a:bodyPr/>
                    <a:lstStyle/>
                    <a:p>
                      <a:pPr algn="ctr" rtl="0" fontAlgn="b"/>
                      <a:r>
                        <a:rPr lang="es-MX" sz="1600" b="1" i="0" u="none" strike="noStrike">
                          <a:solidFill>
                            <a:srgbClr val="000000"/>
                          </a:solidFill>
                          <a:effectLst/>
                          <a:latin typeface="Gabriola" panose="04040605051002020D02" pitchFamily="82" charset="0"/>
                        </a:rPr>
                        <a:t>95.21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5924235"/>
                  </a:ext>
                </a:extLst>
              </a:tr>
              <a:tr h="178312">
                <a:tc>
                  <a:txBody>
                    <a:bodyPr/>
                    <a:lstStyle/>
                    <a:p>
                      <a:pPr algn="ctr" rtl="0" fontAlgn="b"/>
                      <a:r>
                        <a:rPr lang="es-MX" sz="1600" b="1" i="0" u="none" strike="noStrike">
                          <a:solidFill>
                            <a:srgbClr val="000000"/>
                          </a:solidFill>
                          <a:effectLst/>
                          <a:latin typeface="Gabriola" panose="04040605051002020D02" pitchFamily="82" charset="0"/>
                        </a:rPr>
                        <a:t>99.21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8384852"/>
                  </a:ext>
                </a:extLst>
              </a:tr>
              <a:tr h="178312">
                <a:tc>
                  <a:txBody>
                    <a:bodyPr/>
                    <a:lstStyle/>
                    <a:p>
                      <a:pPr algn="ctr" rtl="0" fontAlgn="b"/>
                      <a:r>
                        <a:rPr lang="es-MX" sz="1600" b="1" i="0" u="none" strike="noStrike">
                          <a:solidFill>
                            <a:srgbClr val="000000"/>
                          </a:solidFill>
                          <a:effectLst/>
                          <a:latin typeface="Gabriola" panose="04040605051002020D02" pitchFamily="82" charset="0"/>
                        </a:rPr>
                        <a:t>93.42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4531916"/>
                  </a:ext>
                </a:extLst>
              </a:tr>
              <a:tr h="178312">
                <a:tc>
                  <a:txBody>
                    <a:bodyPr/>
                    <a:lstStyle/>
                    <a:p>
                      <a:pPr algn="ctr" rtl="0" fontAlgn="b"/>
                      <a:r>
                        <a:rPr lang="es-MX" sz="1600" b="1" i="0" u="none" strike="noStrike">
                          <a:solidFill>
                            <a:srgbClr val="000000"/>
                          </a:solidFill>
                          <a:effectLst/>
                          <a:latin typeface="Gabriola" panose="04040605051002020D02" pitchFamily="82" charset="0"/>
                        </a:rPr>
                        <a:t>95.76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395268"/>
                  </a:ext>
                </a:extLst>
              </a:tr>
              <a:tr h="178312">
                <a:tc>
                  <a:txBody>
                    <a:bodyPr/>
                    <a:lstStyle/>
                    <a:p>
                      <a:pPr algn="ctr" rtl="0" fontAlgn="b"/>
                      <a:r>
                        <a:rPr lang="es-MX" sz="1600" b="1" i="0" u="none" strike="noStrike">
                          <a:solidFill>
                            <a:srgbClr val="000000"/>
                          </a:solidFill>
                          <a:effectLst/>
                          <a:latin typeface="Gabriola" panose="04040605051002020D02" pitchFamily="82" charset="0"/>
                        </a:rPr>
                        <a:t>93.33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550289"/>
                  </a:ext>
                </a:extLst>
              </a:tr>
              <a:tr h="178312">
                <a:tc>
                  <a:txBody>
                    <a:bodyPr/>
                    <a:lstStyle/>
                    <a:p>
                      <a:pPr algn="ctr" rtl="0" fontAlgn="b"/>
                      <a:r>
                        <a:rPr lang="es-MX" sz="1600" b="1" i="0" u="none" strike="noStrike">
                          <a:solidFill>
                            <a:srgbClr val="000000"/>
                          </a:solidFill>
                          <a:effectLst/>
                          <a:latin typeface="Gabriola" panose="04040605051002020D02" pitchFamily="82" charset="0"/>
                        </a:rPr>
                        <a:t>91.87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769541"/>
                  </a:ext>
                </a:extLst>
              </a:tr>
              <a:tr h="178312">
                <a:tc>
                  <a:txBody>
                    <a:bodyPr/>
                    <a:lstStyle/>
                    <a:p>
                      <a:pPr algn="ctr" rtl="0" fontAlgn="b"/>
                      <a:r>
                        <a:rPr lang="es-MX" sz="1600" b="1" i="0" u="none" strike="noStrike">
                          <a:solidFill>
                            <a:srgbClr val="000000"/>
                          </a:solidFill>
                          <a:effectLst/>
                          <a:latin typeface="Gabriola" panose="04040605051002020D02" pitchFamily="82" charset="0"/>
                        </a:rPr>
                        <a:t>99.46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6130156"/>
                  </a:ext>
                </a:extLst>
              </a:tr>
              <a:tr h="178312">
                <a:tc>
                  <a:txBody>
                    <a:bodyPr/>
                    <a:lstStyle/>
                    <a:p>
                      <a:pPr algn="ctr" rtl="0" fontAlgn="b"/>
                      <a:r>
                        <a:rPr lang="es-MX" sz="1600" b="1" i="0" u="none" strike="noStrike">
                          <a:solidFill>
                            <a:srgbClr val="000000"/>
                          </a:solidFill>
                          <a:effectLst/>
                          <a:latin typeface="Gabriola" panose="04040605051002020D02" pitchFamily="82" charset="0"/>
                        </a:rPr>
                        <a:t>100.57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4859758"/>
                  </a:ext>
                </a:extLst>
              </a:tr>
              <a:tr h="178312">
                <a:tc>
                  <a:txBody>
                    <a:bodyPr/>
                    <a:lstStyle/>
                    <a:p>
                      <a:pPr algn="ctr" rtl="0" fontAlgn="b"/>
                      <a:r>
                        <a:rPr lang="es-MX" sz="1600" b="1" i="0" u="none" strike="noStrike">
                          <a:solidFill>
                            <a:srgbClr val="000000"/>
                          </a:solidFill>
                          <a:effectLst/>
                          <a:latin typeface="Gabriola" panose="04040605051002020D02" pitchFamily="82" charset="0"/>
                        </a:rPr>
                        <a:t>103.36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8263524"/>
                  </a:ext>
                </a:extLst>
              </a:tr>
              <a:tr h="178312">
                <a:tc>
                  <a:txBody>
                    <a:bodyPr/>
                    <a:lstStyle/>
                    <a:p>
                      <a:pPr algn="ctr" rtl="0" fontAlgn="b"/>
                      <a:r>
                        <a:rPr lang="es-MX" sz="1600" b="1" i="0" u="none" strike="noStrike">
                          <a:solidFill>
                            <a:srgbClr val="000000"/>
                          </a:solidFill>
                          <a:effectLst/>
                          <a:latin typeface="Gabriola" panose="04040605051002020D02" pitchFamily="82" charset="0"/>
                        </a:rPr>
                        <a:t>91.88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9576849"/>
                  </a:ext>
                </a:extLst>
              </a:tr>
              <a:tr h="178312">
                <a:tc>
                  <a:txBody>
                    <a:bodyPr/>
                    <a:lstStyle/>
                    <a:p>
                      <a:pPr algn="ctr" rtl="0" fontAlgn="b"/>
                      <a:r>
                        <a:rPr lang="es-MX" sz="1600" b="1" i="0" u="none" strike="noStrike">
                          <a:solidFill>
                            <a:srgbClr val="000000"/>
                          </a:solidFill>
                          <a:effectLst/>
                          <a:latin typeface="Gabriola" panose="04040605051002020D02" pitchFamily="82" charset="0"/>
                        </a:rPr>
                        <a:t>102.08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7888322"/>
                  </a:ext>
                </a:extLst>
              </a:tr>
              <a:tr h="178312">
                <a:tc>
                  <a:txBody>
                    <a:bodyPr/>
                    <a:lstStyle/>
                    <a:p>
                      <a:pPr algn="ctr" rtl="0" fontAlgn="b"/>
                      <a:r>
                        <a:rPr lang="es-MX" sz="1600" b="1" i="0" u="none" strike="noStrike">
                          <a:solidFill>
                            <a:srgbClr val="000000"/>
                          </a:solidFill>
                          <a:effectLst/>
                          <a:latin typeface="Gabriola" panose="04040605051002020D02" pitchFamily="82" charset="0"/>
                        </a:rPr>
                        <a:t>100.02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9269011"/>
                  </a:ext>
                </a:extLst>
              </a:tr>
              <a:tr h="178312">
                <a:tc>
                  <a:txBody>
                    <a:bodyPr/>
                    <a:lstStyle/>
                    <a:p>
                      <a:pPr algn="ctr" rtl="0" fontAlgn="b"/>
                      <a:r>
                        <a:rPr lang="es-MX" sz="1600" b="1" i="0" u="none" strike="noStrike">
                          <a:solidFill>
                            <a:srgbClr val="000000"/>
                          </a:solidFill>
                          <a:effectLst/>
                          <a:latin typeface="Gabriola" panose="04040605051002020D02" pitchFamily="82" charset="0"/>
                        </a:rPr>
                        <a:t>103.91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340278"/>
                  </a:ext>
                </a:extLst>
              </a:tr>
              <a:tr h="178312">
                <a:tc>
                  <a:txBody>
                    <a:bodyPr/>
                    <a:lstStyle/>
                    <a:p>
                      <a:pPr algn="ctr" rtl="0" fontAlgn="b"/>
                      <a:r>
                        <a:rPr lang="es-MX" sz="1600" b="1" i="0" u="none" strike="noStrike">
                          <a:solidFill>
                            <a:srgbClr val="000000"/>
                          </a:solidFill>
                          <a:effectLst/>
                          <a:latin typeface="Gabriola" panose="04040605051002020D02" pitchFamily="82" charset="0"/>
                        </a:rPr>
                        <a:t>95.29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367429"/>
                  </a:ext>
                </a:extLst>
              </a:tr>
              <a:tr h="178312">
                <a:tc>
                  <a:txBody>
                    <a:bodyPr/>
                    <a:lstStyle/>
                    <a:p>
                      <a:pPr algn="ctr" rtl="0" fontAlgn="b"/>
                      <a:r>
                        <a:rPr lang="es-MX" sz="1600" b="1" i="0" u="none" strike="noStrike">
                          <a:solidFill>
                            <a:srgbClr val="000000"/>
                          </a:solidFill>
                          <a:effectLst/>
                          <a:latin typeface="Gabriola" panose="04040605051002020D02" pitchFamily="82" charset="0"/>
                        </a:rPr>
                        <a:t>89.82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1603853"/>
                  </a:ext>
                </a:extLst>
              </a:tr>
              <a:tr h="178312">
                <a:tc>
                  <a:txBody>
                    <a:bodyPr/>
                    <a:lstStyle/>
                    <a:p>
                      <a:pPr algn="ctr" rtl="0" fontAlgn="b"/>
                      <a:r>
                        <a:rPr lang="es-MX" sz="1600" b="1" i="0" u="none" strike="noStrike">
                          <a:solidFill>
                            <a:srgbClr val="000000"/>
                          </a:solidFill>
                          <a:effectLst/>
                          <a:latin typeface="Gabriola" panose="04040605051002020D02" pitchFamily="82" charset="0"/>
                        </a:rPr>
                        <a:t>106.55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5991192"/>
                  </a:ext>
                </a:extLst>
              </a:tr>
              <a:tr h="178312">
                <a:tc>
                  <a:txBody>
                    <a:bodyPr/>
                    <a:lstStyle/>
                    <a:p>
                      <a:pPr algn="ctr" rtl="0" fontAlgn="b"/>
                      <a:r>
                        <a:rPr lang="es-MX" sz="1600" b="1" i="0" u="none" strike="noStrike">
                          <a:solidFill>
                            <a:srgbClr val="000000"/>
                          </a:solidFill>
                          <a:effectLst/>
                          <a:latin typeface="Gabriola" panose="04040605051002020D02" pitchFamily="82" charset="0"/>
                        </a:rPr>
                        <a:t>97.4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4967751"/>
                  </a:ext>
                </a:extLst>
              </a:tr>
              <a:tr h="178312">
                <a:tc>
                  <a:txBody>
                    <a:bodyPr/>
                    <a:lstStyle/>
                    <a:p>
                      <a:pPr algn="ctr" rtl="0" fontAlgn="b"/>
                      <a:r>
                        <a:rPr lang="es-MX" sz="1600" b="1" i="0" u="none" strike="noStrike">
                          <a:solidFill>
                            <a:srgbClr val="000000"/>
                          </a:solidFill>
                          <a:effectLst/>
                          <a:latin typeface="Gabriola" panose="04040605051002020D02" pitchFamily="82" charset="0"/>
                        </a:rPr>
                        <a:t>93.45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5904371"/>
                  </a:ext>
                </a:extLst>
              </a:tr>
              <a:tr h="178312">
                <a:tc>
                  <a:txBody>
                    <a:bodyPr/>
                    <a:lstStyle/>
                    <a:p>
                      <a:pPr algn="ctr" rtl="0" fontAlgn="b"/>
                      <a:r>
                        <a:rPr lang="es-MX" sz="1600" b="1" i="0" u="none" strike="noStrike">
                          <a:solidFill>
                            <a:srgbClr val="000000"/>
                          </a:solidFill>
                          <a:effectLst/>
                          <a:latin typeface="Gabriola" panose="04040605051002020D02" pitchFamily="82" charset="0"/>
                        </a:rPr>
                        <a:t>102.66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8161879"/>
                  </a:ext>
                </a:extLst>
              </a:tr>
              <a:tr h="178312">
                <a:tc>
                  <a:txBody>
                    <a:bodyPr/>
                    <a:lstStyle/>
                    <a:p>
                      <a:pPr algn="ctr" rtl="0" fontAlgn="b"/>
                      <a:r>
                        <a:rPr lang="es-MX" sz="1600" b="1" i="0" u="none" strike="noStrike">
                          <a:solidFill>
                            <a:srgbClr val="000000"/>
                          </a:solidFill>
                          <a:effectLst/>
                          <a:latin typeface="Gabriola" panose="04040605051002020D02" pitchFamily="82" charset="0"/>
                        </a:rPr>
                        <a:t>97.21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6247416"/>
                  </a:ext>
                </a:extLst>
              </a:tr>
              <a:tr h="178312">
                <a:tc>
                  <a:txBody>
                    <a:bodyPr/>
                    <a:lstStyle/>
                    <a:p>
                      <a:pPr algn="ctr" rtl="0" fontAlgn="b"/>
                      <a:r>
                        <a:rPr lang="es-MX" sz="1600" b="1" i="0" u="none" strike="noStrike">
                          <a:solidFill>
                            <a:srgbClr val="000000"/>
                          </a:solidFill>
                          <a:effectLst/>
                          <a:latin typeface="Gabriola" panose="04040605051002020D02" pitchFamily="82" charset="0"/>
                        </a:rPr>
                        <a:t>100.66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8501902"/>
                  </a:ext>
                </a:extLst>
              </a:tr>
              <a:tr h="178312">
                <a:tc>
                  <a:txBody>
                    <a:bodyPr/>
                    <a:lstStyle/>
                    <a:p>
                      <a:pPr algn="ctr" rtl="0" fontAlgn="b"/>
                      <a:r>
                        <a:rPr lang="es-MX" sz="1600" b="1" i="0" u="none" strike="noStrike">
                          <a:solidFill>
                            <a:srgbClr val="000000"/>
                          </a:solidFill>
                          <a:effectLst/>
                          <a:latin typeface="Gabriola" panose="04040605051002020D02" pitchFamily="82" charset="0"/>
                        </a:rPr>
                        <a:t>98.62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1223302"/>
                  </a:ext>
                </a:extLst>
              </a:tr>
              <a:tr h="178312">
                <a:tc>
                  <a:txBody>
                    <a:bodyPr/>
                    <a:lstStyle/>
                    <a:p>
                      <a:pPr algn="ctr" rtl="0" fontAlgn="b"/>
                      <a:r>
                        <a:rPr lang="es-MX" sz="1600" b="1" i="0" u="none" strike="noStrike">
                          <a:solidFill>
                            <a:srgbClr val="000000"/>
                          </a:solidFill>
                          <a:effectLst/>
                          <a:latin typeface="Gabriola" panose="04040605051002020D02" pitchFamily="82" charset="0"/>
                        </a:rPr>
                        <a:t>92.85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8894612"/>
                  </a:ext>
                </a:extLst>
              </a:tr>
              <a:tr h="178312">
                <a:tc>
                  <a:txBody>
                    <a:bodyPr/>
                    <a:lstStyle/>
                    <a:p>
                      <a:pPr algn="ctr" rtl="0" fontAlgn="b"/>
                      <a:r>
                        <a:rPr lang="es-MX" sz="1600" b="1" i="0" u="none" strike="noStrike">
                          <a:solidFill>
                            <a:srgbClr val="000000"/>
                          </a:solidFill>
                          <a:effectLst/>
                          <a:latin typeface="Gabriola" panose="04040605051002020D02" pitchFamily="82" charset="0"/>
                        </a:rPr>
                        <a:t>93.19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67830"/>
                  </a:ext>
                </a:extLst>
              </a:tr>
              <a:tr h="156698">
                <a:tc>
                  <a:txBody>
                    <a:bodyPr/>
                    <a:lstStyle/>
                    <a:p>
                      <a:pPr algn="ctr" rtl="0" fontAlgn="b"/>
                      <a:r>
                        <a:rPr lang="es-MX" sz="1600" b="1" i="0" u="none" strike="noStrike" dirty="0">
                          <a:solidFill>
                            <a:srgbClr val="000000"/>
                          </a:solidFill>
                          <a:effectLst/>
                          <a:latin typeface="Gabriola" panose="04040605051002020D02" pitchFamily="82" charset="0"/>
                        </a:rPr>
                        <a:t>106.34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195890"/>
                  </a:ext>
                </a:extLst>
              </a:tr>
            </a:tbl>
          </a:graphicData>
        </a:graphic>
      </p:graphicFrame>
      <mc:AlternateContent xmlns:mc="http://schemas.openxmlformats.org/markup-compatibility/2006" xmlns:a14="http://schemas.microsoft.com/office/drawing/2010/main">
        <mc:Choice Requires="a14">
          <p:sp>
            <p:nvSpPr>
              <p:cNvPr id="8" name="Rectángulo 7">
                <a:extLst>
                  <a:ext uri="{FF2B5EF4-FFF2-40B4-BE49-F238E27FC236}">
                    <a16:creationId xmlns:a16="http://schemas.microsoft.com/office/drawing/2014/main" id="{EE67A308-D9BA-40D5-AA54-466C742D0D35}"/>
                  </a:ext>
                </a:extLst>
              </p:cNvPr>
              <p:cNvSpPr/>
              <p:nvPr/>
            </p:nvSpPr>
            <p:spPr>
              <a:xfrm>
                <a:off x="386273" y="2904612"/>
                <a:ext cx="159530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ES_tradnl" b="1" i="1" smtClean="0">
                              <a:latin typeface="Cambria Math" panose="02040503050406030204" pitchFamily="18" charset="0"/>
                            </a:rPr>
                          </m:ctrlPr>
                        </m:accPr>
                        <m:e>
                          <m:r>
                            <a:rPr lang="es-ES_tradnl" b="1">
                              <a:latin typeface="Cambria Math"/>
                              <a:ea typeface="Cambria Math"/>
                            </a:rPr>
                            <m:t>𝛔</m:t>
                          </m:r>
                        </m:e>
                      </m:acc>
                      <m:r>
                        <a:rPr lang="es-ES" b="1">
                          <a:latin typeface="Cambria Math"/>
                        </a:rPr>
                        <m:t>=</m:t>
                      </m:r>
                      <m:r>
                        <a:rPr lang="es-MX" b="1" i="1" smtClean="0">
                          <a:latin typeface="Cambria Math" panose="02040503050406030204" pitchFamily="18" charset="0"/>
                        </a:rPr>
                        <m:t>𝟒</m:t>
                      </m:r>
                      <m:r>
                        <a:rPr lang="es-MX" b="1" i="1" smtClean="0">
                          <a:latin typeface="Cambria Math" panose="02040503050406030204" pitchFamily="18" charset="0"/>
                        </a:rPr>
                        <m:t>.</m:t>
                      </m:r>
                      <m:r>
                        <a:rPr lang="es-MX" b="1" i="1" smtClean="0">
                          <a:latin typeface="Cambria Math" panose="02040503050406030204" pitchFamily="18" charset="0"/>
                        </a:rPr>
                        <m:t>𝟕𝟒𝟖𝟗𝟑</m:t>
                      </m:r>
                    </m:oMath>
                  </m:oMathPara>
                </a14:m>
                <a:endParaRPr lang="es-MX" dirty="0"/>
              </a:p>
            </p:txBody>
          </p:sp>
        </mc:Choice>
        <mc:Fallback xmlns="">
          <p:sp>
            <p:nvSpPr>
              <p:cNvPr id="8" name="Rectángulo 7">
                <a:extLst>
                  <a:ext uri="{FF2B5EF4-FFF2-40B4-BE49-F238E27FC236}">
                    <a16:creationId xmlns:a16="http://schemas.microsoft.com/office/drawing/2014/main" id="{EE67A308-D9BA-40D5-AA54-466C742D0D35}"/>
                  </a:ext>
                </a:extLst>
              </p:cNvPr>
              <p:cNvSpPr>
                <a:spLocks noRot="1" noChangeAspect="1" noMove="1" noResize="1" noEditPoints="1" noAdjustHandles="1" noChangeArrowheads="1" noChangeShapeType="1" noTextEdit="1"/>
              </p:cNvSpPr>
              <p:nvPr/>
            </p:nvSpPr>
            <p:spPr>
              <a:xfrm>
                <a:off x="386273" y="2904612"/>
                <a:ext cx="1595309" cy="369332"/>
              </a:xfrm>
              <a:prstGeom prst="rect">
                <a:avLst/>
              </a:prstGeom>
              <a:blipFill>
                <a:blip r:embed="rId3"/>
                <a:stretch>
                  <a:fillRect t="-655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Rectángulo 8">
                <a:extLst>
                  <a:ext uri="{FF2B5EF4-FFF2-40B4-BE49-F238E27FC236}">
                    <a16:creationId xmlns:a16="http://schemas.microsoft.com/office/drawing/2014/main" id="{43DD9CDB-EF63-47BE-B505-85188C143C76}"/>
                  </a:ext>
                </a:extLst>
              </p:cNvPr>
              <p:cNvSpPr/>
              <p:nvPr/>
            </p:nvSpPr>
            <p:spPr>
              <a:xfrm>
                <a:off x="214454" y="4300049"/>
                <a:ext cx="5609356" cy="978217"/>
              </a:xfrm>
              <a:prstGeom prst="rect">
                <a:avLst/>
              </a:prstGeom>
            </p:spPr>
            <p:txBody>
              <a:bodyPr wrap="none">
                <a:spAutoFit/>
              </a:bodyPr>
              <a:lstStyle/>
              <a:p>
                <a:pPr lvl="0"/>
                <a14:m>
                  <m:oMathPara xmlns:m="http://schemas.openxmlformats.org/officeDocument/2006/math">
                    <m:oMathParaPr>
                      <m:jc m:val="centerGroup"/>
                    </m:oMathParaPr>
                    <m:oMath xmlns:m="http://schemas.openxmlformats.org/officeDocument/2006/math">
                      <m:sSub>
                        <m:sSubPr>
                          <m:ctrlPr>
                            <a:rPr lang="en-US" sz="2800" b="1" i="1" smtClean="0">
                              <a:latin typeface="Cambria Math" panose="02040503050406030204" pitchFamily="18" charset="0"/>
                            </a:rPr>
                          </m:ctrlPr>
                        </m:sSubPr>
                        <m:e>
                          <m:r>
                            <a:rPr lang="es-ES" sz="2800" b="1" i="1">
                              <a:latin typeface="Cambria Math" panose="02040503050406030204" pitchFamily="18" charset="0"/>
                            </a:rPr>
                            <m:t>𝑪</m:t>
                          </m:r>
                        </m:e>
                        <m:sub>
                          <m:r>
                            <a:rPr lang="es-ES" sz="2800" b="1" i="1">
                              <a:latin typeface="Cambria Math" panose="02040503050406030204" pitchFamily="18" charset="0"/>
                            </a:rPr>
                            <m:t>𝒑</m:t>
                          </m:r>
                        </m:sub>
                      </m:sSub>
                      <m:r>
                        <a:rPr lang="es-ES" sz="2800" b="1" i="1">
                          <a:latin typeface="Cambria Math" panose="02040503050406030204" pitchFamily="18" charset="0"/>
                        </a:rPr>
                        <m:t>=</m:t>
                      </m:r>
                      <m:f>
                        <m:fPr>
                          <m:ctrlPr>
                            <a:rPr lang="es-ES" sz="2800" b="1" i="1">
                              <a:latin typeface="Cambria Math" panose="02040503050406030204" pitchFamily="18" charset="0"/>
                            </a:rPr>
                          </m:ctrlPr>
                        </m:fPr>
                        <m:num>
                          <m:r>
                            <a:rPr lang="es-ES" sz="2800" b="1" i="1">
                              <a:latin typeface="Cambria Math" panose="02040503050406030204" pitchFamily="18" charset="0"/>
                            </a:rPr>
                            <m:t>𝑬𝑺</m:t>
                          </m:r>
                          <m:r>
                            <a:rPr lang="es-ES" sz="2800" b="1" i="1">
                              <a:latin typeface="Cambria Math" panose="02040503050406030204" pitchFamily="18" charset="0"/>
                            </a:rPr>
                            <m:t>−</m:t>
                          </m:r>
                          <m:r>
                            <a:rPr lang="es-ES" sz="2800" b="1" i="1">
                              <a:latin typeface="Cambria Math" panose="02040503050406030204" pitchFamily="18" charset="0"/>
                            </a:rPr>
                            <m:t>𝑬𝑰</m:t>
                          </m:r>
                        </m:num>
                        <m:den>
                          <m:r>
                            <a:rPr lang="es-ES" sz="2800" b="1" i="1">
                              <a:latin typeface="Cambria Math" panose="02040503050406030204" pitchFamily="18" charset="0"/>
                            </a:rPr>
                            <m:t>𝟔</m:t>
                          </m:r>
                          <m:acc>
                            <m:accPr>
                              <m:chr m:val="̂"/>
                              <m:ctrlPr>
                                <a:rPr lang="es-ES" sz="2800" b="1" i="1">
                                  <a:latin typeface="Cambria Math" panose="02040503050406030204" pitchFamily="18" charset="0"/>
                                </a:rPr>
                              </m:ctrlPr>
                            </m:accPr>
                            <m:e>
                              <m:r>
                                <a:rPr lang="es-ES" sz="2800" b="1" i="1">
                                  <a:latin typeface="Cambria Math" panose="02040503050406030204" pitchFamily="18" charset="0"/>
                                  <a:ea typeface="Cambria Math" panose="02040503050406030204" pitchFamily="18" charset="0"/>
                                </a:rPr>
                                <m:t>𝝈</m:t>
                              </m:r>
                            </m:e>
                          </m:acc>
                        </m:den>
                      </m:f>
                      <m:r>
                        <a:rPr lang="es-MX" sz="2800" b="1" i="1" smtClean="0">
                          <a:latin typeface="Cambria Math" panose="02040503050406030204" pitchFamily="18" charset="0"/>
                          <a:ea typeface="Cambria Math" panose="02040503050406030204" pitchFamily="18" charset="0"/>
                        </a:rPr>
                        <m:t>=</m:t>
                      </m:r>
                      <m:f>
                        <m:fPr>
                          <m:ctrlPr>
                            <a:rPr lang="es-MX" sz="2800" b="1" i="1" smtClean="0">
                              <a:latin typeface="Cambria Math" panose="02040503050406030204" pitchFamily="18" charset="0"/>
                              <a:ea typeface="Cambria Math" panose="02040503050406030204" pitchFamily="18" charset="0"/>
                            </a:rPr>
                          </m:ctrlPr>
                        </m:fPr>
                        <m:num>
                          <m:r>
                            <a:rPr lang="es-MX" sz="2800" b="1" i="1" smtClean="0">
                              <a:latin typeface="Cambria Math" panose="02040503050406030204" pitchFamily="18" charset="0"/>
                              <a:ea typeface="Cambria Math" panose="02040503050406030204" pitchFamily="18" charset="0"/>
                            </a:rPr>
                            <m:t>𝟏𝟎𝟖</m:t>
                          </m:r>
                          <m:r>
                            <a:rPr lang="es-MX" sz="2800" b="1" i="1" smtClean="0">
                              <a:latin typeface="Cambria Math" panose="02040503050406030204" pitchFamily="18" charset="0"/>
                              <a:ea typeface="Cambria Math" panose="02040503050406030204" pitchFamily="18" charset="0"/>
                            </a:rPr>
                            <m:t>−</m:t>
                          </m:r>
                          <m:r>
                            <a:rPr lang="es-MX" sz="2800" b="1" i="1" smtClean="0">
                              <a:latin typeface="Cambria Math" panose="02040503050406030204" pitchFamily="18" charset="0"/>
                              <a:ea typeface="Cambria Math" panose="02040503050406030204" pitchFamily="18" charset="0"/>
                            </a:rPr>
                            <m:t>𝟗𝟐</m:t>
                          </m:r>
                        </m:num>
                        <m:den>
                          <m:r>
                            <a:rPr lang="es-MX" sz="2800" b="1" i="1" smtClean="0">
                              <a:latin typeface="Cambria Math" panose="02040503050406030204" pitchFamily="18" charset="0"/>
                              <a:ea typeface="Cambria Math" panose="02040503050406030204" pitchFamily="18" charset="0"/>
                            </a:rPr>
                            <m:t>𝟔</m:t>
                          </m:r>
                          <m:r>
                            <a:rPr lang="es-MX" sz="2800" b="1" i="1" smtClean="0">
                              <a:latin typeface="Cambria Math" panose="02040503050406030204" pitchFamily="18" charset="0"/>
                              <a:ea typeface="Cambria Math" panose="02040503050406030204" pitchFamily="18" charset="0"/>
                            </a:rPr>
                            <m:t>(</m:t>
                          </m:r>
                          <m:r>
                            <a:rPr lang="es-MX" sz="2800" b="1" i="1" smtClean="0">
                              <a:latin typeface="Cambria Math" panose="02040503050406030204" pitchFamily="18" charset="0"/>
                              <a:ea typeface="Cambria Math" panose="02040503050406030204" pitchFamily="18" charset="0"/>
                            </a:rPr>
                            <m:t>𝟒</m:t>
                          </m:r>
                          <m:r>
                            <a:rPr lang="es-MX" sz="2800" b="1" i="1" smtClean="0">
                              <a:latin typeface="Cambria Math" panose="02040503050406030204" pitchFamily="18" charset="0"/>
                              <a:ea typeface="Cambria Math" panose="02040503050406030204" pitchFamily="18" charset="0"/>
                            </a:rPr>
                            <m:t>.</m:t>
                          </m:r>
                          <m:r>
                            <a:rPr lang="es-MX" sz="2800" b="1" i="1" smtClean="0">
                              <a:latin typeface="Cambria Math" panose="02040503050406030204" pitchFamily="18" charset="0"/>
                              <a:ea typeface="Cambria Math" panose="02040503050406030204" pitchFamily="18" charset="0"/>
                            </a:rPr>
                            <m:t>𝟕𝟒</m:t>
                          </m:r>
                          <m:r>
                            <a:rPr lang="es-MX" sz="2800" b="1" i="1" smtClean="0">
                              <a:latin typeface="Cambria Math" panose="02040503050406030204" pitchFamily="18" charset="0"/>
                              <a:ea typeface="Cambria Math" panose="02040503050406030204" pitchFamily="18" charset="0"/>
                            </a:rPr>
                            <m:t>)</m:t>
                          </m:r>
                        </m:den>
                      </m:f>
                      <m:r>
                        <a:rPr lang="es-MX" sz="2800" b="1" i="1" smtClean="0">
                          <a:latin typeface="Cambria Math" panose="02040503050406030204" pitchFamily="18" charset="0"/>
                          <a:ea typeface="Cambria Math" panose="02040503050406030204" pitchFamily="18" charset="0"/>
                        </a:rPr>
                        <m:t>=</m:t>
                      </m:r>
                      <m:r>
                        <a:rPr lang="es-MX" sz="2800" b="1" i="1" smtClean="0">
                          <a:latin typeface="Cambria Math" panose="02040503050406030204" pitchFamily="18" charset="0"/>
                          <a:ea typeface="Cambria Math" panose="02040503050406030204" pitchFamily="18" charset="0"/>
                        </a:rPr>
                        <m:t>𝟎</m:t>
                      </m:r>
                      <m:r>
                        <a:rPr lang="es-MX" sz="2800" b="1" i="1" smtClean="0">
                          <a:latin typeface="Cambria Math" panose="02040503050406030204" pitchFamily="18" charset="0"/>
                          <a:ea typeface="Cambria Math" panose="02040503050406030204" pitchFamily="18" charset="0"/>
                        </a:rPr>
                        <m:t>.</m:t>
                      </m:r>
                      <m:r>
                        <a:rPr lang="es-MX" sz="2800" b="1" i="1" smtClean="0">
                          <a:latin typeface="Cambria Math" panose="02040503050406030204" pitchFamily="18" charset="0"/>
                          <a:ea typeface="Cambria Math" panose="02040503050406030204" pitchFamily="18" charset="0"/>
                        </a:rPr>
                        <m:t>𝟓𝟔</m:t>
                      </m:r>
                    </m:oMath>
                  </m:oMathPara>
                </a14:m>
                <a:endParaRPr lang="es-MX" sz="2800" b="1" dirty="0"/>
              </a:p>
            </p:txBody>
          </p:sp>
        </mc:Choice>
        <mc:Fallback xmlns="">
          <p:sp>
            <p:nvSpPr>
              <p:cNvPr id="9" name="Rectángulo 8">
                <a:extLst>
                  <a:ext uri="{FF2B5EF4-FFF2-40B4-BE49-F238E27FC236}">
                    <a16:creationId xmlns:a16="http://schemas.microsoft.com/office/drawing/2014/main" id="{43DD9CDB-EF63-47BE-B505-85188C143C76}"/>
                  </a:ext>
                </a:extLst>
              </p:cNvPr>
              <p:cNvSpPr>
                <a:spLocks noRot="1" noChangeAspect="1" noMove="1" noResize="1" noEditPoints="1" noAdjustHandles="1" noChangeArrowheads="1" noChangeShapeType="1" noTextEdit="1"/>
              </p:cNvSpPr>
              <p:nvPr/>
            </p:nvSpPr>
            <p:spPr>
              <a:xfrm>
                <a:off x="214454" y="4300049"/>
                <a:ext cx="5609356" cy="978217"/>
              </a:xfrm>
              <a:prstGeom prst="rect">
                <a:avLst/>
              </a:prstGeom>
              <a:blipFill>
                <a:blip r:embed="rId4"/>
                <a:stretch>
                  <a:fillRect/>
                </a:stretch>
              </a:blipFill>
            </p:spPr>
            <p:txBody>
              <a:bodyPr/>
              <a:lstStyle/>
              <a:p>
                <a:r>
                  <a:rPr lang="es-MX">
                    <a:noFill/>
                  </a:rPr>
                  <a:t> </a:t>
                </a:r>
              </a:p>
            </p:txBody>
          </p:sp>
        </mc:Fallback>
      </mc:AlternateContent>
      <p:graphicFrame>
        <p:nvGraphicFramePr>
          <p:cNvPr id="2" name="Tabla 1">
            <a:extLst>
              <a:ext uri="{FF2B5EF4-FFF2-40B4-BE49-F238E27FC236}">
                <a16:creationId xmlns:a16="http://schemas.microsoft.com/office/drawing/2014/main" id="{8D724834-63E4-4AFF-A51D-9092DFBB6000}"/>
              </a:ext>
            </a:extLst>
          </p:cNvPr>
          <p:cNvGraphicFramePr>
            <a:graphicFrameLocks noGrp="1"/>
          </p:cNvGraphicFramePr>
          <p:nvPr>
            <p:extLst>
              <p:ext uri="{D42A27DB-BD31-4B8C-83A1-F6EECF244321}">
                <p14:modId xmlns:p14="http://schemas.microsoft.com/office/powerpoint/2010/main" val="1360924707"/>
              </p:ext>
            </p:extLst>
          </p:nvPr>
        </p:nvGraphicFramePr>
        <p:xfrm>
          <a:off x="4093948" y="2420483"/>
          <a:ext cx="4417363" cy="1493482"/>
        </p:xfrm>
        <a:graphic>
          <a:graphicData uri="http://schemas.openxmlformats.org/drawingml/2006/table">
            <a:tbl>
              <a:tblPr/>
              <a:tblGrid>
                <a:gridCol w="3029710">
                  <a:extLst>
                    <a:ext uri="{9D8B030D-6E8A-4147-A177-3AD203B41FA5}">
                      <a16:colId xmlns:a16="http://schemas.microsoft.com/office/drawing/2014/main" val="535273938"/>
                    </a:ext>
                  </a:extLst>
                </a:gridCol>
                <a:gridCol w="1387653">
                  <a:extLst>
                    <a:ext uri="{9D8B030D-6E8A-4147-A177-3AD203B41FA5}">
                      <a16:colId xmlns:a16="http://schemas.microsoft.com/office/drawing/2014/main" val="4201916642"/>
                    </a:ext>
                  </a:extLst>
                </a:gridCol>
              </a:tblGrid>
              <a:tr h="622062">
                <a:tc>
                  <a:txBody>
                    <a:bodyPr/>
                    <a:lstStyle/>
                    <a:p>
                      <a:pPr algn="ctr" fontAlgn="b"/>
                      <a:r>
                        <a:rPr lang="es-ES" sz="2800" b="0" i="0" u="none" strike="noStrike" dirty="0">
                          <a:solidFill>
                            <a:srgbClr val="000000"/>
                          </a:solidFill>
                          <a:effectLst/>
                          <a:latin typeface="Gabriola" panose="04040605051002020D02" pitchFamily="82" charset="0"/>
                        </a:rPr>
                        <a:t>Recuento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a:solidFill>
                            <a:srgbClr val="000000"/>
                          </a:solidFill>
                          <a:effectLst/>
                          <a:latin typeface="Gabriola" panose="04040605051002020D02" pitchFamily="82" charset="0"/>
                        </a:rPr>
                        <a:t>25</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8465693"/>
                  </a:ext>
                </a:extLst>
              </a:tr>
              <a:tr h="384483">
                <a:tc>
                  <a:txBody>
                    <a:bodyPr/>
                    <a:lstStyle/>
                    <a:p>
                      <a:pPr algn="ctr" fontAlgn="b"/>
                      <a:r>
                        <a:rPr lang="es-ES" sz="2800" b="0" i="0" u="none" strike="noStrike" dirty="0">
                          <a:solidFill>
                            <a:srgbClr val="000000"/>
                          </a:solidFill>
                          <a:effectLst/>
                          <a:latin typeface="Gabriola" panose="04040605051002020D02" pitchFamily="82" charset="0"/>
                        </a:rPr>
                        <a:t>Promedio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97.648</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1840141"/>
                  </a:ext>
                </a:extLst>
              </a:tr>
              <a:tr h="384483">
                <a:tc>
                  <a:txBody>
                    <a:bodyPr/>
                    <a:lstStyle/>
                    <a:p>
                      <a:pPr algn="ctr" fontAlgn="b"/>
                      <a:r>
                        <a:rPr lang="es-ES" sz="2800" b="0" i="0" u="none" strike="noStrike" dirty="0">
                          <a:solidFill>
                            <a:srgbClr val="000000"/>
                          </a:solidFill>
                          <a:effectLst/>
                          <a:latin typeface="Gabriola" panose="04040605051002020D02" pitchFamily="82" charset="0"/>
                        </a:rPr>
                        <a:t>Desviación Estándar</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4.74893</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7482462"/>
                  </a:ext>
                </a:extLst>
              </a:tr>
            </a:tbl>
          </a:graphicData>
        </a:graphic>
      </p:graphicFrame>
    </p:spTree>
    <p:extLst>
      <p:ext uri="{BB962C8B-B14F-4D97-AF65-F5344CB8AC3E}">
        <p14:creationId xmlns:p14="http://schemas.microsoft.com/office/powerpoint/2010/main" val="2709544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0D23C1B-22FD-475C-8161-8DAA8062690F}"/>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29847"/>
          <a:stretch/>
        </p:blipFill>
        <p:spPr bwMode="auto">
          <a:xfrm>
            <a:off x="1091385" y="1803783"/>
            <a:ext cx="9410951" cy="3250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uadroTexto 1">
            <a:extLst>
              <a:ext uri="{FF2B5EF4-FFF2-40B4-BE49-F238E27FC236}">
                <a16:creationId xmlns:a16="http://schemas.microsoft.com/office/drawing/2014/main" id="{C549A519-C510-481A-A114-7140E766C185}"/>
              </a:ext>
            </a:extLst>
          </p:cNvPr>
          <p:cNvSpPr txBox="1"/>
          <p:nvPr/>
        </p:nvSpPr>
        <p:spPr>
          <a:xfrm>
            <a:off x="941073" y="551145"/>
            <a:ext cx="9292691" cy="523220"/>
          </a:xfrm>
          <a:prstGeom prst="rect">
            <a:avLst/>
          </a:prstGeom>
          <a:noFill/>
        </p:spPr>
        <p:txBody>
          <a:bodyPr wrap="square" rtlCol="0">
            <a:spAutoFit/>
          </a:bodyPr>
          <a:lstStyle/>
          <a:p>
            <a:pPr algn="ctr"/>
            <a:r>
              <a:rPr lang="es-MX" sz="2800" b="1" dirty="0">
                <a:latin typeface="Gabriola" panose="04040605051002020D02" pitchFamily="82" charset="0"/>
              </a:rPr>
              <a:t>NIVELES DEL Cp</a:t>
            </a:r>
          </a:p>
        </p:txBody>
      </p:sp>
    </p:spTree>
    <p:extLst>
      <p:ext uri="{BB962C8B-B14F-4D97-AF65-F5344CB8AC3E}">
        <p14:creationId xmlns:p14="http://schemas.microsoft.com/office/powerpoint/2010/main" val="2817054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ítulo 1">
                <a:extLst>
                  <a:ext uri="{FF2B5EF4-FFF2-40B4-BE49-F238E27FC236}">
                    <a16:creationId xmlns:a16="http://schemas.microsoft.com/office/drawing/2014/main" id="{33E6BC48-09E7-4034-A79E-84D5A0557124}"/>
                  </a:ext>
                </a:extLst>
              </p:cNvPr>
              <p:cNvSpPr>
                <a:spLocks noGrp="1"/>
              </p:cNvSpPr>
              <p:nvPr>
                <p:ph type="title"/>
              </p:nvPr>
            </p:nvSpPr>
            <p:spPr>
              <a:xfrm>
                <a:off x="847968" y="692380"/>
                <a:ext cx="10800693" cy="734713"/>
              </a:xfrm>
            </p:spPr>
            <p:txBody>
              <a:bodyPr>
                <a:normAutofit fontScale="90000"/>
              </a:bodyPr>
              <a:lstStyle/>
              <a:p>
                <a:r>
                  <a:rPr lang="es-ES" sz="4800" b="1" dirty="0">
                    <a:solidFill>
                      <a:schemeClr val="tx1"/>
                    </a:solidFill>
                    <a:latin typeface="Gabriola" panose="04040605051002020D02" pitchFamily="82" charset="0"/>
                  </a:rPr>
                  <a:t>ÍNDICE DE CAPACIDAD </a:t>
                </a:r>
                <a14:m>
                  <m:oMath xmlns:m="http://schemas.openxmlformats.org/officeDocument/2006/math">
                    <m:sSub>
                      <m:sSubPr>
                        <m:ctrlPr>
                          <a:rPr lang="es-MX" sz="4800" b="1" i="1">
                            <a:solidFill>
                              <a:schemeClr val="tx1"/>
                            </a:solidFill>
                            <a:latin typeface="Cambria Math" panose="02040503050406030204" pitchFamily="18" charset="0"/>
                          </a:rPr>
                        </m:ctrlPr>
                      </m:sSubPr>
                      <m:e>
                        <m:r>
                          <a:rPr lang="es-ES" sz="4800" b="1" i="1">
                            <a:solidFill>
                              <a:schemeClr val="tx1"/>
                            </a:solidFill>
                            <a:latin typeface="Cambria Math"/>
                          </a:rPr>
                          <m:t>𝑪</m:t>
                        </m:r>
                      </m:e>
                      <m:sub>
                        <m:r>
                          <a:rPr lang="es-ES" sz="4800" b="1" i="1">
                            <a:solidFill>
                              <a:schemeClr val="tx1"/>
                            </a:solidFill>
                            <a:latin typeface="Cambria Math"/>
                          </a:rPr>
                          <m:t>𝒑𝒌</m:t>
                        </m:r>
                      </m:sub>
                    </m:sSub>
                  </m:oMath>
                </a14:m>
                <a:r>
                  <a:rPr lang="es-ES" sz="4800" b="1" dirty="0">
                    <a:solidFill>
                      <a:schemeClr val="tx1"/>
                    </a:solidFill>
                    <a:latin typeface="Gabriola" panose="04040605051002020D02" pitchFamily="82" charset="0"/>
                  </a:rPr>
                  <a:t> (CENTRADO DEL PROCESO)</a:t>
                </a:r>
              </a:p>
            </p:txBody>
          </p:sp>
        </mc:Choice>
        <mc:Fallback>
          <p:sp>
            <p:nvSpPr>
              <p:cNvPr id="2" name="Título 1">
                <a:extLst>
                  <a:ext uri="{FF2B5EF4-FFF2-40B4-BE49-F238E27FC236}">
                    <a16:creationId xmlns:a16="http://schemas.microsoft.com/office/drawing/2014/main" id="{33E6BC48-09E7-4034-A79E-84D5A0557124}"/>
                  </a:ext>
                </a:extLst>
              </p:cNvPr>
              <p:cNvSpPr>
                <a:spLocks noGrp="1" noRot="1" noChangeAspect="1" noMove="1" noResize="1" noEditPoints="1" noAdjustHandles="1" noChangeArrowheads="1" noChangeShapeType="1" noTextEdit="1"/>
              </p:cNvSpPr>
              <p:nvPr>
                <p:ph type="title"/>
              </p:nvPr>
            </p:nvSpPr>
            <p:spPr>
              <a:xfrm>
                <a:off x="847968" y="692380"/>
                <a:ext cx="10800693" cy="734713"/>
              </a:xfrm>
              <a:blipFill>
                <a:blip r:embed="rId2"/>
                <a:stretch>
                  <a:fillRect l="-2201" t="-27500" b="-30833"/>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7" name="Marcador de contenido 6">
                <a:extLst>
                  <a:ext uri="{FF2B5EF4-FFF2-40B4-BE49-F238E27FC236}">
                    <a16:creationId xmlns:a16="http://schemas.microsoft.com/office/drawing/2014/main" id="{C6AE83F0-F91B-4720-98F4-DFFD55F72D76}"/>
                  </a:ext>
                </a:extLst>
              </p:cNvPr>
              <p:cNvSpPr>
                <a:spLocks noGrp="1"/>
              </p:cNvSpPr>
              <p:nvPr>
                <p:ph idx="1"/>
              </p:nvPr>
            </p:nvSpPr>
            <p:spPr>
              <a:xfrm>
                <a:off x="1547901" y="2143956"/>
                <a:ext cx="7773922" cy="3557487"/>
              </a:xfrm>
            </p:spPr>
            <p:txBody>
              <a:bodyPr/>
              <a:lstStyle/>
              <a:p>
                <a14:m>
                  <m:oMath xmlns:m="http://schemas.openxmlformats.org/officeDocument/2006/math">
                    <m:sSub>
                      <m:sSubPr>
                        <m:ctrlPr>
                          <a:rPr lang="es-MX" i="1">
                            <a:latin typeface="Cambria Math" panose="02040503050406030204" pitchFamily="18" charset="0"/>
                          </a:rPr>
                        </m:ctrlPr>
                      </m:sSubPr>
                      <m:e>
                        <m:r>
                          <a:rPr lang="es-ES" i="1">
                            <a:latin typeface="Cambria Math"/>
                          </a:rPr>
                          <m:t>𝐶</m:t>
                        </m:r>
                      </m:e>
                      <m:sub>
                        <m:r>
                          <a:rPr lang="es-ES" i="1">
                            <a:latin typeface="Cambria Math"/>
                          </a:rPr>
                          <m:t>𝑝𝑙</m:t>
                        </m:r>
                      </m:sub>
                    </m:sSub>
                    <m:r>
                      <a:rPr lang="es-ES" i="1">
                        <a:latin typeface="Cambria Math"/>
                      </a:rPr>
                      <m:t>=</m:t>
                    </m:r>
                    <m:f>
                      <m:fPr>
                        <m:ctrlPr>
                          <a:rPr lang="es-ES" i="1">
                            <a:latin typeface="Cambria Math" panose="02040503050406030204" pitchFamily="18" charset="0"/>
                          </a:rPr>
                        </m:ctrlPr>
                      </m:fPr>
                      <m:num>
                        <m:r>
                          <a:rPr lang="es-ES" i="1">
                            <a:latin typeface="Cambria Math"/>
                            <a:ea typeface="Cambria Math"/>
                          </a:rPr>
                          <m:t>𝜇</m:t>
                        </m:r>
                        <m:r>
                          <a:rPr lang="es-ES" i="1">
                            <a:latin typeface="Cambria Math"/>
                            <a:ea typeface="Cambria Math"/>
                          </a:rPr>
                          <m:t>−</m:t>
                        </m:r>
                        <m:r>
                          <a:rPr lang="es-ES" i="1">
                            <a:latin typeface="Cambria Math"/>
                            <a:ea typeface="Cambria Math"/>
                          </a:rPr>
                          <m:t>𝐸𝐼</m:t>
                        </m:r>
                      </m:num>
                      <m:den>
                        <m:r>
                          <a:rPr lang="es-ES" i="1">
                            <a:latin typeface="Cambria Math"/>
                          </a:rPr>
                          <m:t>3</m:t>
                        </m:r>
                        <m:acc>
                          <m:accPr>
                            <m:chr m:val="̂"/>
                            <m:ctrlPr>
                              <a:rPr lang="es-ES" i="1">
                                <a:latin typeface="Cambria Math" panose="02040503050406030204" pitchFamily="18" charset="0"/>
                              </a:rPr>
                            </m:ctrlPr>
                          </m:accPr>
                          <m:e>
                            <m:r>
                              <a:rPr lang="es-ES" i="1">
                                <a:latin typeface="Cambria Math"/>
                                <a:ea typeface="Cambria Math"/>
                              </a:rPr>
                              <m:t>𝜎</m:t>
                            </m:r>
                          </m:e>
                        </m:acc>
                      </m:den>
                    </m:f>
                  </m:oMath>
                </a14:m>
                <a:endParaRPr lang="es-MX" dirty="0"/>
              </a:p>
              <a:p>
                <a14:m>
                  <m:oMath xmlns:m="http://schemas.openxmlformats.org/officeDocument/2006/math">
                    <m:sSub>
                      <m:sSubPr>
                        <m:ctrlPr>
                          <a:rPr lang="es-MX" i="1">
                            <a:latin typeface="Cambria Math" panose="02040503050406030204" pitchFamily="18" charset="0"/>
                          </a:rPr>
                        </m:ctrlPr>
                      </m:sSubPr>
                      <m:e>
                        <m:r>
                          <a:rPr lang="es-ES" i="1">
                            <a:latin typeface="Cambria Math"/>
                          </a:rPr>
                          <m:t>𝐶</m:t>
                        </m:r>
                      </m:e>
                      <m:sub>
                        <m:r>
                          <a:rPr lang="es-ES" i="1">
                            <a:latin typeface="Cambria Math"/>
                          </a:rPr>
                          <m:t>𝑝𝑠</m:t>
                        </m:r>
                      </m:sub>
                    </m:sSub>
                    <m:r>
                      <a:rPr lang="es-ES" i="1">
                        <a:latin typeface="Cambria Math"/>
                      </a:rPr>
                      <m:t>=</m:t>
                    </m:r>
                    <m:f>
                      <m:fPr>
                        <m:ctrlPr>
                          <a:rPr lang="es-ES" i="1">
                            <a:latin typeface="Cambria Math" panose="02040503050406030204" pitchFamily="18" charset="0"/>
                          </a:rPr>
                        </m:ctrlPr>
                      </m:fPr>
                      <m:num>
                        <m:r>
                          <a:rPr lang="es-ES" i="1">
                            <a:latin typeface="Cambria Math"/>
                          </a:rPr>
                          <m:t>𝐸𝑆</m:t>
                        </m:r>
                        <m:r>
                          <a:rPr lang="es-ES" i="1">
                            <a:latin typeface="Cambria Math"/>
                            <a:ea typeface="Cambria Math"/>
                          </a:rPr>
                          <m:t>−</m:t>
                        </m:r>
                        <m:r>
                          <a:rPr lang="es-ES" i="1">
                            <a:latin typeface="Cambria Math"/>
                            <a:ea typeface="Cambria Math"/>
                          </a:rPr>
                          <m:t>𝜇</m:t>
                        </m:r>
                      </m:num>
                      <m:den>
                        <m:r>
                          <a:rPr lang="es-ES" i="1">
                            <a:latin typeface="Cambria Math"/>
                          </a:rPr>
                          <m:t>3</m:t>
                        </m:r>
                        <m:acc>
                          <m:accPr>
                            <m:chr m:val="̂"/>
                            <m:ctrlPr>
                              <a:rPr lang="es-ES" i="1">
                                <a:latin typeface="Cambria Math" panose="02040503050406030204" pitchFamily="18" charset="0"/>
                              </a:rPr>
                            </m:ctrlPr>
                          </m:accPr>
                          <m:e>
                            <m:r>
                              <a:rPr lang="es-ES" i="1">
                                <a:latin typeface="Cambria Math"/>
                                <a:ea typeface="Cambria Math"/>
                              </a:rPr>
                              <m:t>𝜎</m:t>
                            </m:r>
                          </m:e>
                        </m:acc>
                      </m:den>
                    </m:f>
                  </m:oMath>
                </a14:m>
                <a:endParaRPr lang="es-MX" dirty="0"/>
              </a:p>
              <a:p>
                <a14:m>
                  <m:oMath xmlns:m="http://schemas.openxmlformats.org/officeDocument/2006/math">
                    <m:sSub>
                      <m:sSubPr>
                        <m:ctrlPr>
                          <a:rPr lang="es-MX" i="1">
                            <a:latin typeface="Cambria Math" panose="02040503050406030204" pitchFamily="18" charset="0"/>
                          </a:rPr>
                        </m:ctrlPr>
                      </m:sSubPr>
                      <m:e>
                        <m:r>
                          <a:rPr lang="es-ES" i="1">
                            <a:latin typeface="Cambria Math"/>
                          </a:rPr>
                          <m:t>𝐶</m:t>
                        </m:r>
                      </m:e>
                      <m:sub>
                        <m:r>
                          <a:rPr lang="es-ES" i="1">
                            <a:latin typeface="Cambria Math"/>
                          </a:rPr>
                          <m:t>𝑝𝑘</m:t>
                        </m:r>
                      </m:sub>
                    </m:sSub>
                    <m:r>
                      <a:rPr lang="es-ES" i="1">
                        <a:latin typeface="Cambria Math"/>
                      </a:rPr>
                      <m:t>=</m:t>
                    </m:r>
                    <m:r>
                      <m:rPr>
                        <m:sty m:val="p"/>
                      </m:rPr>
                      <a:rPr lang="es-ES">
                        <a:latin typeface="Cambria Math"/>
                      </a:rPr>
                      <m:t>min</m:t>
                    </m:r>
                    <m:r>
                      <a:rPr lang="es-ES" i="1">
                        <a:latin typeface="Cambria Math"/>
                      </a:rPr>
                      <m:t>⁡(</m:t>
                    </m:r>
                    <m:sSub>
                      <m:sSubPr>
                        <m:ctrlPr>
                          <a:rPr lang="es-ES" i="1">
                            <a:latin typeface="Cambria Math" panose="02040503050406030204" pitchFamily="18" charset="0"/>
                          </a:rPr>
                        </m:ctrlPr>
                      </m:sSubPr>
                      <m:e>
                        <m:r>
                          <a:rPr lang="es-ES" i="1">
                            <a:latin typeface="Cambria Math"/>
                          </a:rPr>
                          <m:t>𝐶</m:t>
                        </m:r>
                      </m:e>
                      <m:sub>
                        <m:r>
                          <a:rPr lang="es-ES" i="1">
                            <a:latin typeface="Cambria Math"/>
                          </a:rPr>
                          <m:t>𝑝𝑙</m:t>
                        </m:r>
                      </m:sub>
                    </m:sSub>
                    <m:r>
                      <a:rPr lang="es-ES" i="1">
                        <a:latin typeface="Cambria Math"/>
                      </a:rPr>
                      <m:t>,</m:t>
                    </m:r>
                    <m:sSub>
                      <m:sSubPr>
                        <m:ctrlPr>
                          <a:rPr lang="es-ES" i="1">
                            <a:latin typeface="Cambria Math" panose="02040503050406030204" pitchFamily="18" charset="0"/>
                          </a:rPr>
                        </m:ctrlPr>
                      </m:sSubPr>
                      <m:e>
                        <m:r>
                          <a:rPr lang="es-ES" i="1">
                            <a:latin typeface="Cambria Math"/>
                          </a:rPr>
                          <m:t>𝐶</m:t>
                        </m:r>
                      </m:e>
                      <m:sub>
                        <m:r>
                          <a:rPr lang="es-ES" i="1">
                            <a:latin typeface="Cambria Math"/>
                          </a:rPr>
                          <m:t>𝑝𝑠</m:t>
                        </m:r>
                      </m:sub>
                    </m:sSub>
                    <m:r>
                      <a:rPr lang="es-ES" i="1">
                        <a:latin typeface="Cambria Math"/>
                      </a:rPr>
                      <m:t>)</m:t>
                    </m:r>
                  </m:oMath>
                </a14:m>
                <a:endParaRPr lang="es-MX" dirty="0"/>
              </a:p>
              <a:p>
                <a:pPr marL="0" indent="0">
                  <a:buNone/>
                </a:pPr>
                <a:endParaRPr lang="es-ES" dirty="0"/>
              </a:p>
              <a:p>
                <a:pPr marL="0" indent="0">
                  <a:buNone/>
                </a:pPr>
                <a:r>
                  <a:rPr lang="es-ES" dirty="0"/>
                  <a:t>El </a:t>
                </a:r>
                <a14:m>
                  <m:oMath xmlns:m="http://schemas.openxmlformats.org/officeDocument/2006/math">
                    <m:sSub>
                      <m:sSubPr>
                        <m:ctrlPr>
                          <a:rPr lang="es-MX" i="1">
                            <a:latin typeface="Cambria Math" panose="02040503050406030204" pitchFamily="18" charset="0"/>
                          </a:rPr>
                        </m:ctrlPr>
                      </m:sSubPr>
                      <m:e>
                        <m:r>
                          <a:rPr lang="es-ES" i="1">
                            <a:latin typeface="Cambria Math"/>
                          </a:rPr>
                          <m:t>𝐶</m:t>
                        </m:r>
                      </m:e>
                      <m:sub>
                        <m:r>
                          <a:rPr lang="es-ES" i="1">
                            <a:latin typeface="Cambria Math"/>
                          </a:rPr>
                          <m:t>𝑝𝑘</m:t>
                        </m:r>
                      </m:sub>
                    </m:sSub>
                  </m:oMath>
                </a14:m>
                <a:r>
                  <a:rPr lang="es-ES" dirty="0"/>
                  <a:t> se considera aceptable </a:t>
                </a:r>
              </a:p>
              <a:p>
                <a:pPr marL="0" indent="0">
                  <a:buNone/>
                </a:pPr>
                <a:r>
                  <a:rPr lang="es-ES" dirty="0"/>
                  <a:t>mayor a 1.25</a:t>
                </a:r>
              </a:p>
            </p:txBody>
          </p:sp>
        </mc:Choice>
        <mc:Fallback xmlns="">
          <p:sp>
            <p:nvSpPr>
              <p:cNvPr id="7" name="Marcador de contenido 6">
                <a:extLst>
                  <a:ext uri="{FF2B5EF4-FFF2-40B4-BE49-F238E27FC236}">
                    <a16:creationId xmlns:a16="http://schemas.microsoft.com/office/drawing/2014/main" id="{C6AE83F0-F91B-4720-98F4-DFFD55F72D76}"/>
                  </a:ext>
                </a:extLst>
              </p:cNvPr>
              <p:cNvSpPr>
                <a:spLocks noGrp="1" noRot="1" noChangeAspect="1" noMove="1" noResize="1" noEditPoints="1" noAdjustHandles="1" noChangeArrowheads="1" noChangeShapeType="1" noTextEdit="1"/>
              </p:cNvSpPr>
              <p:nvPr>
                <p:ph idx="1"/>
              </p:nvPr>
            </p:nvSpPr>
            <p:spPr>
              <a:xfrm>
                <a:off x="1547901" y="2143956"/>
                <a:ext cx="7773922" cy="3557487"/>
              </a:xfrm>
              <a:blipFill>
                <a:blip r:embed="rId3"/>
                <a:stretch>
                  <a:fillRect l="-1647" b="-1029"/>
                </a:stretch>
              </a:blipFill>
            </p:spPr>
            <p:txBody>
              <a:bodyPr/>
              <a:lstStyle/>
              <a:p>
                <a:r>
                  <a:rPr lang="es-ES">
                    <a:noFill/>
                  </a:rPr>
                  <a:t> </a:t>
                </a:r>
              </a:p>
            </p:txBody>
          </p:sp>
        </mc:Fallback>
      </mc:AlternateContent>
      <p:grpSp>
        <p:nvGrpSpPr>
          <p:cNvPr id="12" name="Group 6">
            <a:extLst>
              <a:ext uri="{FF2B5EF4-FFF2-40B4-BE49-F238E27FC236}">
                <a16:creationId xmlns:a16="http://schemas.microsoft.com/office/drawing/2014/main" id="{389CD9AC-98EB-4408-AD19-7D483141D9F4}"/>
              </a:ext>
            </a:extLst>
          </p:cNvPr>
          <p:cNvGrpSpPr>
            <a:grpSpLocks/>
          </p:cNvGrpSpPr>
          <p:nvPr/>
        </p:nvGrpSpPr>
        <p:grpSpPr bwMode="auto">
          <a:xfrm>
            <a:off x="7299614" y="1455332"/>
            <a:ext cx="4044418" cy="4677813"/>
            <a:chOff x="3039" y="482"/>
            <a:chExt cx="3148" cy="3313"/>
          </a:xfrm>
        </p:grpSpPr>
        <p:sp>
          <p:nvSpPr>
            <p:cNvPr id="13" name="Freeform 7">
              <a:extLst>
                <a:ext uri="{FF2B5EF4-FFF2-40B4-BE49-F238E27FC236}">
                  <a16:creationId xmlns:a16="http://schemas.microsoft.com/office/drawing/2014/main" id="{80A15920-246E-4BB1-A51A-BA4A9D1776BE}"/>
                </a:ext>
              </a:extLst>
            </p:cNvPr>
            <p:cNvSpPr>
              <a:spLocks/>
            </p:cNvSpPr>
            <p:nvPr/>
          </p:nvSpPr>
          <p:spPr bwMode="auto">
            <a:xfrm>
              <a:off x="4040" y="1154"/>
              <a:ext cx="1907" cy="1191"/>
            </a:xfrm>
            <a:custGeom>
              <a:avLst/>
              <a:gdLst>
                <a:gd name="T0" fmla="*/ 0 w 418"/>
                <a:gd name="T1" fmla="*/ 7091 h 196"/>
                <a:gd name="T2" fmla="*/ 415 w 418"/>
                <a:gd name="T3" fmla="*/ 7091 h 196"/>
                <a:gd name="T4" fmla="*/ 1186 w 418"/>
                <a:gd name="T5" fmla="*/ 6794 h 196"/>
                <a:gd name="T6" fmla="*/ 1975 w 418"/>
                <a:gd name="T7" fmla="*/ 5906 h 196"/>
                <a:gd name="T8" fmla="*/ 3020 w 418"/>
                <a:gd name="T9" fmla="*/ 3986 h 196"/>
                <a:gd name="T10" fmla="*/ 3727 w 418"/>
                <a:gd name="T11" fmla="*/ 2102 h 196"/>
                <a:gd name="T12" fmla="*/ 4266 w 418"/>
                <a:gd name="T13" fmla="*/ 480 h 196"/>
                <a:gd name="T14" fmla="*/ 4955 w 418"/>
                <a:gd name="T15" fmla="*/ 371 h 196"/>
                <a:gd name="T16" fmla="*/ 5621 w 418"/>
                <a:gd name="T17" fmla="*/ 2771 h 196"/>
                <a:gd name="T18" fmla="*/ 6620 w 418"/>
                <a:gd name="T19" fmla="*/ 5244 h 196"/>
                <a:gd name="T20" fmla="*/ 7409 w 418"/>
                <a:gd name="T21" fmla="*/ 6611 h 196"/>
                <a:gd name="T22" fmla="*/ 8303 w 418"/>
                <a:gd name="T23" fmla="*/ 7128 h 196"/>
                <a:gd name="T24" fmla="*/ 8700 w 418"/>
                <a:gd name="T25" fmla="*/ 7164 h 1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18"/>
                <a:gd name="T40" fmla="*/ 0 h 196"/>
                <a:gd name="T41" fmla="*/ 418 w 418"/>
                <a:gd name="T42" fmla="*/ 196 h 1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18" h="196">
                  <a:moveTo>
                    <a:pt x="0" y="192"/>
                  </a:moveTo>
                  <a:cubicBezTo>
                    <a:pt x="5" y="192"/>
                    <a:pt x="11" y="193"/>
                    <a:pt x="20" y="192"/>
                  </a:cubicBezTo>
                  <a:cubicBezTo>
                    <a:pt x="29" y="191"/>
                    <a:pt x="45" y="189"/>
                    <a:pt x="57" y="184"/>
                  </a:cubicBezTo>
                  <a:cubicBezTo>
                    <a:pt x="69" y="179"/>
                    <a:pt x="80" y="173"/>
                    <a:pt x="95" y="160"/>
                  </a:cubicBezTo>
                  <a:cubicBezTo>
                    <a:pt x="110" y="147"/>
                    <a:pt x="131" y="125"/>
                    <a:pt x="145" y="108"/>
                  </a:cubicBezTo>
                  <a:cubicBezTo>
                    <a:pt x="159" y="91"/>
                    <a:pt x="169" y="73"/>
                    <a:pt x="179" y="57"/>
                  </a:cubicBezTo>
                  <a:cubicBezTo>
                    <a:pt x="189" y="41"/>
                    <a:pt x="195" y="21"/>
                    <a:pt x="205" y="13"/>
                  </a:cubicBezTo>
                  <a:cubicBezTo>
                    <a:pt x="215" y="5"/>
                    <a:pt x="227" y="0"/>
                    <a:pt x="238" y="10"/>
                  </a:cubicBezTo>
                  <a:cubicBezTo>
                    <a:pt x="249" y="20"/>
                    <a:pt x="257" y="53"/>
                    <a:pt x="270" y="75"/>
                  </a:cubicBezTo>
                  <a:cubicBezTo>
                    <a:pt x="283" y="97"/>
                    <a:pt x="304" y="125"/>
                    <a:pt x="318" y="142"/>
                  </a:cubicBezTo>
                  <a:cubicBezTo>
                    <a:pt x="332" y="159"/>
                    <a:pt x="343" y="171"/>
                    <a:pt x="356" y="179"/>
                  </a:cubicBezTo>
                  <a:cubicBezTo>
                    <a:pt x="369" y="187"/>
                    <a:pt x="389" y="190"/>
                    <a:pt x="399" y="193"/>
                  </a:cubicBezTo>
                  <a:cubicBezTo>
                    <a:pt x="409" y="196"/>
                    <a:pt x="413" y="195"/>
                    <a:pt x="418" y="194"/>
                  </a:cubicBezTo>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14" name="Line 8">
              <a:extLst>
                <a:ext uri="{FF2B5EF4-FFF2-40B4-BE49-F238E27FC236}">
                  <a16:creationId xmlns:a16="http://schemas.microsoft.com/office/drawing/2014/main" id="{F57A6D9F-0B3C-459F-9CB2-42F1F528F866}"/>
                </a:ext>
              </a:extLst>
            </p:cNvPr>
            <p:cNvSpPr>
              <a:spLocks noChangeShapeType="1"/>
            </p:cNvSpPr>
            <p:nvPr/>
          </p:nvSpPr>
          <p:spPr bwMode="auto">
            <a:xfrm>
              <a:off x="3194" y="2382"/>
              <a:ext cx="23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15" name="Text Box 9">
              <a:extLst>
                <a:ext uri="{FF2B5EF4-FFF2-40B4-BE49-F238E27FC236}">
                  <a16:creationId xmlns:a16="http://schemas.microsoft.com/office/drawing/2014/main" id="{05AA6543-B9DB-47FA-90AB-92A2A534C8CD}"/>
                </a:ext>
              </a:extLst>
            </p:cNvPr>
            <p:cNvSpPr txBox="1">
              <a:spLocks noChangeArrowheads="1"/>
            </p:cNvSpPr>
            <p:nvPr/>
          </p:nvSpPr>
          <p:spPr bwMode="auto">
            <a:xfrm>
              <a:off x="3039" y="799"/>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a:solidFill>
                    <a:srgbClr val="FF3300"/>
                  </a:solidFill>
                  <a:effectLst>
                    <a:outerShdw blurRad="38100" dist="38100" dir="2700000" algn="tl">
                      <a:srgbClr val="C0C0C0"/>
                    </a:outerShdw>
                  </a:effectLst>
                  <a:latin typeface="Arial Narrow" pitchFamily="34" charset="0"/>
                </a:rPr>
                <a:t>  </a:t>
              </a:r>
              <a:r>
                <a:rPr lang="es-ES" sz="1200" b="1">
                  <a:solidFill>
                    <a:srgbClr val="000000"/>
                  </a:solidFill>
                  <a:effectLst>
                    <a:outerShdw blurRad="38100" dist="38100" dir="2700000" algn="tl">
                      <a:srgbClr val="C0C0C0"/>
                    </a:outerShdw>
                  </a:effectLst>
                  <a:latin typeface="Arial Narrow" pitchFamily="34" charset="0"/>
                </a:rPr>
                <a:t> </a:t>
              </a:r>
              <a:r>
                <a:rPr lang="es-ES" b="1">
                  <a:solidFill>
                    <a:srgbClr val="000000"/>
                  </a:solidFill>
                  <a:effectLst>
                    <a:outerShdw blurRad="38100" dist="38100" dir="2700000" algn="tl">
                      <a:srgbClr val="C0C0C0"/>
                    </a:outerShdw>
                  </a:effectLst>
                  <a:latin typeface="Arial Narrow" pitchFamily="34" charset="0"/>
                </a:rPr>
                <a:t>EI</a:t>
              </a:r>
            </a:p>
          </p:txBody>
        </p:sp>
        <p:sp>
          <p:nvSpPr>
            <p:cNvPr id="16" name="Line 10">
              <a:extLst>
                <a:ext uri="{FF2B5EF4-FFF2-40B4-BE49-F238E27FC236}">
                  <a16:creationId xmlns:a16="http://schemas.microsoft.com/office/drawing/2014/main" id="{BA4B2EA8-5435-439D-AA55-1D1EB2C0F04C}"/>
                </a:ext>
              </a:extLst>
            </p:cNvPr>
            <p:cNvSpPr>
              <a:spLocks noChangeShapeType="1"/>
            </p:cNvSpPr>
            <p:nvPr/>
          </p:nvSpPr>
          <p:spPr bwMode="auto">
            <a:xfrm>
              <a:off x="3236" y="1113"/>
              <a:ext cx="0" cy="1274"/>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s-MX">
                <a:solidFill>
                  <a:srgbClr val="000000"/>
                </a:solidFill>
                <a:latin typeface="Arial" pitchFamily="34" charset="0"/>
              </a:endParaRPr>
            </a:p>
          </p:txBody>
        </p:sp>
        <p:sp>
          <p:nvSpPr>
            <p:cNvPr id="17" name="Line 11">
              <a:extLst>
                <a:ext uri="{FF2B5EF4-FFF2-40B4-BE49-F238E27FC236}">
                  <a16:creationId xmlns:a16="http://schemas.microsoft.com/office/drawing/2014/main" id="{6BA09296-7180-406D-BF62-C6FE70804EFB}"/>
                </a:ext>
              </a:extLst>
            </p:cNvPr>
            <p:cNvSpPr>
              <a:spLocks noChangeShapeType="1"/>
            </p:cNvSpPr>
            <p:nvPr/>
          </p:nvSpPr>
          <p:spPr bwMode="auto">
            <a:xfrm>
              <a:off x="4470" y="1113"/>
              <a:ext cx="0" cy="1274"/>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s-MX">
                <a:solidFill>
                  <a:srgbClr val="000000"/>
                </a:solidFill>
                <a:latin typeface="Arial" pitchFamily="34" charset="0"/>
              </a:endParaRPr>
            </a:p>
          </p:txBody>
        </p:sp>
        <p:sp>
          <p:nvSpPr>
            <p:cNvPr id="18" name="Line 12">
              <a:extLst>
                <a:ext uri="{FF2B5EF4-FFF2-40B4-BE49-F238E27FC236}">
                  <a16:creationId xmlns:a16="http://schemas.microsoft.com/office/drawing/2014/main" id="{DCC2D0FB-83F1-4711-93C1-6FE063F0C307}"/>
                </a:ext>
              </a:extLst>
            </p:cNvPr>
            <p:cNvSpPr>
              <a:spLocks noChangeShapeType="1"/>
            </p:cNvSpPr>
            <p:nvPr/>
          </p:nvSpPr>
          <p:spPr bwMode="auto">
            <a:xfrm>
              <a:off x="5481" y="1113"/>
              <a:ext cx="0" cy="1274"/>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s-MX">
                <a:solidFill>
                  <a:srgbClr val="000000"/>
                </a:solidFill>
                <a:latin typeface="Arial" pitchFamily="34" charset="0"/>
              </a:endParaRPr>
            </a:p>
          </p:txBody>
        </p:sp>
        <p:sp>
          <p:nvSpPr>
            <p:cNvPr id="19" name="Line 13">
              <a:extLst>
                <a:ext uri="{FF2B5EF4-FFF2-40B4-BE49-F238E27FC236}">
                  <a16:creationId xmlns:a16="http://schemas.microsoft.com/office/drawing/2014/main" id="{2F5CD5C8-AFAF-4378-9944-FB07FAFE98DD}"/>
                </a:ext>
              </a:extLst>
            </p:cNvPr>
            <p:cNvSpPr>
              <a:spLocks noChangeShapeType="1"/>
            </p:cNvSpPr>
            <p:nvPr/>
          </p:nvSpPr>
          <p:spPr bwMode="auto">
            <a:xfrm flipV="1">
              <a:off x="4201" y="598"/>
              <a:ext cx="0" cy="16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20" name="Line 14">
              <a:extLst>
                <a:ext uri="{FF2B5EF4-FFF2-40B4-BE49-F238E27FC236}">
                  <a16:creationId xmlns:a16="http://schemas.microsoft.com/office/drawing/2014/main" id="{F0621FCD-9247-4FE1-AF29-23235B8DC640}"/>
                </a:ext>
              </a:extLst>
            </p:cNvPr>
            <p:cNvSpPr>
              <a:spLocks noChangeShapeType="1"/>
            </p:cNvSpPr>
            <p:nvPr/>
          </p:nvSpPr>
          <p:spPr bwMode="auto">
            <a:xfrm flipV="1">
              <a:off x="5947" y="598"/>
              <a:ext cx="0" cy="16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21" name="Text Box 15">
              <a:extLst>
                <a:ext uri="{FF2B5EF4-FFF2-40B4-BE49-F238E27FC236}">
                  <a16:creationId xmlns:a16="http://schemas.microsoft.com/office/drawing/2014/main" id="{B99D9DF2-F681-4FD2-9E26-3C606F5CAD5D}"/>
                </a:ext>
              </a:extLst>
            </p:cNvPr>
            <p:cNvSpPr txBox="1">
              <a:spLocks noChangeArrowheads="1"/>
            </p:cNvSpPr>
            <p:nvPr/>
          </p:nvSpPr>
          <p:spPr bwMode="auto">
            <a:xfrm>
              <a:off x="3740" y="482"/>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dirty="0">
                  <a:solidFill>
                    <a:srgbClr val="FF3300"/>
                  </a:solidFill>
                  <a:effectLst>
                    <a:outerShdw blurRad="38100" dist="38100" dir="2700000" algn="tl">
                      <a:srgbClr val="C0C0C0"/>
                    </a:outerShdw>
                  </a:effectLst>
                  <a:latin typeface="Arial Narrow" pitchFamily="34" charset="0"/>
                </a:rPr>
                <a:t>  </a:t>
              </a:r>
              <a:r>
                <a:rPr lang="es-ES" sz="1200" b="1" dirty="0">
                  <a:solidFill>
                    <a:srgbClr val="000000"/>
                  </a:solidFill>
                  <a:effectLst>
                    <a:outerShdw blurRad="38100" dist="38100" dir="2700000" algn="tl">
                      <a:srgbClr val="C0C0C0"/>
                    </a:outerShdw>
                  </a:effectLst>
                  <a:latin typeface="Arial Narrow" pitchFamily="34" charset="0"/>
                </a:rPr>
                <a:t> </a:t>
              </a:r>
              <a:r>
                <a:rPr lang="es-ES" b="1" dirty="0">
                  <a:solidFill>
                    <a:srgbClr val="000000"/>
                  </a:solidFill>
                  <a:effectLst>
                    <a:outerShdw blurRad="38100" dist="38100" dir="2700000" algn="tl">
                      <a:srgbClr val="C0C0C0"/>
                    </a:outerShdw>
                  </a:effectLst>
                  <a:latin typeface="Arial Narrow" pitchFamily="34" charset="0"/>
                </a:rPr>
                <a:t>LRI</a:t>
              </a:r>
            </a:p>
          </p:txBody>
        </p:sp>
        <p:sp>
          <p:nvSpPr>
            <p:cNvPr id="22" name="Text Box 16">
              <a:extLst>
                <a:ext uri="{FF2B5EF4-FFF2-40B4-BE49-F238E27FC236}">
                  <a16:creationId xmlns:a16="http://schemas.microsoft.com/office/drawing/2014/main" id="{2792572F-EF15-4D55-A8DB-A2ED82B769AD}"/>
                </a:ext>
              </a:extLst>
            </p:cNvPr>
            <p:cNvSpPr txBox="1">
              <a:spLocks noChangeArrowheads="1"/>
            </p:cNvSpPr>
            <p:nvPr/>
          </p:nvSpPr>
          <p:spPr bwMode="auto">
            <a:xfrm>
              <a:off x="5441" y="482"/>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dirty="0">
                  <a:solidFill>
                    <a:srgbClr val="FF3300"/>
                  </a:solidFill>
                  <a:effectLst>
                    <a:outerShdw blurRad="38100" dist="38100" dir="2700000" algn="tl">
                      <a:srgbClr val="C0C0C0"/>
                    </a:outerShdw>
                  </a:effectLst>
                  <a:latin typeface="Arial Narrow" pitchFamily="34" charset="0"/>
                </a:rPr>
                <a:t>  </a:t>
              </a:r>
              <a:r>
                <a:rPr lang="es-ES" sz="1200" b="1" dirty="0">
                  <a:solidFill>
                    <a:srgbClr val="000000"/>
                  </a:solidFill>
                  <a:effectLst>
                    <a:outerShdw blurRad="38100" dist="38100" dir="2700000" algn="tl">
                      <a:srgbClr val="C0C0C0"/>
                    </a:outerShdw>
                  </a:effectLst>
                  <a:latin typeface="Arial Narrow" pitchFamily="34" charset="0"/>
                </a:rPr>
                <a:t> </a:t>
              </a:r>
              <a:r>
                <a:rPr lang="es-ES" b="1" dirty="0">
                  <a:solidFill>
                    <a:srgbClr val="000000"/>
                  </a:solidFill>
                  <a:effectLst>
                    <a:outerShdw blurRad="38100" dist="38100" dir="2700000" algn="tl">
                      <a:srgbClr val="C0C0C0"/>
                    </a:outerShdw>
                  </a:effectLst>
                  <a:latin typeface="Arial Narrow" pitchFamily="34" charset="0"/>
                </a:rPr>
                <a:t>LRS</a:t>
              </a:r>
            </a:p>
          </p:txBody>
        </p:sp>
        <p:sp>
          <p:nvSpPr>
            <p:cNvPr id="23" name="Text Box 17">
              <a:extLst>
                <a:ext uri="{FF2B5EF4-FFF2-40B4-BE49-F238E27FC236}">
                  <a16:creationId xmlns:a16="http://schemas.microsoft.com/office/drawing/2014/main" id="{1E15C3CF-6C1C-492B-A21B-2354C8771E33}"/>
                </a:ext>
              </a:extLst>
            </p:cNvPr>
            <p:cNvSpPr txBox="1">
              <a:spLocks noChangeArrowheads="1"/>
            </p:cNvSpPr>
            <p:nvPr/>
          </p:nvSpPr>
          <p:spPr bwMode="auto">
            <a:xfrm>
              <a:off x="3867" y="3294"/>
              <a:ext cx="1017" cy="501"/>
            </a:xfrm>
            <a:prstGeom prst="rect">
              <a:avLst/>
            </a:prstGeom>
            <a:solidFill>
              <a:srgbClr val="EEFF97"/>
            </a:solidFill>
            <a:ln w="9525">
              <a:solidFill>
                <a:srgbClr val="FF3300"/>
              </a:solidFill>
              <a:miter lim="800000"/>
              <a:headEnd/>
              <a:tailEnd/>
            </a:ln>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r>
                <a:rPr lang="es-ES" sz="2000" dirty="0">
                  <a:solidFill>
                    <a:srgbClr val="000000"/>
                  </a:solidFill>
                </a:rPr>
                <a:t>Variación </a:t>
              </a:r>
            </a:p>
            <a:p>
              <a:pPr algn="ctr" eaLnBrk="1" fontAlgn="base" hangingPunct="1">
                <a:spcBef>
                  <a:spcPct val="0"/>
                </a:spcBef>
                <a:spcAft>
                  <a:spcPct val="0"/>
                </a:spcAft>
              </a:pPr>
              <a:r>
                <a:rPr lang="es-ES" sz="2000" dirty="0">
                  <a:solidFill>
                    <a:srgbClr val="000000"/>
                  </a:solidFill>
                </a:rPr>
                <a:t>tolerada</a:t>
              </a:r>
            </a:p>
          </p:txBody>
        </p:sp>
        <p:cxnSp>
          <p:nvCxnSpPr>
            <p:cNvPr id="24" name="AutoShape 18">
              <a:extLst>
                <a:ext uri="{FF2B5EF4-FFF2-40B4-BE49-F238E27FC236}">
                  <a16:creationId xmlns:a16="http://schemas.microsoft.com/office/drawing/2014/main" id="{7B55A53E-9A6C-408B-B83C-66AB6B7CA8BE}"/>
                </a:ext>
              </a:extLst>
            </p:cNvPr>
            <p:cNvCxnSpPr>
              <a:cxnSpLocks noChangeShapeType="1"/>
              <a:stCxn id="23" idx="3"/>
              <a:endCxn id="18" idx="1"/>
            </p:cNvCxnSpPr>
            <p:nvPr/>
          </p:nvCxnSpPr>
          <p:spPr bwMode="auto">
            <a:xfrm flipV="1">
              <a:off x="4884" y="2387"/>
              <a:ext cx="597" cy="1157"/>
            </a:xfrm>
            <a:prstGeom prst="straightConnector1">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cxnSp>
        <p:cxnSp>
          <p:nvCxnSpPr>
            <p:cNvPr id="25" name="AutoShape 19">
              <a:extLst>
                <a:ext uri="{FF2B5EF4-FFF2-40B4-BE49-F238E27FC236}">
                  <a16:creationId xmlns:a16="http://schemas.microsoft.com/office/drawing/2014/main" id="{5AA0180D-2E17-42C8-BC8C-D96FE5F14023}"/>
                </a:ext>
              </a:extLst>
            </p:cNvPr>
            <p:cNvCxnSpPr>
              <a:cxnSpLocks noChangeShapeType="1"/>
              <a:stCxn id="23" idx="1"/>
              <a:endCxn id="14" idx="0"/>
            </p:cNvCxnSpPr>
            <p:nvPr/>
          </p:nvCxnSpPr>
          <p:spPr bwMode="auto">
            <a:xfrm flipH="1" flipV="1">
              <a:off x="3194" y="2382"/>
              <a:ext cx="673" cy="1163"/>
            </a:xfrm>
            <a:prstGeom prst="straightConnector1">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cxnSp>
        <p:sp>
          <p:nvSpPr>
            <p:cNvPr id="26" name="Text Box 20">
              <a:extLst>
                <a:ext uri="{FF2B5EF4-FFF2-40B4-BE49-F238E27FC236}">
                  <a16:creationId xmlns:a16="http://schemas.microsoft.com/office/drawing/2014/main" id="{A7F3CCB8-3021-4438-A53E-5C25AF2CF72F}"/>
                </a:ext>
              </a:extLst>
            </p:cNvPr>
            <p:cNvSpPr txBox="1">
              <a:spLocks noChangeArrowheads="1"/>
            </p:cNvSpPr>
            <p:nvPr/>
          </p:nvSpPr>
          <p:spPr bwMode="auto">
            <a:xfrm>
              <a:off x="3886" y="2523"/>
              <a:ext cx="1098" cy="545"/>
            </a:xfrm>
            <a:prstGeom prst="rect">
              <a:avLst/>
            </a:prstGeom>
            <a:solidFill>
              <a:srgbClr val="EEFF97"/>
            </a:solidFill>
            <a:ln w="9525">
              <a:solidFill>
                <a:schemeClr val="tx1"/>
              </a:solidFill>
              <a:miter lim="800000"/>
              <a:headEnd/>
              <a:tailEnd/>
            </a:ln>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r>
                <a:rPr lang="es-ES" sz="2000" dirty="0">
                  <a:solidFill>
                    <a:srgbClr val="000000"/>
                  </a:solidFill>
                </a:rPr>
                <a:t>Variación </a:t>
              </a:r>
            </a:p>
            <a:p>
              <a:pPr algn="ctr" eaLnBrk="1" fontAlgn="base" hangingPunct="1">
                <a:spcBef>
                  <a:spcPct val="0"/>
                </a:spcBef>
                <a:spcAft>
                  <a:spcPct val="0"/>
                </a:spcAft>
              </a:pPr>
              <a:r>
                <a:rPr lang="es-ES" sz="2000" dirty="0">
                  <a:solidFill>
                    <a:srgbClr val="000000"/>
                  </a:solidFill>
                </a:rPr>
                <a:t>Real </a:t>
              </a:r>
              <a:r>
                <a:rPr lang="es-ES" sz="2400" dirty="0">
                  <a:solidFill>
                    <a:srgbClr val="000000"/>
                  </a:solidFill>
                </a:rPr>
                <a:t>= 6</a:t>
              </a:r>
              <a:r>
                <a:rPr lang="el-GR" sz="2400" dirty="0">
                  <a:solidFill>
                    <a:srgbClr val="000000"/>
                  </a:solidFill>
                  <a:cs typeface="Arial" pitchFamily="34" charset="0"/>
                </a:rPr>
                <a:t>σ</a:t>
              </a:r>
            </a:p>
          </p:txBody>
        </p:sp>
        <p:cxnSp>
          <p:nvCxnSpPr>
            <p:cNvPr id="27" name="AutoShape 21">
              <a:extLst>
                <a:ext uri="{FF2B5EF4-FFF2-40B4-BE49-F238E27FC236}">
                  <a16:creationId xmlns:a16="http://schemas.microsoft.com/office/drawing/2014/main" id="{841F38B1-DB6C-401D-A40B-C7BFD1873103}"/>
                </a:ext>
              </a:extLst>
            </p:cNvPr>
            <p:cNvCxnSpPr>
              <a:cxnSpLocks noChangeShapeType="1"/>
            </p:cNvCxnSpPr>
            <p:nvPr/>
          </p:nvCxnSpPr>
          <p:spPr bwMode="auto">
            <a:xfrm flipV="1">
              <a:off x="3958" y="2040"/>
              <a:ext cx="254" cy="509"/>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 name="AutoShape 22">
              <a:extLst>
                <a:ext uri="{FF2B5EF4-FFF2-40B4-BE49-F238E27FC236}">
                  <a16:creationId xmlns:a16="http://schemas.microsoft.com/office/drawing/2014/main" id="{13A38F0C-ABF9-4099-909C-381FAEA270E9}"/>
                </a:ext>
              </a:extLst>
            </p:cNvPr>
            <p:cNvCxnSpPr>
              <a:cxnSpLocks noChangeShapeType="1"/>
              <a:stCxn id="26" idx="3"/>
              <a:endCxn id="20" idx="0"/>
            </p:cNvCxnSpPr>
            <p:nvPr/>
          </p:nvCxnSpPr>
          <p:spPr bwMode="auto">
            <a:xfrm flipV="1">
              <a:off x="4984" y="2276"/>
              <a:ext cx="963" cy="519"/>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9" name="Text Box 23">
              <a:extLst>
                <a:ext uri="{FF2B5EF4-FFF2-40B4-BE49-F238E27FC236}">
                  <a16:creationId xmlns:a16="http://schemas.microsoft.com/office/drawing/2014/main" id="{B414C64F-16D5-43A9-B545-3EE7B31D5FF5}"/>
                </a:ext>
              </a:extLst>
            </p:cNvPr>
            <p:cNvSpPr txBox="1">
              <a:spLocks noChangeArrowheads="1"/>
            </p:cNvSpPr>
            <p:nvPr/>
          </p:nvSpPr>
          <p:spPr bwMode="auto">
            <a:xfrm>
              <a:off x="5264" y="845"/>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a:solidFill>
                    <a:srgbClr val="FF3300"/>
                  </a:solidFill>
                  <a:effectLst>
                    <a:outerShdw blurRad="38100" dist="38100" dir="2700000" algn="tl">
                      <a:srgbClr val="C0C0C0"/>
                    </a:outerShdw>
                  </a:effectLst>
                  <a:latin typeface="Arial Narrow" pitchFamily="34" charset="0"/>
                </a:rPr>
                <a:t>   </a:t>
              </a:r>
              <a:r>
                <a:rPr lang="es-ES" b="1">
                  <a:solidFill>
                    <a:srgbClr val="000000"/>
                  </a:solidFill>
                  <a:effectLst>
                    <a:outerShdw blurRad="38100" dist="38100" dir="2700000" algn="tl">
                      <a:srgbClr val="C0C0C0"/>
                    </a:outerShdw>
                  </a:effectLst>
                  <a:latin typeface="Arial Narrow" pitchFamily="34" charset="0"/>
                </a:rPr>
                <a:t>ES</a:t>
              </a:r>
            </a:p>
          </p:txBody>
        </p:sp>
      </p:grpSp>
    </p:spTree>
    <p:extLst>
      <p:ext uri="{BB962C8B-B14F-4D97-AF65-F5344CB8AC3E}">
        <p14:creationId xmlns:p14="http://schemas.microsoft.com/office/powerpoint/2010/main" val="1213808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ítulo 1">
                <a:extLst>
                  <a:ext uri="{FF2B5EF4-FFF2-40B4-BE49-F238E27FC236}">
                    <a16:creationId xmlns:a16="http://schemas.microsoft.com/office/drawing/2014/main" id="{3381BEC2-4372-4CB4-9DAB-34B3488A87CC}"/>
                  </a:ext>
                </a:extLst>
              </p:cNvPr>
              <p:cNvSpPr>
                <a:spLocks noGrp="1"/>
              </p:cNvSpPr>
              <p:nvPr>
                <p:ph type="title"/>
              </p:nvPr>
            </p:nvSpPr>
            <p:spPr/>
            <p:txBody>
              <a:bodyPr/>
              <a:lstStyle/>
              <a:p>
                <a:r>
                  <a:rPr lang="es-MX" dirty="0">
                    <a:latin typeface="Gabriola" panose="04040605051002020D02" pitchFamily="82" charset="0"/>
                  </a:rPr>
                  <a:t>ÍNDICE DE CAPACIDAD </a:t>
                </a:r>
                <a14:m>
                  <m:oMath xmlns:m="http://schemas.openxmlformats.org/officeDocument/2006/math">
                    <m:sSub>
                      <m:sSubPr>
                        <m:ctrlPr>
                          <a:rPr lang="es-MX" i="1" smtClean="0">
                            <a:latin typeface="Cambria Math" panose="02040503050406030204" pitchFamily="18" charset="0"/>
                          </a:rPr>
                        </m:ctrlPr>
                      </m:sSubPr>
                      <m:e>
                        <m:r>
                          <a:rPr lang="es-ES" b="0" i="1" smtClean="0">
                            <a:latin typeface="Cambria Math" panose="02040503050406030204" pitchFamily="18" charset="0"/>
                          </a:rPr>
                          <m:t>𝐶</m:t>
                        </m:r>
                      </m:e>
                      <m:sub>
                        <m:r>
                          <a:rPr lang="es-ES" b="0" i="1" smtClean="0">
                            <a:latin typeface="Cambria Math" panose="02040503050406030204" pitchFamily="18" charset="0"/>
                          </a:rPr>
                          <m:t>𝑝𝑘</m:t>
                        </m:r>
                      </m:sub>
                    </m:sSub>
                  </m:oMath>
                </a14:m>
                <a:r>
                  <a:rPr lang="es-MX" dirty="0">
                    <a:latin typeface="Gabriola" panose="04040605051002020D02" pitchFamily="82" charset="0"/>
                  </a:rPr>
                  <a:t> (centrado del proceso)</a:t>
                </a:r>
                <a:endParaRPr lang="es-ES" dirty="0">
                  <a:latin typeface="Gabriola" panose="04040605051002020D02" pitchFamily="82" charset="0"/>
                </a:endParaRPr>
              </a:p>
            </p:txBody>
          </p:sp>
        </mc:Choice>
        <mc:Fallback xmlns="">
          <p:sp>
            <p:nvSpPr>
              <p:cNvPr id="2" name="Título 1">
                <a:extLst>
                  <a:ext uri="{FF2B5EF4-FFF2-40B4-BE49-F238E27FC236}">
                    <a16:creationId xmlns:a16="http://schemas.microsoft.com/office/drawing/2014/main" id="{3381BEC2-4372-4CB4-9DAB-34B3488A87CC}"/>
                  </a:ext>
                </a:extLst>
              </p:cNvPr>
              <p:cNvSpPr>
                <a:spLocks noGrp="1" noRot="1" noChangeAspect="1" noMove="1" noResize="1" noEditPoints="1" noAdjustHandles="1" noChangeArrowheads="1" noChangeShapeType="1" noTextEdit="1"/>
              </p:cNvSpPr>
              <p:nvPr>
                <p:ph type="title"/>
              </p:nvPr>
            </p:nvSpPr>
            <p:spPr>
              <a:blipFill>
                <a:blip r:embed="rId2"/>
                <a:stretch>
                  <a:fillRect l="-2377"/>
                </a:stretch>
              </a:blipFill>
            </p:spPr>
            <p:txBody>
              <a:bodyPr/>
              <a:lstStyle/>
              <a:p>
                <a:r>
                  <a:rPr lang="es-ES">
                    <a:noFill/>
                  </a:rPr>
                  <a:t> </a:t>
                </a:r>
              </a:p>
            </p:txBody>
          </p:sp>
        </mc:Fallback>
      </mc:AlternateContent>
      <p:pic>
        <p:nvPicPr>
          <p:cNvPr id="7" name="Marcador de contenido 6" descr="Imagen que contiene texto&#10;&#10;Descripción generada automáticamente">
            <a:extLst>
              <a:ext uri="{FF2B5EF4-FFF2-40B4-BE49-F238E27FC236}">
                <a16:creationId xmlns:a16="http://schemas.microsoft.com/office/drawing/2014/main" id="{752CD37D-D12B-465B-8430-6B85E3E187CE}"/>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118652" y="1690688"/>
            <a:ext cx="7706991" cy="4456651"/>
          </a:xfrm>
        </p:spPr>
      </p:pic>
    </p:spTree>
    <p:extLst>
      <p:ext uri="{BB962C8B-B14F-4D97-AF65-F5344CB8AC3E}">
        <p14:creationId xmlns:p14="http://schemas.microsoft.com/office/powerpoint/2010/main" val="195459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2D331CC2-916B-4020-A94E-268EF48E648A}"/>
                  </a:ext>
                </a:extLst>
              </p:cNvPr>
              <p:cNvSpPr>
                <a:spLocks noGrp="1"/>
              </p:cNvSpPr>
              <p:nvPr>
                <p:ph idx="1"/>
              </p:nvPr>
            </p:nvSpPr>
            <p:spPr>
              <a:xfrm>
                <a:off x="214454" y="196745"/>
                <a:ext cx="7326214" cy="2571507"/>
              </a:xfrm>
            </p:spPr>
            <p:txBody>
              <a:bodyPr>
                <a:normAutofit fontScale="85000" lnSpcReduction="20000"/>
              </a:bodyPr>
              <a:lstStyle/>
              <a:p>
                <a:pPr marL="0" indent="0" algn="ctr">
                  <a:buNone/>
                </a:pPr>
                <a:r>
                  <a:rPr lang="es-ES" sz="3000" b="1" dirty="0" err="1">
                    <a:latin typeface="Gabriola" panose="04040605051002020D02" pitchFamily="82" charset="0"/>
                  </a:rPr>
                  <a:t>Cps</a:t>
                </a:r>
                <a:r>
                  <a:rPr lang="es-ES" sz="3000" b="1" dirty="0">
                    <a:latin typeface="Gabriola" panose="04040605051002020D02" pitchFamily="82" charset="0"/>
                  </a:rPr>
                  <a:t>  a corto plazo</a:t>
                </a:r>
              </a:p>
              <a:p>
                <a:r>
                  <a:rPr lang="es-ES" sz="2400" b="1" dirty="0">
                    <a:latin typeface="Gabriola" panose="04040605051002020D02" pitchFamily="82" charset="0"/>
                  </a:rPr>
                  <a:t>ESTIMACIONES DE </a:t>
                </a:r>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oMath>
                </a14:m>
                <a:r>
                  <a:rPr lang="es-MX" sz="2400" b="1" dirty="0">
                    <a:latin typeface="Gabriola" panose="04040605051002020D02" pitchFamily="82" charset="0"/>
                  </a:rPr>
                  <a:t> CON LOS RANGOS</a:t>
                </a:r>
              </a:p>
              <a:p>
                <a:endParaRPr lang="es-MX" sz="2400" b="1" dirty="0">
                  <a:latin typeface="Gabriola" panose="04040605051002020D02" pitchFamily="82" charset="0"/>
                </a:endParaRPr>
              </a:p>
              <a:p>
                <a:pPr eaLnBrk="0" fontAlgn="base" hangingPunct="0">
                  <a:spcBef>
                    <a:spcPct val="0"/>
                  </a:spcBef>
                  <a:spcAft>
                    <a:spcPct val="0"/>
                  </a:spcAft>
                  <a:buFont typeface="Wingdings" panose="05000000000000000000" pitchFamily="2" charset="2"/>
                  <a:buChar char="§"/>
                </a:pPr>
                <a:r>
                  <a:rPr lang="es-ES_tradnl" sz="2400" b="1" dirty="0">
                    <a:latin typeface="Gabriola" panose="04040605051002020D02" pitchFamily="82" charset="0"/>
                  </a:rPr>
                  <a:t>Mediante rangos de subgrupos para n=2</a:t>
                </a:r>
              </a:p>
              <a:p>
                <a:pPr eaLnBrk="0" fontAlgn="base" hangingPunct="0">
                  <a:spcBef>
                    <a:spcPct val="0"/>
                  </a:spcBef>
                  <a:spcAft>
                    <a:spcPct val="0"/>
                  </a:spcAft>
                  <a:buFont typeface="Wingdings" panose="05000000000000000000" pitchFamily="2" charset="2"/>
                  <a:buChar char="§"/>
                </a:pPr>
                <a:endParaRPr lang="es-ES_tradnl" sz="2400" b="1" dirty="0">
                  <a:latin typeface="Gabriola" panose="04040605051002020D02" pitchFamily="82" charset="0"/>
                </a:endParaRPr>
              </a:p>
              <a:p>
                <a:pPr algn="just" eaLnBrk="0" fontAlgn="base" hangingPunct="0">
                  <a:spcBef>
                    <a:spcPct val="0"/>
                  </a:spcBef>
                  <a:spcAft>
                    <a:spcPct val="0"/>
                  </a:spcAft>
                  <a:buFont typeface="Wingdings" panose="05000000000000000000" pitchFamily="2" charset="2"/>
                  <a:buChar char="§"/>
                </a:pPr>
                <a:r>
                  <a:rPr lang="es-ES_tradnl" sz="2400" b="1" dirty="0">
                    <a:latin typeface="Gabriola" panose="04040605051002020D02" pitchFamily="82" charset="0"/>
                  </a:rPr>
                  <a:t>El rango se obtiene de la diferencia entre dos datos consecutivos.</a:t>
                </a:r>
              </a:p>
              <a:p>
                <a:pPr eaLnBrk="0" fontAlgn="base" hangingPunct="0">
                  <a:spcBef>
                    <a:spcPct val="0"/>
                  </a:spcBef>
                  <a:spcAft>
                    <a:spcPct val="0"/>
                  </a:spcAft>
                  <a:buFont typeface="Wingdings" panose="05000000000000000000" pitchFamily="2" charset="2"/>
                  <a:buChar char="§"/>
                </a:pPr>
                <a:endParaRPr lang="es-ES_tradnl" sz="2400" b="1" dirty="0">
                  <a:latin typeface="Gabriola" panose="04040605051002020D02" pitchFamily="82" charset="0"/>
                </a:endParaRPr>
              </a:p>
              <a:p>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r>
                      <a:rPr lang="es-ES" sz="2400" b="1">
                        <a:latin typeface="Cambria Math"/>
                      </a:rPr>
                      <m:t>=</m:t>
                    </m:r>
                    <m:f>
                      <m:fPr>
                        <m:ctrlPr>
                          <a:rPr lang="es-ES" sz="2400" b="1" i="1">
                            <a:latin typeface="Cambria Math" panose="02040503050406030204" pitchFamily="18" charset="0"/>
                          </a:rPr>
                        </m:ctrlPr>
                      </m:fPr>
                      <m:num>
                        <m:acc>
                          <m:accPr>
                            <m:chr m:val="̅"/>
                            <m:ctrlPr>
                              <a:rPr lang="es-ES" sz="2400" b="1" i="1">
                                <a:latin typeface="Cambria Math" panose="02040503050406030204" pitchFamily="18" charset="0"/>
                              </a:rPr>
                            </m:ctrlPr>
                          </m:accPr>
                          <m:e>
                            <m:r>
                              <a:rPr lang="es-ES" sz="2400" b="1">
                                <a:latin typeface="Cambria Math"/>
                              </a:rPr>
                              <m:t>𝐑</m:t>
                            </m:r>
                          </m:e>
                        </m:acc>
                      </m:num>
                      <m:den>
                        <m:sSub>
                          <m:sSubPr>
                            <m:ctrlPr>
                              <a:rPr lang="es-ES" sz="2400" b="1" i="1" smtClean="0">
                                <a:latin typeface="Cambria Math" panose="02040503050406030204" pitchFamily="18" charset="0"/>
                              </a:rPr>
                            </m:ctrlPr>
                          </m:sSubPr>
                          <m:e>
                            <m:r>
                              <a:rPr lang="es-MX" sz="2400" b="1" i="1" smtClean="0">
                                <a:latin typeface="Cambria Math" panose="02040503050406030204" pitchFamily="18" charset="0"/>
                              </a:rPr>
                              <m:t>𝒅</m:t>
                            </m:r>
                          </m:e>
                          <m:sub>
                            <m:r>
                              <a:rPr lang="es-MX" sz="2400" b="1" i="1" smtClean="0">
                                <a:latin typeface="Cambria Math" panose="02040503050406030204" pitchFamily="18" charset="0"/>
                              </a:rPr>
                              <m:t>𝟐</m:t>
                            </m:r>
                          </m:sub>
                        </m:sSub>
                      </m:den>
                    </m:f>
                    <m:r>
                      <a:rPr lang="es-MX" sz="2400" b="1">
                        <a:latin typeface="Cambria Math" panose="02040503050406030204" pitchFamily="18" charset="0"/>
                      </a:rPr>
                      <m:t> </m:t>
                    </m:r>
                  </m:oMath>
                </a14:m>
                <a:r>
                  <a:rPr lang="es-MX" sz="2400" b="1" dirty="0">
                    <a:latin typeface="Gabriola" panose="04040605051002020D02" pitchFamily="82" charset="0"/>
                  </a:rPr>
                  <a:t>               n=25</a:t>
                </a:r>
              </a:p>
            </p:txBody>
          </p:sp>
        </mc:Choice>
        <mc:Fallback xmlns="">
          <p:sp>
            <p:nvSpPr>
              <p:cNvPr id="3" name="Marcador de contenido 2">
                <a:extLst>
                  <a:ext uri="{FF2B5EF4-FFF2-40B4-BE49-F238E27FC236}">
                    <a16:creationId xmlns:a16="http://schemas.microsoft.com/office/drawing/2014/main" id="{2D331CC2-916B-4020-A94E-268EF48E648A}"/>
                  </a:ext>
                </a:extLst>
              </p:cNvPr>
              <p:cNvSpPr>
                <a:spLocks noGrp="1" noRot="1" noChangeAspect="1" noMove="1" noResize="1" noEditPoints="1" noAdjustHandles="1" noChangeArrowheads="1" noChangeShapeType="1" noTextEdit="1"/>
              </p:cNvSpPr>
              <p:nvPr>
                <p:ph idx="1"/>
              </p:nvPr>
            </p:nvSpPr>
            <p:spPr>
              <a:xfrm>
                <a:off x="214454" y="196745"/>
                <a:ext cx="7326214" cy="2571507"/>
              </a:xfrm>
              <a:blipFill>
                <a:blip r:embed="rId2"/>
                <a:stretch>
                  <a:fillRect l="-749" t="-6635"/>
                </a:stretch>
              </a:blipFill>
            </p:spPr>
            <p:txBody>
              <a:bodyPr/>
              <a:lstStyle/>
              <a:p>
                <a:r>
                  <a:rPr lang="es-MX">
                    <a:noFill/>
                  </a:rPr>
                  <a:t> </a:t>
                </a:r>
              </a:p>
            </p:txBody>
          </p:sp>
        </mc:Fallback>
      </mc:AlternateContent>
      <p:graphicFrame>
        <p:nvGraphicFramePr>
          <p:cNvPr id="4" name="Tabla 3">
            <a:extLst>
              <a:ext uri="{FF2B5EF4-FFF2-40B4-BE49-F238E27FC236}">
                <a16:creationId xmlns:a16="http://schemas.microsoft.com/office/drawing/2014/main" id="{E1E7C388-6BC7-4990-BEC9-29BE4563C151}"/>
              </a:ext>
            </a:extLst>
          </p:cNvPr>
          <p:cNvGraphicFramePr>
            <a:graphicFrameLocks noGrp="1"/>
          </p:cNvGraphicFramePr>
          <p:nvPr/>
        </p:nvGraphicFramePr>
        <p:xfrm>
          <a:off x="7981744" y="171039"/>
          <a:ext cx="3995802" cy="6515921"/>
        </p:xfrm>
        <a:graphic>
          <a:graphicData uri="http://schemas.openxmlformats.org/drawingml/2006/table">
            <a:tbl>
              <a:tblPr/>
              <a:tblGrid>
                <a:gridCol w="1331934">
                  <a:extLst>
                    <a:ext uri="{9D8B030D-6E8A-4147-A177-3AD203B41FA5}">
                      <a16:colId xmlns:a16="http://schemas.microsoft.com/office/drawing/2014/main" val="282308566"/>
                    </a:ext>
                  </a:extLst>
                </a:gridCol>
                <a:gridCol w="1331934">
                  <a:extLst>
                    <a:ext uri="{9D8B030D-6E8A-4147-A177-3AD203B41FA5}">
                      <a16:colId xmlns:a16="http://schemas.microsoft.com/office/drawing/2014/main" val="975940530"/>
                    </a:ext>
                  </a:extLst>
                </a:gridCol>
                <a:gridCol w="1331934">
                  <a:extLst>
                    <a:ext uri="{9D8B030D-6E8A-4147-A177-3AD203B41FA5}">
                      <a16:colId xmlns:a16="http://schemas.microsoft.com/office/drawing/2014/main" val="1619704137"/>
                    </a:ext>
                  </a:extLst>
                </a:gridCol>
              </a:tblGrid>
              <a:tr h="518724">
                <a:tc>
                  <a:txBody>
                    <a:bodyPr/>
                    <a:lstStyle/>
                    <a:p>
                      <a:pPr algn="l" fontAlgn="b"/>
                      <a:r>
                        <a:rPr lang="es-MX" sz="1400" b="1" i="0" u="none" strike="noStrike" dirty="0">
                          <a:solidFill>
                            <a:srgbClr val="000000"/>
                          </a:solidFill>
                          <a:effectLst/>
                          <a:latin typeface="Gabriola" panose="04040605051002020D02" pitchFamily="82" charset="0"/>
                        </a:rPr>
                        <a:t>DATOS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a:solidFill>
                            <a:srgbClr val="000000"/>
                          </a:solidFill>
                          <a:effectLst/>
                          <a:latin typeface="Gabriola" panose="04040605051002020D02" pitchFamily="82" charset="0"/>
                        </a:rPr>
                        <a:t>RANGOS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a:solidFill>
                            <a:srgbClr val="000000"/>
                          </a:solidFill>
                          <a:effectLst/>
                          <a:latin typeface="Gabriola" panose="04040605051002020D02" pitchFamily="82" charset="0"/>
                        </a:rPr>
                        <a:t>ABSOLUTO DE LOS RANGOS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3700420"/>
                  </a:ext>
                </a:extLst>
              </a:tr>
              <a:tr h="178312">
                <a:tc>
                  <a:txBody>
                    <a:bodyPr/>
                    <a:lstStyle/>
                    <a:p>
                      <a:pPr algn="ctr" rtl="0" fontAlgn="b"/>
                      <a:r>
                        <a:rPr lang="es-MX" sz="1400" b="1" i="0" u="none" strike="noStrike">
                          <a:solidFill>
                            <a:srgbClr val="000000"/>
                          </a:solidFill>
                          <a:effectLst/>
                          <a:latin typeface="Gabriola" panose="04040605051002020D02" pitchFamily="82" charset="0"/>
                        </a:rPr>
                        <a:t>95.21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dirty="0">
                          <a:solidFill>
                            <a:srgbClr val="000000"/>
                          </a:solidFill>
                          <a:effectLst/>
                          <a:latin typeface="Gabriola" panose="04040605051002020D02" pitchFamily="82" charset="0"/>
                        </a:rPr>
                        <a:t> </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a:solidFill>
                            <a:srgbClr val="000000"/>
                          </a:solidFill>
                          <a:effectLst/>
                          <a:latin typeface="Gabriola" panose="04040605051002020D02" pitchFamily="82" charset="0"/>
                        </a:rPr>
                        <a:t> </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5924235"/>
                  </a:ext>
                </a:extLst>
              </a:tr>
              <a:tr h="178312">
                <a:tc>
                  <a:txBody>
                    <a:bodyPr/>
                    <a:lstStyle/>
                    <a:p>
                      <a:pPr algn="ctr" rtl="0" fontAlgn="b"/>
                      <a:r>
                        <a:rPr lang="es-MX" sz="1400" b="1" i="0" u="none" strike="noStrike">
                          <a:solidFill>
                            <a:srgbClr val="000000"/>
                          </a:solidFill>
                          <a:effectLst/>
                          <a:latin typeface="Gabriola" panose="04040605051002020D02" pitchFamily="82" charset="0"/>
                        </a:rPr>
                        <a:t>99.21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8384852"/>
                  </a:ext>
                </a:extLst>
              </a:tr>
              <a:tr h="178312">
                <a:tc>
                  <a:txBody>
                    <a:bodyPr/>
                    <a:lstStyle/>
                    <a:p>
                      <a:pPr algn="ctr" rtl="0" fontAlgn="b"/>
                      <a:r>
                        <a:rPr lang="es-MX" sz="1400" b="1" i="0" u="none" strike="noStrike">
                          <a:solidFill>
                            <a:srgbClr val="000000"/>
                          </a:solidFill>
                          <a:effectLst/>
                          <a:latin typeface="Gabriola" panose="04040605051002020D02" pitchFamily="82" charset="0"/>
                        </a:rPr>
                        <a:t>93.42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4531916"/>
                  </a:ext>
                </a:extLst>
              </a:tr>
              <a:tr h="178312">
                <a:tc>
                  <a:txBody>
                    <a:bodyPr/>
                    <a:lstStyle/>
                    <a:p>
                      <a:pPr algn="ctr" rtl="0" fontAlgn="b"/>
                      <a:r>
                        <a:rPr lang="es-MX" sz="1400" b="1" i="0" u="none" strike="noStrike">
                          <a:solidFill>
                            <a:srgbClr val="000000"/>
                          </a:solidFill>
                          <a:effectLst/>
                          <a:latin typeface="Gabriola" panose="04040605051002020D02" pitchFamily="82" charset="0"/>
                        </a:rPr>
                        <a:t>95.76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2.34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395268"/>
                  </a:ext>
                </a:extLst>
              </a:tr>
              <a:tr h="178312">
                <a:tc>
                  <a:txBody>
                    <a:bodyPr/>
                    <a:lstStyle/>
                    <a:p>
                      <a:pPr algn="ctr" rtl="0" fontAlgn="b"/>
                      <a:r>
                        <a:rPr lang="es-MX" sz="1400" b="1" i="0" u="none" strike="noStrike">
                          <a:solidFill>
                            <a:srgbClr val="000000"/>
                          </a:solidFill>
                          <a:effectLst/>
                          <a:latin typeface="Gabriola" panose="04040605051002020D02" pitchFamily="82" charset="0"/>
                        </a:rPr>
                        <a:t>93.33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550289"/>
                  </a:ext>
                </a:extLst>
              </a:tr>
              <a:tr h="178312">
                <a:tc>
                  <a:txBody>
                    <a:bodyPr/>
                    <a:lstStyle/>
                    <a:p>
                      <a:pPr algn="ctr" rtl="0" fontAlgn="b"/>
                      <a:r>
                        <a:rPr lang="es-MX" sz="1400" b="1" i="0" u="none" strike="noStrike">
                          <a:solidFill>
                            <a:srgbClr val="000000"/>
                          </a:solidFill>
                          <a:effectLst/>
                          <a:latin typeface="Gabriola" panose="04040605051002020D02" pitchFamily="82" charset="0"/>
                        </a:rPr>
                        <a:t>91.87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769541"/>
                  </a:ext>
                </a:extLst>
              </a:tr>
              <a:tr h="178312">
                <a:tc>
                  <a:txBody>
                    <a:bodyPr/>
                    <a:lstStyle/>
                    <a:p>
                      <a:pPr algn="ctr" rtl="0" fontAlgn="b"/>
                      <a:r>
                        <a:rPr lang="es-MX" sz="1400" b="1" i="0" u="none" strike="noStrike">
                          <a:solidFill>
                            <a:srgbClr val="000000"/>
                          </a:solidFill>
                          <a:effectLst/>
                          <a:latin typeface="Gabriola" panose="04040605051002020D02" pitchFamily="82" charset="0"/>
                        </a:rPr>
                        <a:t>99.46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-7.59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7.59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6130156"/>
                  </a:ext>
                </a:extLst>
              </a:tr>
              <a:tr h="178312">
                <a:tc>
                  <a:txBody>
                    <a:bodyPr/>
                    <a:lstStyle/>
                    <a:p>
                      <a:pPr algn="ctr" rtl="0" fontAlgn="b"/>
                      <a:r>
                        <a:rPr lang="es-MX" sz="1400" b="1" i="0" u="none" strike="noStrike">
                          <a:solidFill>
                            <a:srgbClr val="000000"/>
                          </a:solidFill>
                          <a:effectLst/>
                          <a:latin typeface="Gabriola" panose="04040605051002020D02" pitchFamily="82" charset="0"/>
                        </a:rPr>
                        <a:t>100.57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-1.11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1.11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4859758"/>
                  </a:ext>
                </a:extLst>
              </a:tr>
              <a:tr h="178312">
                <a:tc>
                  <a:txBody>
                    <a:bodyPr/>
                    <a:lstStyle/>
                    <a:p>
                      <a:pPr algn="ctr" rtl="0" fontAlgn="b"/>
                      <a:r>
                        <a:rPr lang="es-MX" sz="1400" b="1" i="0" u="none" strike="noStrike">
                          <a:solidFill>
                            <a:srgbClr val="000000"/>
                          </a:solidFill>
                          <a:effectLst/>
                          <a:latin typeface="Gabriola" panose="04040605051002020D02" pitchFamily="82" charset="0"/>
                        </a:rPr>
                        <a:t>103.36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8263524"/>
                  </a:ext>
                </a:extLst>
              </a:tr>
              <a:tr h="178312">
                <a:tc>
                  <a:txBody>
                    <a:bodyPr/>
                    <a:lstStyle/>
                    <a:p>
                      <a:pPr algn="ctr" rtl="0" fontAlgn="b"/>
                      <a:r>
                        <a:rPr lang="es-MX" sz="1400" b="1" i="0" u="none" strike="noStrike">
                          <a:solidFill>
                            <a:srgbClr val="000000"/>
                          </a:solidFill>
                          <a:effectLst/>
                          <a:latin typeface="Gabriola" panose="04040605051002020D02" pitchFamily="82" charset="0"/>
                        </a:rPr>
                        <a:t>91.88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11.48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11.48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9576849"/>
                  </a:ext>
                </a:extLst>
              </a:tr>
              <a:tr h="178312">
                <a:tc>
                  <a:txBody>
                    <a:bodyPr/>
                    <a:lstStyle/>
                    <a:p>
                      <a:pPr algn="ctr" rtl="0" fontAlgn="b"/>
                      <a:r>
                        <a:rPr lang="es-MX" sz="1400" b="1" i="0" u="none" strike="noStrike">
                          <a:solidFill>
                            <a:srgbClr val="000000"/>
                          </a:solidFill>
                          <a:effectLst/>
                          <a:latin typeface="Gabriola" panose="04040605051002020D02" pitchFamily="82" charset="0"/>
                        </a:rPr>
                        <a:t>102.08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7888322"/>
                  </a:ext>
                </a:extLst>
              </a:tr>
              <a:tr h="178312">
                <a:tc>
                  <a:txBody>
                    <a:bodyPr/>
                    <a:lstStyle/>
                    <a:p>
                      <a:pPr algn="ctr" rtl="0" fontAlgn="b"/>
                      <a:r>
                        <a:rPr lang="es-MX" sz="1400" b="1" i="0" u="none" strike="noStrike">
                          <a:solidFill>
                            <a:srgbClr val="000000"/>
                          </a:solidFill>
                          <a:effectLst/>
                          <a:latin typeface="Gabriola" panose="04040605051002020D02" pitchFamily="82" charset="0"/>
                        </a:rPr>
                        <a:t>100.02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2.06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2.06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9269011"/>
                  </a:ext>
                </a:extLst>
              </a:tr>
              <a:tr h="178312">
                <a:tc>
                  <a:txBody>
                    <a:bodyPr/>
                    <a:lstStyle/>
                    <a:p>
                      <a:pPr algn="ctr" rtl="0" fontAlgn="b"/>
                      <a:r>
                        <a:rPr lang="es-MX" sz="1400" b="1" i="0" u="none" strike="noStrike">
                          <a:solidFill>
                            <a:srgbClr val="000000"/>
                          </a:solidFill>
                          <a:effectLst/>
                          <a:latin typeface="Gabriola" panose="04040605051002020D02" pitchFamily="82" charset="0"/>
                        </a:rPr>
                        <a:t>103.91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-3.89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3.89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340278"/>
                  </a:ext>
                </a:extLst>
              </a:tr>
              <a:tr h="178312">
                <a:tc>
                  <a:txBody>
                    <a:bodyPr/>
                    <a:lstStyle/>
                    <a:p>
                      <a:pPr algn="ctr" rtl="0" fontAlgn="b"/>
                      <a:r>
                        <a:rPr lang="es-MX" sz="1400" b="1" i="0" u="none" strike="noStrike">
                          <a:solidFill>
                            <a:srgbClr val="000000"/>
                          </a:solidFill>
                          <a:effectLst/>
                          <a:latin typeface="Gabriola" panose="04040605051002020D02" pitchFamily="82" charset="0"/>
                        </a:rPr>
                        <a:t>95.29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367429"/>
                  </a:ext>
                </a:extLst>
              </a:tr>
              <a:tr h="178312">
                <a:tc>
                  <a:txBody>
                    <a:bodyPr/>
                    <a:lstStyle/>
                    <a:p>
                      <a:pPr algn="ctr" rtl="0" fontAlgn="b"/>
                      <a:r>
                        <a:rPr lang="es-MX" sz="1400" b="1" i="0" u="none" strike="noStrike">
                          <a:solidFill>
                            <a:srgbClr val="000000"/>
                          </a:solidFill>
                          <a:effectLst/>
                          <a:latin typeface="Gabriola" panose="04040605051002020D02" pitchFamily="82" charset="0"/>
                        </a:rPr>
                        <a:t>89.82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5.47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5.47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1603853"/>
                  </a:ext>
                </a:extLst>
              </a:tr>
              <a:tr h="178312">
                <a:tc>
                  <a:txBody>
                    <a:bodyPr/>
                    <a:lstStyle/>
                    <a:p>
                      <a:pPr algn="ctr" rtl="0" fontAlgn="b"/>
                      <a:r>
                        <a:rPr lang="es-MX" sz="1400" b="1" i="0" u="none" strike="noStrike">
                          <a:solidFill>
                            <a:srgbClr val="000000"/>
                          </a:solidFill>
                          <a:effectLst/>
                          <a:latin typeface="Gabriola" panose="04040605051002020D02" pitchFamily="82" charset="0"/>
                        </a:rPr>
                        <a:t>106.55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-16.73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16.73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5991192"/>
                  </a:ext>
                </a:extLst>
              </a:tr>
              <a:tr h="178312">
                <a:tc>
                  <a:txBody>
                    <a:bodyPr/>
                    <a:lstStyle/>
                    <a:p>
                      <a:pPr algn="ctr" rtl="0" fontAlgn="b"/>
                      <a:r>
                        <a:rPr lang="es-MX" sz="1400" b="1" i="0" u="none" strike="noStrike">
                          <a:solidFill>
                            <a:srgbClr val="000000"/>
                          </a:solidFill>
                          <a:effectLst/>
                          <a:latin typeface="Gabriola" panose="04040605051002020D02" pitchFamily="82" charset="0"/>
                        </a:rPr>
                        <a:t>97.4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4967751"/>
                  </a:ext>
                </a:extLst>
              </a:tr>
              <a:tr h="178312">
                <a:tc>
                  <a:txBody>
                    <a:bodyPr/>
                    <a:lstStyle/>
                    <a:p>
                      <a:pPr algn="ctr" rtl="0" fontAlgn="b"/>
                      <a:r>
                        <a:rPr lang="es-MX" sz="1400" b="1" i="0" u="none" strike="noStrike">
                          <a:solidFill>
                            <a:srgbClr val="000000"/>
                          </a:solidFill>
                          <a:effectLst/>
                          <a:latin typeface="Gabriola" panose="04040605051002020D02" pitchFamily="82" charset="0"/>
                        </a:rPr>
                        <a:t>93.45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3.95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5904371"/>
                  </a:ext>
                </a:extLst>
              </a:tr>
              <a:tr h="178312">
                <a:tc>
                  <a:txBody>
                    <a:bodyPr/>
                    <a:lstStyle/>
                    <a:p>
                      <a:pPr algn="ctr" rtl="0" fontAlgn="b"/>
                      <a:r>
                        <a:rPr lang="es-MX" sz="1400" b="1" i="0" u="none" strike="noStrike">
                          <a:solidFill>
                            <a:srgbClr val="000000"/>
                          </a:solidFill>
                          <a:effectLst/>
                          <a:latin typeface="Gabriola" panose="04040605051002020D02" pitchFamily="82" charset="0"/>
                        </a:rPr>
                        <a:t>102.66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8161879"/>
                  </a:ext>
                </a:extLst>
              </a:tr>
              <a:tr h="178312">
                <a:tc>
                  <a:txBody>
                    <a:bodyPr/>
                    <a:lstStyle/>
                    <a:p>
                      <a:pPr algn="ctr" rtl="0" fontAlgn="b"/>
                      <a:r>
                        <a:rPr lang="es-MX" sz="1400" b="1" i="0" u="none" strike="noStrike">
                          <a:solidFill>
                            <a:srgbClr val="000000"/>
                          </a:solidFill>
                          <a:effectLst/>
                          <a:latin typeface="Gabriola" panose="04040605051002020D02" pitchFamily="82" charset="0"/>
                        </a:rPr>
                        <a:t>97.21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5.45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6247416"/>
                  </a:ext>
                </a:extLst>
              </a:tr>
              <a:tr h="178312">
                <a:tc>
                  <a:txBody>
                    <a:bodyPr/>
                    <a:lstStyle/>
                    <a:p>
                      <a:pPr algn="ctr" rtl="0" fontAlgn="b"/>
                      <a:r>
                        <a:rPr lang="es-MX" sz="1400" b="1" i="0" u="none" strike="noStrike">
                          <a:solidFill>
                            <a:srgbClr val="000000"/>
                          </a:solidFill>
                          <a:effectLst/>
                          <a:latin typeface="Gabriola" panose="04040605051002020D02" pitchFamily="82" charset="0"/>
                        </a:rPr>
                        <a:t>100.66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8501902"/>
                  </a:ext>
                </a:extLst>
              </a:tr>
              <a:tr h="178312">
                <a:tc>
                  <a:txBody>
                    <a:bodyPr/>
                    <a:lstStyle/>
                    <a:p>
                      <a:pPr algn="ctr" rtl="0" fontAlgn="b"/>
                      <a:r>
                        <a:rPr lang="es-MX" sz="1400" b="1" i="0" u="none" strike="noStrike">
                          <a:solidFill>
                            <a:srgbClr val="000000"/>
                          </a:solidFill>
                          <a:effectLst/>
                          <a:latin typeface="Gabriola" panose="04040605051002020D02" pitchFamily="82" charset="0"/>
                        </a:rPr>
                        <a:t>98.62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2.04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2.04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1223302"/>
                  </a:ext>
                </a:extLst>
              </a:tr>
              <a:tr h="178312">
                <a:tc>
                  <a:txBody>
                    <a:bodyPr/>
                    <a:lstStyle/>
                    <a:p>
                      <a:pPr algn="ctr" rtl="0" fontAlgn="b"/>
                      <a:r>
                        <a:rPr lang="es-MX" sz="1400" b="1" i="0" u="none" strike="noStrike">
                          <a:solidFill>
                            <a:srgbClr val="000000"/>
                          </a:solidFill>
                          <a:effectLst/>
                          <a:latin typeface="Gabriola" panose="04040605051002020D02" pitchFamily="82" charset="0"/>
                        </a:rPr>
                        <a:t>92.85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5.77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5.77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8894612"/>
                  </a:ext>
                </a:extLst>
              </a:tr>
              <a:tr h="178312">
                <a:tc>
                  <a:txBody>
                    <a:bodyPr/>
                    <a:lstStyle/>
                    <a:p>
                      <a:pPr algn="ctr" rtl="0" fontAlgn="b"/>
                      <a:r>
                        <a:rPr lang="es-MX" sz="1400" b="1" i="0" u="none" strike="noStrike">
                          <a:solidFill>
                            <a:srgbClr val="000000"/>
                          </a:solidFill>
                          <a:effectLst/>
                          <a:latin typeface="Gabriola" panose="04040605051002020D02" pitchFamily="82" charset="0"/>
                        </a:rPr>
                        <a:t>93.19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-0.34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0.34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67830"/>
                  </a:ext>
                </a:extLst>
              </a:tr>
              <a:tr h="156698">
                <a:tc>
                  <a:txBody>
                    <a:bodyPr/>
                    <a:lstStyle/>
                    <a:p>
                      <a:pPr algn="ctr" rtl="0" fontAlgn="b"/>
                      <a:r>
                        <a:rPr lang="es-MX" sz="1400" b="1" i="0" u="none" strike="noStrike">
                          <a:solidFill>
                            <a:srgbClr val="000000"/>
                          </a:solidFill>
                          <a:effectLst/>
                          <a:latin typeface="Gabriola" panose="04040605051002020D02" pitchFamily="82" charset="0"/>
                        </a:rPr>
                        <a:t>106.34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-13.15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13.15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195890"/>
                  </a:ext>
                </a:extLst>
              </a:tr>
              <a:tr h="556547">
                <a:tc>
                  <a:txBody>
                    <a:bodyPr/>
                    <a:lstStyle/>
                    <a:p>
                      <a:pPr algn="l" fontAlgn="b"/>
                      <a:r>
                        <a:rPr lang="es-MX" sz="1800" b="0" i="0" u="none" strike="noStrike">
                          <a:solidFill>
                            <a:srgbClr val="000000"/>
                          </a:solidFill>
                          <a:effectLst/>
                          <a:latin typeface="Gabriola" panose="04040605051002020D02" pitchFamily="82" charset="0"/>
                        </a:rPr>
                        <a:t> </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0000"/>
                          </a:solidFill>
                          <a:effectLst/>
                          <a:latin typeface="Gabriola" panose="04040605051002020D02" pitchFamily="82" charset="0"/>
                        </a:rPr>
                        <a:t>PROMEDIO DE LOS RANGOS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Gabriola" panose="04040605051002020D02" pitchFamily="82" charset="0"/>
                        </a:rPr>
                        <a:t>5.78375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19646"/>
                  </a:ext>
                </a:extLst>
              </a:tr>
            </a:tbl>
          </a:graphicData>
        </a:graphic>
      </p:graphicFrame>
      <mc:AlternateContent xmlns:mc="http://schemas.openxmlformats.org/markup-compatibility/2006" xmlns:a14="http://schemas.microsoft.com/office/drawing/2010/main">
        <mc:Choice Requires="a14">
          <p:sp>
            <p:nvSpPr>
              <p:cNvPr id="6" name="Rectángulo 5">
                <a:extLst>
                  <a:ext uri="{FF2B5EF4-FFF2-40B4-BE49-F238E27FC236}">
                    <a16:creationId xmlns:a16="http://schemas.microsoft.com/office/drawing/2014/main" id="{5AF758E7-2272-4DCA-903A-3E6A1BE57309}"/>
                  </a:ext>
                </a:extLst>
              </p:cNvPr>
              <p:cNvSpPr/>
              <p:nvPr/>
            </p:nvSpPr>
            <p:spPr>
              <a:xfrm>
                <a:off x="341334" y="3610776"/>
                <a:ext cx="3889013" cy="84593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b="1" smtClean="0">
                          <a:latin typeface="Cambria Math" panose="02040503050406030204" pitchFamily="18" charset="0"/>
                        </a:rPr>
                        <m:t>𝐃𝐨𝐧𝐝𝐞</m:t>
                      </m:r>
                      <m:r>
                        <a:rPr lang="es-MX" b="1" smtClean="0">
                          <a:latin typeface="Cambria Math" panose="02040503050406030204" pitchFamily="18" charset="0"/>
                        </a:rPr>
                        <m:t>       </m:t>
                      </m:r>
                      <m:acc>
                        <m:accPr>
                          <m:chr m:val="̅"/>
                          <m:ctrlPr>
                            <a:rPr lang="es-ES" b="1" i="1" dirty="0">
                              <a:latin typeface="Cambria Math" panose="02040503050406030204" pitchFamily="18" charset="0"/>
                            </a:rPr>
                          </m:ctrlPr>
                        </m:accPr>
                        <m:e>
                          <m:r>
                            <a:rPr lang="es-MX" b="1" dirty="0">
                              <a:latin typeface="Cambria Math"/>
                            </a:rPr>
                            <m:t>𝐑</m:t>
                          </m:r>
                        </m:e>
                      </m:acc>
                      <m:r>
                        <a:rPr lang="es-MX" b="1" dirty="0">
                          <a:latin typeface="Cambria Math"/>
                        </a:rPr>
                        <m:t>=</m:t>
                      </m:r>
                      <m:nary>
                        <m:naryPr>
                          <m:chr m:val="∑"/>
                          <m:ctrlPr>
                            <a:rPr lang="es-MX" b="1" i="1" dirty="0">
                              <a:latin typeface="Cambria Math" panose="02040503050406030204" pitchFamily="18" charset="0"/>
                            </a:rPr>
                          </m:ctrlPr>
                        </m:naryPr>
                        <m:sub>
                          <m:r>
                            <m:rPr>
                              <m:brk m:alnAt="23"/>
                            </m:rPr>
                            <a:rPr lang="es-MX" b="1" dirty="0">
                              <a:latin typeface="Cambria Math"/>
                            </a:rPr>
                            <m:t>𝐢</m:t>
                          </m:r>
                          <m:r>
                            <a:rPr lang="es-MX" b="1" dirty="0">
                              <a:latin typeface="Cambria Math"/>
                            </a:rPr>
                            <m:t>=</m:t>
                          </m:r>
                          <m:r>
                            <a:rPr lang="es-MX" b="1" dirty="0">
                              <a:latin typeface="Cambria Math"/>
                            </a:rPr>
                            <m:t>𝟏</m:t>
                          </m:r>
                        </m:sub>
                        <m:sup>
                          <m:r>
                            <a:rPr lang="es-MX" b="1" dirty="0">
                              <a:latin typeface="Cambria Math"/>
                            </a:rPr>
                            <m:t>𝐧</m:t>
                          </m:r>
                        </m:sup>
                        <m:e>
                          <m:f>
                            <m:fPr>
                              <m:ctrlPr>
                                <a:rPr lang="es-MX" b="1" i="1" dirty="0">
                                  <a:latin typeface="Cambria Math" panose="02040503050406030204" pitchFamily="18" charset="0"/>
                                </a:rPr>
                              </m:ctrlPr>
                            </m:fPr>
                            <m:num>
                              <m:sSub>
                                <m:sSubPr>
                                  <m:ctrlPr>
                                    <a:rPr lang="es-MX" b="1" i="1" dirty="0">
                                      <a:latin typeface="Cambria Math" panose="02040503050406030204" pitchFamily="18" charset="0"/>
                                    </a:rPr>
                                  </m:ctrlPr>
                                </m:sSubPr>
                                <m:e>
                                  <m:r>
                                    <a:rPr lang="es-MX" b="1" dirty="0">
                                      <a:latin typeface="Cambria Math"/>
                                    </a:rPr>
                                    <m:t>𝐑</m:t>
                                  </m:r>
                                </m:e>
                                <m:sub>
                                  <m:r>
                                    <a:rPr lang="es-MX" b="1" dirty="0">
                                      <a:latin typeface="Cambria Math"/>
                                    </a:rPr>
                                    <m:t>𝐢</m:t>
                                  </m:r>
                                </m:sub>
                              </m:sSub>
                            </m:num>
                            <m:den>
                              <m:r>
                                <a:rPr lang="es-MX" b="1" i="1" dirty="0" smtClean="0">
                                  <a:latin typeface="Cambria Math" panose="02040503050406030204" pitchFamily="18" charset="0"/>
                                </a:rPr>
                                <m:t>𝒏</m:t>
                              </m:r>
                              <m:r>
                                <a:rPr lang="es-MX" b="1" i="1" dirty="0" smtClean="0">
                                  <a:latin typeface="Cambria Math" panose="02040503050406030204" pitchFamily="18" charset="0"/>
                                </a:rPr>
                                <m:t>−</m:t>
                              </m:r>
                              <m:r>
                                <a:rPr lang="es-MX" b="1" i="1" dirty="0" smtClean="0">
                                  <a:latin typeface="Cambria Math" panose="02040503050406030204" pitchFamily="18" charset="0"/>
                                </a:rPr>
                                <m:t>𝟏</m:t>
                              </m:r>
                            </m:den>
                          </m:f>
                        </m:e>
                      </m:nary>
                      <m:r>
                        <a:rPr lang="es-MX" b="1" i="1" dirty="0" smtClean="0">
                          <a:latin typeface="Cambria Math" panose="02040503050406030204" pitchFamily="18" charset="0"/>
                        </a:rPr>
                        <m:t>=</m:t>
                      </m:r>
                      <m:r>
                        <a:rPr lang="es-MX" b="1" i="1" dirty="0" smtClean="0">
                          <a:latin typeface="Cambria Math" panose="02040503050406030204" pitchFamily="18" charset="0"/>
                        </a:rPr>
                        <m:t>𝟓</m:t>
                      </m:r>
                      <m:r>
                        <a:rPr lang="es-MX" b="1" i="1" dirty="0" smtClean="0">
                          <a:latin typeface="Cambria Math" panose="02040503050406030204" pitchFamily="18" charset="0"/>
                        </a:rPr>
                        <m:t>.</m:t>
                      </m:r>
                      <m:r>
                        <a:rPr lang="es-MX" b="1" i="1" dirty="0" smtClean="0">
                          <a:latin typeface="Cambria Math" panose="02040503050406030204" pitchFamily="18" charset="0"/>
                        </a:rPr>
                        <m:t>𝟕𝟖𝟑𝟕𝟓</m:t>
                      </m:r>
                    </m:oMath>
                  </m:oMathPara>
                </a14:m>
                <a:endParaRPr lang="es-MX" dirty="0"/>
              </a:p>
            </p:txBody>
          </p:sp>
        </mc:Choice>
        <mc:Fallback xmlns="">
          <p:sp>
            <p:nvSpPr>
              <p:cNvPr id="6" name="Rectángulo 5">
                <a:extLst>
                  <a:ext uri="{FF2B5EF4-FFF2-40B4-BE49-F238E27FC236}">
                    <a16:creationId xmlns:a16="http://schemas.microsoft.com/office/drawing/2014/main" id="{5AF758E7-2272-4DCA-903A-3E6A1BE57309}"/>
                  </a:ext>
                </a:extLst>
              </p:cNvPr>
              <p:cNvSpPr>
                <a:spLocks noRot="1" noChangeAspect="1" noMove="1" noResize="1" noEditPoints="1" noAdjustHandles="1" noChangeArrowheads="1" noChangeShapeType="1" noTextEdit="1"/>
              </p:cNvSpPr>
              <p:nvPr/>
            </p:nvSpPr>
            <p:spPr>
              <a:xfrm>
                <a:off x="341334" y="3610776"/>
                <a:ext cx="3889013" cy="845937"/>
              </a:xfrm>
              <a:prstGeom prst="rect">
                <a:avLst/>
              </a:prstGeom>
              <a:blipFill>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Rectángulo 7">
                <a:extLst>
                  <a:ext uri="{FF2B5EF4-FFF2-40B4-BE49-F238E27FC236}">
                    <a16:creationId xmlns:a16="http://schemas.microsoft.com/office/drawing/2014/main" id="{EE67A308-D9BA-40D5-AA54-466C742D0D35}"/>
                  </a:ext>
                </a:extLst>
              </p:cNvPr>
              <p:cNvSpPr/>
              <p:nvPr/>
            </p:nvSpPr>
            <p:spPr>
              <a:xfrm>
                <a:off x="486481" y="4504561"/>
                <a:ext cx="3050772" cy="6930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ES_tradnl" b="1" i="1" smtClean="0">
                              <a:latin typeface="Cambria Math" panose="02040503050406030204" pitchFamily="18" charset="0"/>
                            </a:rPr>
                          </m:ctrlPr>
                        </m:accPr>
                        <m:e>
                          <m:r>
                            <a:rPr lang="es-ES_tradnl" b="1">
                              <a:latin typeface="Cambria Math"/>
                              <a:ea typeface="Cambria Math"/>
                            </a:rPr>
                            <m:t>𝛔</m:t>
                          </m:r>
                        </m:e>
                      </m:acc>
                      <m:r>
                        <a:rPr lang="es-ES" b="1">
                          <a:latin typeface="Cambria Math"/>
                        </a:rPr>
                        <m:t>=</m:t>
                      </m:r>
                      <m:f>
                        <m:fPr>
                          <m:ctrlPr>
                            <a:rPr lang="es-ES" b="1" i="1">
                              <a:latin typeface="Cambria Math" panose="02040503050406030204" pitchFamily="18" charset="0"/>
                            </a:rPr>
                          </m:ctrlPr>
                        </m:fPr>
                        <m:num>
                          <m:acc>
                            <m:accPr>
                              <m:chr m:val="̅"/>
                              <m:ctrlPr>
                                <a:rPr lang="es-ES" b="1" i="1">
                                  <a:latin typeface="Cambria Math" panose="02040503050406030204" pitchFamily="18" charset="0"/>
                                </a:rPr>
                              </m:ctrlPr>
                            </m:accPr>
                            <m:e>
                              <m:r>
                                <a:rPr lang="es-ES" b="1">
                                  <a:latin typeface="Cambria Math"/>
                                </a:rPr>
                                <m:t>𝐑</m:t>
                              </m:r>
                            </m:e>
                          </m:acc>
                        </m:num>
                        <m:den>
                          <m:sSub>
                            <m:sSubPr>
                              <m:ctrlPr>
                                <a:rPr lang="es-ES" b="1" i="1">
                                  <a:latin typeface="Cambria Math" panose="02040503050406030204" pitchFamily="18" charset="0"/>
                                </a:rPr>
                              </m:ctrlPr>
                            </m:sSubPr>
                            <m:e>
                              <m:r>
                                <a:rPr lang="es-MX" b="1" i="1">
                                  <a:latin typeface="Cambria Math" panose="02040503050406030204" pitchFamily="18" charset="0"/>
                                </a:rPr>
                                <m:t>𝒅</m:t>
                              </m:r>
                            </m:e>
                            <m:sub>
                              <m:r>
                                <a:rPr lang="es-MX" b="1" i="1">
                                  <a:latin typeface="Cambria Math" panose="02040503050406030204" pitchFamily="18" charset="0"/>
                                </a:rPr>
                                <m:t>𝟐</m:t>
                              </m:r>
                            </m:sub>
                          </m:sSub>
                        </m:den>
                      </m:f>
                      <m:r>
                        <a:rPr lang="es-MX" b="0" i="0" smtClean="0">
                          <a:latin typeface="Cambria Math" panose="02040503050406030204" pitchFamily="18" charset="0"/>
                        </a:rPr>
                        <m:t>=</m:t>
                      </m:r>
                      <m:f>
                        <m:fPr>
                          <m:ctrlPr>
                            <a:rPr lang="es-MX" b="0" i="1" smtClean="0">
                              <a:latin typeface="Cambria Math" panose="02040503050406030204" pitchFamily="18" charset="0"/>
                            </a:rPr>
                          </m:ctrlPr>
                        </m:fPr>
                        <m:num>
                          <m:r>
                            <a:rPr lang="es-MX" b="0" i="1" smtClean="0">
                              <a:latin typeface="Cambria Math" panose="02040503050406030204" pitchFamily="18" charset="0"/>
                            </a:rPr>
                            <m:t>5.78375</m:t>
                          </m:r>
                        </m:num>
                        <m:den>
                          <m:r>
                            <a:rPr lang="es-MX" b="0" i="1" smtClean="0">
                              <a:latin typeface="Cambria Math" panose="02040503050406030204" pitchFamily="18" charset="0"/>
                            </a:rPr>
                            <m:t>1.128</m:t>
                          </m:r>
                        </m:den>
                      </m:f>
                      <m:r>
                        <a:rPr lang="es-MX" b="0" i="1" smtClean="0">
                          <a:latin typeface="Cambria Math" panose="02040503050406030204" pitchFamily="18" charset="0"/>
                        </a:rPr>
                        <m:t>=5.1274</m:t>
                      </m:r>
                    </m:oMath>
                  </m:oMathPara>
                </a14:m>
                <a:endParaRPr lang="es-MX" dirty="0"/>
              </a:p>
            </p:txBody>
          </p:sp>
        </mc:Choice>
        <mc:Fallback xmlns="">
          <p:sp>
            <p:nvSpPr>
              <p:cNvPr id="8" name="Rectángulo 7">
                <a:extLst>
                  <a:ext uri="{FF2B5EF4-FFF2-40B4-BE49-F238E27FC236}">
                    <a16:creationId xmlns:a16="http://schemas.microsoft.com/office/drawing/2014/main" id="{EE67A308-D9BA-40D5-AA54-466C742D0D35}"/>
                  </a:ext>
                </a:extLst>
              </p:cNvPr>
              <p:cNvSpPr>
                <a:spLocks noRot="1" noChangeAspect="1" noMove="1" noResize="1" noEditPoints="1" noAdjustHandles="1" noChangeArrowheads="1" noChangeShapeType="1" noTextEdit="1"/>
              </p:cNvSpPr>
              <p:nvPr/>
            </p:nvSpPr>
            <p:spPr>
              <a:xfrm>
                <a:off x="486481" y="4504561"/>
                <a:ext cx="3050772" cy="693010"/>
              </a:xfrm>
              <a:prstGeom prst="rect">
                <a:avLst/>
              </a:prstGeom>
              <a:blipFill>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Rectángulo 8">
                <a:extLst>
                  <a:ext uri="{FF2B5EF4-FFF2-40B4-BE49-F238E27FC236}">
                    <a16:creationId xmlns:a16="http://schemas.microsoft.com/office/drawing/2014/main" id="{43DD9CDB-EF63-47BE-B505-85188C143C76}"/>
                  </a:ext>
                </a:extLst>
              </p:cNvPr>
              <p:cNvSpPr/>
              <p:nvPr/>
            </p:nvSpPr>
            <p:spPr>
              <a:xfrm>
                <a:off x="131073" y="5682274"/>
                <a:ext cx="4129079" cy="661912"/>
              </a:xfrm>
              <a:prstGeom prst="rect">
                <a:avLst/>
              </a:prstGeom>
            </p:spPr>
            <p:txBody>
              <a:bodyPr wrap="none">
                <a:spAutoFit/>
              </a:bodyPr>
              <a:lstStyle/>
              <a:p>
                <a:pPr lv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s-ES" b="1" i="1">
                              <a:latin typeface="Cambria Math" panose="02040503050406030204" pitchFamily="18" charset="0"/>
                            </a:rPr>
                            <m:t>𝑪</m:t>
                          </m:r>
                        </m:e>
                        <m:sub>
                          <m:r>
                            <a:rPr lang="es-ES" b="1" i="1">
                              <a:latin typeface="Cambria Math" panose="02040503050406030204" pitchFamily="18" charset="0"/>
                            </a:rPr>
                            <m:t>𝒑</m:t>
                          </m:r>
                          <m:r>
                            <a:rPr lang="es-MX" b="1" i="1" smtClean="0">
                              <a:latin typeface="Cambria Math" panose="02040503050406030204" pitchFamily="18" charset="0"/>
                            </a:rPr>
                            <m:t>𝒔</m:t>
                          </m:r>
                        </m:sub>
                      </m:sSub>
                      <m:r>
                        <a:rPr lang="es-ES" b="1" i="1">
                          <a:latin typeface="Cambria Math" panose="02040503050406030204" pitchFamily="18" charset="0"/>
                        </a:rPr>
                        <m:t>=</m:t>
                      </m:r>
                      <m:f>
                        <m:fPr>
                          <m:ctrlPr>
                            <a:rPr lang="es-ES" i="1">
                              <a:latin typeface="Cambria Math" panose="02040503050406030204" pitchFamily="18" charset="0"/>
                            </a:rPr>
                          </m:ctrlPr>
                        </m:fPr>
                        <m:num>
                          <m:r>
                            <a:rPr lang="es-ES" i="1">
                              <a:latin typeface="Cambria Math"/>
                            </a:rPr>
                            <m:t>𝐸𝑆</m:t>
                          </m:r>
                          <m:r>
                            <a:rPr lang="es-ES" i="1">
                              <a:latin typeface="Cambria Math"/>
                              <a:ea typeface="Cambria Math"/>
                            </a:rPr>
                            <m:t>−</m:t>
                          </m:r>
                          <m:r>
                            <a:rPr lang="es-ES" i="1">
                              <a:latin typeface="Cambria Math"/>
                              <a:ea typeface="Cambria Math"/>
                            </a:rPr>
                            <m:t>𝜇</m:t>
                          </m:r>
                        </m:num>
                        <m:den>
                          <m:r>
                            <a:rPr lang="es-ES" i="1">
                              <a:latin typeface="Cambria Math"/>
                            </a:rPr>
                            <m:t>3</m:t>
                          </m:r>
                          <m:acc>
                            <m:accPr>
                              <m:chr m:val="̂"/>
                              <m:ctrlPr>
                                <a:rPr lang="es-ES" i="1">
                                  <a:latin typeface="Cambria Math" panose="02040503050406030204" pitchFamily="18" charset="0"/>
                                </a:rPr>
                              </m:ctrlPr>
                            </m:accPr>
                            <m:e>
                              <m:r>
                                <a:rPr lang="es-ES" i="1">
                                  <a:latin typeface="Cambria Math"/>
                                  <a:ea typeface="Cambria Math"/>
                                </a:rPr>
                                <m:t>𝜎</m:t>
                              </m:r>
                            </m:e>
                          </m:acc>
                        </m:den>
                      </m:f>
                      <m:r>
                        <a:rPr lang="es-MX" b="1" i="1" smtClean="0">
                          <a:latin typeface="Cambria Math" panose="02040503050406030204" pitchFamily="18" charset="0"/>
                          <a:ea typeface="Cambria Math" panose="02040503050406030204" pitchFamily="18" charset="0"/>
                        </a:rPr>
                        <m:t>=</m:t>
                      </m:r>
                      <m:f>
                        <m:fPr>
                          <m:ctrlPr>
                            <a:rPr lang="es-MX" b="1" i="1" smtClean="0">
                              <a:latin typeface="Cambria Math" panose="02040503050406030204" pitchFamily="18" charset="0"/>
                              <a:ea typeface="Cambria Math" panose="02040503050406030204" pitchFamily="18" charset="0"/>
                            </a:rPr>
                          </m:ctrlPr>
                        </m:fPr>
                        <m:num>
                          <m:r>
                            <a:rPr lang="es-MX" b="1" i="1" smtClean="0">
                              <a:latin typeface="Cambria Math" panose="02040503050406030204" pitchFamily="18" charset="0"/>
                              <a:ea typeface="Cambria Math" panose="02040503050406030204" pitchFamily="18" charset="0"/>
                            </a:rPr>
                            <m:t>𝟏𝟎𝟖</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𝟗𝟕</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𝟔𝟒𝟖</m:t>
                          </m:r>
                        </m:num>
                        <m:den>
                          <m:r>
                            <a:rPr lang="es-MX" b="1" i="1" smtClean="0">
                              <a:latin typeface="Cambria Math" panose="02040503050406030204" pitchFamily="18" charset="0"/>
                              <a:ea typeface="Cambria Math" panose="02040503050406030204" pitchFamily="18" charset="0"/>
                            </a:rPr>
                            <m:t>𝟑</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𝟓</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𝟏𝟐</m:t>
                          </m:r>
                          <m:r>
                            <a:rPr lang="es-MX" b="1" i="1" smtClean="0">
                              <a:latin typeface="Cambria Math" panose="02040503050406030204" pitchFamily="18" charset="0"/>
                              <a:ea typeface="Cambria Math" panose="02040503050406030204" pitchFamily="18" charset="0"/>
                            </a:rPr>
                            <m:t>)</m:t>
                          </m:r>
                        </m:den>
                      </m:f>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𝟎</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𝟔𝟕</m:t>
                      </m:r>
                    </m:oMath>
                  </m:oMathPara>
                </a14:m>
                <a:endParaRPr lang="es-MX" b="1" dirty="0"/>
              </a:p>
            </p:txBody>
          </p:sp>
        </mc:Choice>
        <mc:Fallback xmlns="">
          <p:sp>
            <p:nvSpPr>
              <p:cNvPr id="9" name="Rectángulo 8">
                <a:extLst>
                  <a:ext uri="{FF2B5EF4-FFF2-40B4-BE49-F238E27FC236}">
                    <a16:creationId xmlns:a16="http://schemas.microsoft.com/office/drawing/2014/main" id="{43DD9CDB-EF63-47BE-B505-85188C143C76}"/>
                  </a:ext>
                </a:extLst>
              </p:cNvPr>
              <p:cNvSpPr>
                <a:spLocks noRot="1" noChangeAspect="1" noMove="1" noResize="1" noEditPoints="1" noAdjustHandles="1" noChangeArrowheads="1" noChangeShapeType="1" noTextEdit="1"/>
              </p:cNvSpPr>
              <p:nvPr/>
            </p:nvSpPr>
            <p:spPr>
              <a:xfrm>
                <a:off x="131073" y="5682274"/>
                <a:ext cx="4129079" cy="661912"/>
              </a:xfrm>
              <a:prstGeom prst="rect">
                <a:avLst/>
              </a:prstGeom>
              <a:blipFill>
                <a:blip r:embed="rId5"/>
                <a:stretch>
                  <a:fillRect/>
                </a:stretch>
              </a:blipFill>
            </p:spPr>
            <p:txBody>
              <a:bodyPr/>
              <a:lstStyle/>
              <a:p>
                <a:r>
                  <a:rPr lang="es-MX">
                    <a:noFill/>
                  </a:rPr>
                  <a:t> </a:t>
                </a:r>
              </a:p>
            </p:txBody>
          </p:sp>
        </mc:Fallback>
      </mc:AlternateContent>
      <p:graphicFrame>
        <p:nvGraphicFramePr>
          <p:cNvPr id="10" name="Tabla 9">
            <a:extLst>
              <a:ext uri="{FF2B5EF4-FFF2-40B4-BE49-F238E27FC236}">
                <a16:creationId xmlns:a16="http://schemas.microsoft.com/office/drawing/2014/main" id="{57FE9463-352B-407C-B264-BBE42A5E99AE}"/>
              </a:ext>
            </a:extLst>
          </p:cNvPr>
          <p:cNvGraphicFramePr>
            <a:graphicFrameLocks noGrp="1"/>
          </p:cNvGraphicFramePr>
          <p:nvPr>
            <p:extLst>
              <p:ext uri="{D42A27DB-BD31-4B8C-83A1-F6EECF244321}">
                <p14:modId xmlns:p14="http://schemas.microsoft.com/office/powerpoint/2010/main" val="2069488137"/>
              </p:ext>
            </p:extLst>
          </p:nvPr>
        </p:nvGraphicFramePr>
        <p:xfrm>
          <a:off x="3554550" y="2505515"/>
          <a:ext cx="4357546" cy="435710"/>
        </p:xfrm>
        <a:graphic>
          <a:graphicData uri="http://schemas.openxmlformats.org/drawingml/2006/table">
            <a:tbl>
              <a:tblPr/>
              <a:tblGrid>
                <a:gridCol w="2988684">
                  <a:extLst>
                    <a:ext uri="{9D8B030D-6E8A-4147-A177-3AD203B41FA5}">
                      <a16:colId xmlns:a16="http://schemas.microsoft.com/office/drawing/2014/main" val="535273938"/>
                    </a:ext>
                  </a:extLst>
                </a:gridCol>
                <a:gridCol w="1368862">
                  <a:extLst>
                    <a:ext uri="{9D8B030D-6E8A-4147-A177-3AD203B41FA5}">
                      <a16:colId xmlns:a16="http://schemas.microsoft.com/office/drawing/2014/main" val="4201916642"/>
                    </a:ext>
                  </a:extLst>
                </a:gridCol>
              </a:tblGrid>
              <a:tr h="313126">
                <a:tc>
                  <a:txBody>
                    <a:bodyPr/>
                    <a:lstStyle/>
                    <a:p>
                      <a:pPr algn="ctr" fontAlgn="b"/>
                      <a:r>
                        <a:rPr lang="es-ES" sz="2800" b="0" i="0" u="none" strike="noStrike" dirty="0">
                          <a:solidFill>
                            <a:srgbClr val="000000"/>
                          </a:solidFill>
                          <a:effectLst/>
                          <a:latin typeface="Gabriola" panose="04040605051002020D02" pitchFamily="82" charset="0"/>
                        </a:rPr>
                        <a:t>Promedio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97.648</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1840141"/>
                  </a:ext>
                </a:extLst>
              </a:tr>
            </a:tbl>
          </a:graphicData>
        </a:graphic>
      </p:graphicFrame>
      <p:graphicFrame>
        <p:nvGraphicFramePr>
          <p:cNvPr id="11" name="3 Marcador de contenido">
            <a:extLst>
              <a:ext uri="{FF2B5EF4-FFF2-40B4-BE49-F238E27FC236}">
                <a16:creationId xmlns:a16="http://schemas.microsoft.com/office/drawing/2014/main" id="{6AEEDC54-905B-4527-9753-4EE14A3128C7}"/>
              </a:ext>
            </a:extLst>
          </p:cNvPr>
          <p:cNvGraphicFramePr>
            <a:graphicFrameLocks/>
          </p:cNvGraphicFramePr>
          <p:nvPr>
            <p:extLst>
              <p:ext uri="{D42A27DB-BD31-4B8C-83A1-F6EECF244321}">
                <p14:modId xmlns:p14="http://schemas.microsoft.com/office/powerpoint/2010/main" val="2720939199"/>
              </p:ext>
            </p:extLst>
          </p:nvPr>
        </p:nvGraphicFramePr>
        <p:xfrm>
          <a:off x="4270548" y="3431542"/>
          <a:ext cx="3571899" cy="2451122"/>
        </p:xfrm>
        <a:graphic>
          <a:graphicData uri="http://schemas.openxmlformats.org/drawingml/2006/table">
            <a:tbl>
              <a:tblPr>
                <a:tableStyleId>{5C22544A-7EE6-4342-B048-85BDC9FD1C3A}</a:tableStyleId>
              </a:tblPr>
              <a:tblGrid>
                <a:gridCol w="752389">
                  <a:extLst>
                    <a:ext uri="{9D8B030D-6E8A-4147-A177-3AD203B41FA5}">
                      <a16:colId xmlns:a16="http://schemas.microsoft.com/office/drawing/2014/main" val="20000"/>
                    </a:ext>
                  </a:extLst>
                </a:gridCol>
                <a:gridCol w="726510">
                  <a:extLst>
                    <a:ext uri="{9D8B030D-6E8A-4147-A177-3AD203B41FA5}">
                      <a16:colId xmlns:a16="http://schemas.microsoft.com/office/drawing/2014/main" val="20001"/>
                    </a:ext>
                  </a:extLst>
                </a:gridCol>
                <a:gridCol w="839243">
                  <a:extLst>
                    <a:ext uri="{9D8B030D-6E8A-4147-A177-3AD203B41FA5}">
                      <a16:colId xmlns:a16="http://schemas.microsoft.com/office/drawing/2014/main" val="20002"/>
                    </a:ext>
                  </a:extLst>
                </a:gridCol>
                <a:gridCol w="479386">
                  <a:extLst>
                    <a:ext uri="{9D8B030D-6E8A-4147-A177-3AD203B41FA5}">
                      <a16:colId xmlns:a16="http://schemas.microsoft.com/office/drawing/2014/main" val="20003"/>
                    </a:ext>
                  </a:extLst>
                </a:gridCol>
                <a:gridCol w="774371">
                  <a:extLst>
                    <a:ext uri="{9D8B030D-6E8A-4147-A177-3AD203B41FA5}">
                      <a16:colId xmlns:a16="http://schemas.microsoft.com/office/drawing/2014/main" val="20004"/>
                    </a:ext>
                  </a:extLst>
                </a:gridCol>
              </a:tblGrid>
              <a:tr h="474412">
                <a:tc>
                  <a:txBody>
                    <a:bodyPr/>
                    <a:lstStyle/>
                    <a:p>
                      <a:pPr algn="ctr" fontAlgn="b"/>
                      <a:r>
                        <a:rPr lang="es-MX" sz="1400" u="none" strike="noStrike" dirty="0">
                          <a:effectLst/>
                        </a:rPr>
                        <a:t>Tamaño subgrupo </a:t>
                      </a:r>
                      <a:endParaRPr lang="es-MX" sz="1400" b="0" i="0" u="none" strike="noStrike" dirty="0">
                        <a:solidFill>
                          <a:srgbClr val="000000"/>
                        </a:solidFill>
                        <a:effectLst/>
                        <a:latin typeface="Calibri"/>
                      </a:endParaRPr>
                    </a:p>
                  </a:txBody>
                  <a:tcPr marL="9525" marR="9525" marT="9525" marB="0" anchor="b"/>
                </a:tc>
                <a:tc>
                  <a:txBody>
                    <a:bodyPr/>
                    <a:lstStyle/>
                    <a:p>
                      <a:pPr algn="ctr" fontAlgn="ctr"/>
                      <a:r>
                        <a:rPr lang="es-MX" sz="1400" u="none" strike="noStrike" dirty="0">
                          <a:effectLst/>
                        </a:rPr>
                        <a:t>A</a:t>
                      </a:r>
                      <a:r>
                        <a:rPr lang="es-MX" sz="1400" u="none" strike="noStrike" baseline="-25000" dirty="0">
                          <a:effectLst/>
                        </a:rPr>
                        <a:t>2</a:t>
                      </a:r>
                      <a:endParaRPr lang="es-MX" sz="1400" b="0" i="0" u="none" strike="noStrike" dirty="0">
                        <a:solidFill>
                          <a:srgbClr val="000000"/>
                        </a:solidFill>
                        <a:effectLst/>
                        <a:latin typeface="Calibri"/>
                      </a:endParaRPr>
                    </a:p>
                  </a:txBody>
                  <a:tcPr marL="9525" marR="9525" marT="9525" marB="0" anchor="ctr"/>
                </a:tc>
                <a:tc>
                  <a:txBody>
                    <a:bodyPr/>
                    <a:lstStyle/>
                    <a:p>
                      <a:pPr algn="ctr" fontAlgn="b"/>
                      <a:r>
                        <a:rPr lang="es-MX" sz="1400" u="none" strike="noStrike" dirty="0">
                          <a:effectLst/>
                        </a:rPr>
                        <a:t>d</a:t>
                      </a:r>
                      <a:r>
                        <a:rPr lang="es-MX" sz="1400" u="none" strike="noStrike" baseline="-25000" dirty="0">
                          <a:effectLst/>
                        </a:rPr>
                        <a:t>2</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D</a:t>
                      </a:r>
                      <a:r>
                        <a:rPr lang="es-MX" sz="1400" u="none" strike="noStrike" baseline="-25000" dirty="0">
                          <a:effectLst/>
                        </a:rPr>
                        <a:t>3</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D</a:t>
                      </a:r>
                      <a:r>
                        <a:rPr lang="es-MX" sz="1400" u="none" strike="noStrike" baseline="-25000" dirty="0">
                          <a:effectLst/>
                        </a:rPr>
                        <a:t>4</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395342">
                <a:tc>
                  <a:txBody>
                    <a:bodyPr/>
                    <a:lstStyle/>
                    <a:p>
                      <a:pPr algn="ctr" fontAlgn="b"/>
                      <a:r>
                        <a:rPr lang="es-MX" sz="1400" u="none" strike="noStrike" dirty="0">
                          <a:effectLst/>
                        </a:rPr>
                        <a:t>2</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1.88</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1.128</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0</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3.267</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395342">
                <a:tc>
                  <a:txBody>
                    <a:bodyPr/>
                    <a:lstStyle/>
                    <a:p>
                      <a:pPr algn="ctr" fontAlgn="b"/>
                      <a:r>
                        <a:rPr lang="es-MX" sz="1400" u="none" strike="noStrike">
                          <a:effectLst/>
                        </a:rPr>
                        <a:t>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1.023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1.693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2.575</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395342">
                <a:tc>
                  <a:txBody>
                    <a:bodyPr/>
                    <a:lstStyle/>
                    <a:p>
                      <a:pPr algn="ctr" fontAlgn="b"/>
                      <a:r>
                        <a:rPr lang="es-MX" sz="1400" u="none" strike="noStrike">
                          <a:effectLst/>
                        </a:rPr>
                        <a:t>4</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0.729</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2.059</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2.282</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395342">
                <a:tc>
                  <a:txBody>
                    <a:bodyPr/>
                    <a:lstStyle/>
                    <a:p>
                      <a:pPr algn="ctr" fontAlgn="b"/>
                      <a:r>
                        <a:rPr lang="es-MX" sz="1400" u="none" strike="noStrike">
                          <a:effectLst/>
                        </a:rPr>
                        <a:t>5</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0.577</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2.326</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2.115</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395342">
                <a:tc>
                  <a:txBody>
                    <a:bodyPr/>
                    <a:lstStyle/>
                    <a:p>
                      <a:pPr algn="ctr" fontAlgn="b"/>
                      <a:r>
                        <a:rPr lang="es-MX" sz="1400" u="none" strike="noStrike">
                          <a:effectLst/>
                        </a:rPr>
                        <a:t>6</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0.483</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a:effectLst/>
                        </a:rPr>
                        <a:t>2.534</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2.004</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956065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2D331CC2-916B-4020-A94E-268EF48E648A}"/>
                  </a:ext>
                </a:extLst>
              </p:cNvPr>
              <p:cNvSpPr>
                <a:spLocks noGrp="1"/>
              </p:cNvSpPr>
              <p:nvPr>
                <p:ph idx="1"/>
              </p:nvPr>
            </p:nvSpPr>
            <p:spPr>
              <a:xfrm>
                <a:off x="214454" y="196745"/>
                <a:ext cx="7326214" cy="2571507"/>
              </a:xfrm>
            </p:spPr>
            <p:txBody>
              <a:bodyPr>
                <a:normAutofit fontScale="85000" lnSpcReduction="20000"/>
              </a:bodyPr>
              <a:lstStyle/>
              <a:p>
                <a:pPr marL="0" indent="0" algn="ctr">
                  <a:buNone/>
                </a:pPr>
                <a:r>
                  <a:rPr lang="es-ES" sz="3000" b="1" dirty="0" err="1">
                    <a:latin typeface="Gabriola" panose="04040605051002020D02" pitchFamily="82" charset="0"/>
                  </a:rPr>
                  <a:t>Cpl</a:t>
                </a:r>
                <a:r>
                  <a:rPr lang="es-ES" sz="3000" b="1" dirty="0">
                    <a:latin typeface="Gabriola" panose="04040605051002020D02" pitchFamily="82" charset="0"/>
                  </a:rPr>
                  <a:t>  a corto plazo</a:t>
                </a:r>
              </a:p>
              <a:p>
                <a:r>
                  <a:rPr lang="es-ES" sz="2400" b="1" dirty="0">
                    <a:latin typeface="Gabriola" panose="04040605051002020D02" pitchFamily="82" charset="0"/>
                  </a:rPr>
                  <a:t>ESTIMACIONES DE </a:t>
                </a:r>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oMath>
                </a14:m>
                <a:r>
                  <a:rPr lang="es-MX" sz="2400" b="1" dirty="0">
                    <a:latin typeface="Gabriola" panose="04040605051002020D02" pitchFamily="82" charset="0"/>
                  </a:rPr>
                  <a:t> CON LOS RANGOS</a:t>
                </a:r>
              </a:p>
              <a:p>
                <a:endParaRPr lang="es-MX" sz="2400" b="1" dirty="0">
                  <a:latin typeface="Gabriola" panose="04040605051002020D02" pitchFamily="82" charset="0"/>
                </a:endParaRPr>
              </a:p>
              <a:p>
                <a:pPr eaLnBrk="0" fontAlgn="base" hangingPunct="0">
                  <a:spcBef>
                    <a:spcPct val="0"/>
                  </a:spcBef>
                  <a:spcAft>
                    <a:spcPct val="0"/>
                  </a:spcAft>
                  <a:buFont typeface="Wingdings" panose="05000000000000000000" pitchFamily="2" charset="2"/>
                  <a:buChar char="§"/>
                </a:pPr>
                <a:r>
                  <a:rPr lang="es-ES_tradnl" sz="2400" b="1" dirty="0">
                    <a:latin typeface="Gabriola" panose="04040605051002020D02" pitchFamily="82" charset="0"/>
                  </a:rPr>
                  <a:t>Mediante rangos de subgrupos para n=2</a:t>
                </a:r>
              </a:p>
              <a:p>
                <a:pPr eaLnBrk="0" fontAlgn="base" hangingPunct="0">
                  <a:spcBef>
                    <a:spcPct val="0"/>
                  </a:spcBef>
                  <a:spcAft>
                    <a:spcPct val="0"/>
                  </a:spcAft>
                  <a:buFont typeface="Wingdings" panose="05000000000000000000" pitchFamily="2" charset="2"/>
                  <a:buChar char="§"/>
                </a:pPr>
                <a:endParaRPr lang="es-ES_tradnl" sz="2400" b="1" dirty="0">
                  <a:latin typeface="Gabriola" panose="04040605051002020D02" pitchFamily="82" charset="0"/>
                </a:endParaRPr>
              </a:p>
              <a:p>
                <a:pPr algn="just" eaLnBrk="0" fontAlgn="base" hangingPunct="0">
                  <a:spcBef>
                    <a:spcPct val="0"/>
                  </a:spcBef>
                  <a:spcAft>
                    <a:spcPct val="0"/>
                  </a:spcAft>
                  <a:buFont typeface="Wingdings" panose="05000000000000000000" pitchFamily="2" charset="2"/>
                  <a:buChar char="§"/>
                </a:pPr>
                <a:r>
                  <a:rPr lang="es-ES_tradnl" sz="2400" b="1" dirty="0">
                    <a:latin typeface="Gabriola" panose="04040605051002020D02" pitchFamily="82" charset="0"/>
                  </a:rPr>
                  <a:t>El rango se obtiene de la diferencia entre dos datos consecutivos.</a:t>
                </a:r>
              </a:p>
              <a:p>
                <a:pPr eaLnBrk="0" fontAlgn="base" hangingPunct="0">
                  <a:spcBef>
                    <a:spcPct val="0"/>
                  </a:spcBef>
                  <a:spcAft>
                    <a:spcPct val="0"/>
                  </a:spcAft>
                  <a:buFont typeface="Wingdings" panose="05000000000000000000" pitchFamily="2" charset="2"/>
                  <a:buChar char="§"/>
                </a:pPr>
                <a:endParaRPr lang="es-ES_tradnl" sz="2400" b="1" dirty="0">
                  <a:latin typeface="Gabriola" panose="04040605051002020D02" pitchFamily="82" charset="0"/>
                </a:endParaRPr>
              </a:p>
              <a:p>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r>
                      <a:rPr lang="es-ES" sz="2400" b="1">
                        <a:latin typeface="Cambria Math"/>
                      </a:rPr>
                      <m:t>=</m:t>
                    </m:r>
                    <m:f>
                      <m:fPr>
                        <m:ctrlPr>
                          <a:rPr lang="es-ES" sz="2400" b="1" i="1">
                            <a:latin typeface="Cambria Math" panose="02040503050406030204" pitchFamily="18" charset="0"/>
                          </a:rPr>
                        </m:ctrlPr>
                      </m:fPr>
                      <m:num>
                        <m:acc>
                          <m:accPr>
                            <m:chr m:val="̅"/>
                            <m:ctrlPr>
                              <a:rPr lang="es-ES" sz="2400" b="1" i="1">
                                <a:latin typeface="Cambria Math" panose="02040503050406030204" pitchFamily="18" charset="0"/>
                              </a:rPr>
                            </m:ctrlPr>
                          </m:accPr>
                          <m:e>
                            <m:r>
                              <a:rPr lang="es-ES" sz="2400" b="1">
                                <a:latin typeface="Cambria Math"/>
                              </a:rPr>
                              <m:t>𝐑</m:t>
                            </m:r>
                          </m:e>
                        </m:acc>
                      </m:num>
                      <m:den>
                        <m:sSub>
                          <m:sSubPr>
                            <m:ctrlPr>
                              <a:rPr lang="es-ES" sz="2400" b="1" i="1" smtClean="0">
                                <a:latin typeface="Cambria Math" panose="02040503050406030204" pitchFamily="18" charset="0"/>
                              </a:rPr>
                            </m:ctrlPr>
                          </m:sSubPr>
                          <m:e>
                            <m:r>
                              <a:rPr lang="es-MX" sz="2400" b="1" i="1" smtClean="0">
                                <a:latin typeface="Cambria Math" panose="02040503050406030204" pitchFamily="18" charset="0"/>
                              </a:rPr>
                              <m:t>𝒅</m:t>
                            </m:r>
                          </m:e>
                          <m:sub>
                            <m:r>
                              <a:rPr lang="es-MX" sz="2400" b="1" i="1" smtClean="0">
                                <a:latin typeface="Cambria Math" panose="02040503050406030204" pitchFamily="18" charset="0"/>
                              </a:rPr>
                              <m:t>𝟐</m:t>
                            </m:r>
                          </m:sub>
                        </m:sSub>
                      </m:den>
                    </m:f>
                    <m:r>
                      <a:rPr lang="es-MX" sz="2400" b="1">
                        <a:latin typeface="Cambria Math" panose="02040503050406030204" pitchFamily="18" charset="0"/>
                      </a:rPr>
                      <m:t> </m:t>
                    </m:r>
                  </m:oMath>
                </a14:m>
                <a:r>
                  <a:rPr lang="es-MX" sz="2400" b="1" dirty="0">
                    <a:latin typeface="Gabriola" panose="04040605051002020D02" pitchFamily="82" charset="0"/>
                  </a:rPr>
                  <a:t>               n=25</a:t>
                </a:r>
              </a:p>
            </p:txBody>
          </p:sp>
        </mc:Choice>
        <mc:Fallback xmlns="">
          <p:sp>
            <p:nvSpPr>
              <p:cNvPr id="3" name="Marcador de contenido 2">
                <a:extLst>
                  <a:ext uri="{FF2B5EF4-FFF2-40B4-BE49-F238E27FC236}">
                    <a16:creationId xmlns:a16="http://schemas.microsoft.com/office/drawing/2014/main" id="{2D331CC2-916B-4020-A94E-268EF48E648A}"/>
                  </a:ext>
                </a:extLst>
              </p:cNvPr>
              <p:cNvSpPr>
                <a:spLocks noGrp="1" noRot="1" noChangeAspect="1" noMove="1" noResize="1" noEditPoints="1" noAdjustHandles="1" noChangeArrowheads="1" noChangeShapeType="1" noTextEdit="1"/>
              </p:cNvSpPr>
              <p:nvPr>
                <p:ph idx="1"/>
              </p:nvPr>
            </p:nvSpPr>
            <p:spPr>
              <a:xfrm>
                <a:off x="214454" y="196745"/>
                <a:ext cx="7326214" cy="2571507"/>
              </a:xfrm>
              <a:blipFill>
                <a:blip r:embed="rId2"/>
                <a:stretch>
                  <a:fillRect l="-749" t="-6635"/>
                </a:stretch>
              </a:blipFill>
            </p:spPr>
            <p:txBody>
              <a:bodyPr/>
              <a:lstStyle/>
              <a:p>
                <a:r>
                  <a:rPr lang="es-MX">
                    <a:noFill/>
                  </a:rPr>
                  <a:t> </a:t>
                </a:r>
              </a:p>
            </p:txBody>
          </p:sp>
        </mc:Fallback>
      </mc:AlternateContent>
      <p:graphicFrame>
        <p:nvGraphicFramePr>
          <p:cNvPr id="4" name="Tabla 3">
            <a:extLst>
              <a:ext uri="{FF2B5EF4-FFF2-40B4-BE49-F238E27FC236}">
                <a16:creationId xmlns:a16="http://schemas.microsoft.com/office/drawing/2014/main" id="{E1E7C388-6BC7-4990-BEC9-29BE4563C151}"/>
              </a:ext>
            </a:extLst>
          </p:cNvPr>
          <p:cNvGraphicFramePr>
            <a:graphicFrameLocks noGrp="1"/>
          </p:cNvGraphicFramePr>
          <p:nvPr/>
        </p:nvGraphicFramePr>
        <p:xfrm>
          <a:off x="7981744" y="171039"/>
          <a:ext cx="3995802" cy="6515921"/>
        </p:xfrm>
        <a:graphic>
          <a:graphicData uri="http://schemas.openxmlformats.org/drawingml/2006/table">
            <a:tbl>
              <a:tblPr/>
              <a:tblGrid>
                <a:gridCol w="1331934">
                  <a:extLst>
                    <a:ext uri="{9D8B030D-6E8A-4147-A177-3AD203B41FA5}">
                      <a16:colId xmlns:a16="http://schemas.microsoft.com/office/drawing/2014/main" val="282308566"/>
                    </a:ext>
                  </a:extLst>
                </a:gridCol>
                <a:gridCol w="1331934">
                  <a:extLst>
                    <a:ext uri="{9D8B030D-6E8A-4147-A177-3AD203B41FA5}">
                      <a16:colId xmlns:a16="http://schemas.microsoft.com/office/drawing/2014/main" val="975940530"/>
                    </a:ext>
                  </a:extLst>
                </a:gridCol>
                <a:gridCol w="1331934">
                  <a:extLst>
                    <a:ext uri="{9D8B030D-6E8A-4147-A177-3AD203B41FA5}">
                      <a16:colId xmlns:a16="http://schemas.microsoft.com/office/drawing/2014/main" val="1619704137"/>
                    </a:ext>
                  </a:extLst>
                </a:gridCol>
              </a:tblGrid>
              <a:tr h="518724">
                <a:tc>
                  <a:txBody>
                    <a:bodyPr/>
                    <a:lstStyle/>
                    <a:p>
                      <a:pPr algn="l" fontAlgn="b"/>
                      <a:r>
                        <a:rPr lang="es-MX" sz="1400" b="1" i="0" u="none" strike="noStrike" dirty="0">
                          <a:solidFill>
                            <a:srgbClr val="000000"/>
                          </a:solidFill>
                          <a:effectLst/>
                          <a:latin typeface="Gabriola" panose="04040605051002020D02" pitchFamily="82" charset="0"/>
                        </a:rPr>
                        <a:t>DATOS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a:solidFill>
                            <a:srgbClr val="000000"/>
                          </a:solidFill>
                          <a:effectLst/>
                          <a:latin typeface="Gabriola" panose="04040605051002020D02" pitchFamily="82" charset="0"/>
                        </a:rPr>
                        <a:t>RANGOS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a:solidFill>
                            <a:srgbClr val="000000"/>
                          </a:solidFill>
                          <a:effectLst/>
                          <a:latin typeface="Gabriola" panose="04040605051002020D02" pitchFamily="82" charset="0"/>
                        </a:rPr>
                        <a:t>ABSOLUTO DE LOS RANGOS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3700420"/>
                  </a:ext>
                </a:extLst>
              </a:tr>
              <a:tr h="178312">
                <a:tc>
                  <a:txBody>
                    <a:bodyPr/>
                    <a:lstStyle/>
                    <a:p>
                      <a:pPr algn="ctr" rtl="0" fontAlgn="b"/>
                      <a:r>
                        <a:rPr lang="es-MX" sz="1400" b="1" i="0" u="none" strike="noStrike">
                          <a:solidFill>
                            <a:srgbClr val="000000"/>
                          </a:solidFill>
                          <a:effectLst/>
                          <a:latin typeface="Gabriola" panose="04040605051002020D02" pitchFamily="82" charset="0"/>
                        </a:rPr>
                        <a:t>95.21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dirty="0">
                          <a:solidFill>
                            <a:srgbClr val="000000"/>
                          </a:solidFill>
                          <a:effectLst/>
                          <a:latin typeface="Gabriola" panose="04040605051002020D02" pitchFamily="82" charset="0"/>
                        </a:rPr>
                        <a:t> </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a:solidFill>
                            <a:srgbClr val="000000"/>
                          </a:solidFill>
                          <a:effectLst/>
                          <a:latin typeface="Gabriola" panose="04040605051002020D02" pitchFamily="82" charset="0"/>
                        </a:rPr>
                        <a:t> </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5924235"/>
                  </a:ext>
                </a:extLst>
              </a:tr>
              <a:tr h="178312">
                <a:tc>
                  <a:txBody>
                    <a:bodyPr/>
                    <a:lstStyle/>
                    <a:p>
                      <a:pPr algn="ctr" rtl="0" fontAlgn="b"/>
                      <a:r>
                        <a:rPr lang="es-MX" sz="1400" b="1" i="0" u="none" strike="noStrike">
                          <a:solidFill>
                            <a:srgbClr val="000000"/>
                          </a:solidFill>
                          <a:effectLst/>
                          <a:latin typeface="Gabriola" panose="04040605051002020D02" pitchFamily="82" charset="0"/>
                        </a:rPr>
                        <a:t>99.21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8384852"/>
                  </a:ext>
                </a:extLst>
              </a:tr>
              <a:tr h="178312">
                <a:tc>
                  <a:txBody>
                    <a:bodyPr/>
                    <a:lstStyle/>
                    <a:p>
                      <a:pPr algn="ctr" rtl="0" fontAlgn="b"/>
                      <a:r>
                        <a:rPr lang="es-MX" sz="1400" b="1" i="0" u="none" strike="noStrike">
                          <a:solidFill>
                            <a:srgbClr val="000000"/>
                          </a:solidFill>
                          <a:effectLst/>
                          <a:latin typeface="Gabriola" panose="04040605051002020D02" pitchFamily="82" charset="0"/>
                        </a:rPr>
                        <a:t>93.42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4531916"/>
                  </a:ext>
                </a:extLst>
              </a:tr>
              <a:tr h="178312">
                <a:tc>
                  <a:txBody>
                    <a:bodyPr/>
                    <a:lstStyle/>
                    <a:p>
                      <a:pPr algn="ctr" rtl="0" fontAlgn="b"/>
                      <a:r>
                        <a:rPr lang="es-MX" sz="1400" b="1" i="0" u="none" strike="noStrike">
                          <a:solidFill>
                            <a:srgbClr val="000000"/>
                          </a:solidFill>
                          <a:effectLst/>
                          <a:latin typeface="Gabriola" panose="04040605051002020D02" pitchFamily="82" charset="0"/>
                        </a:rPr>
                        <a:t>95.76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2.34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395268"/>
                  </a:ext>
                </a:extLst>
              </a:tr>
              <a:tr h="178312">
                <a:tc>
                  <a:txBody>
                    <a:bodyPr/>
                    <a:lstStyle/>
                    <a:p>
                      <a:pPr algn="ctr" rtl="0" fontAlgn="b"/>
                      <a:r>
                        <a:rPr lang="es-MX" sz="1400" b="1" i="0" u="none" strike="noStrike">
                          <a:solidFill>
                            <a:srgbClr val="000000"/>
                          </a:solidFill>
                          <a:effectLst/>
                          <a:latin typeface="Gabriola" panose="04040605051002020D02" pitchFamily="82" charset="0"/>
                        </a:rPr>
                        <a:t>93.33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550289"/>
                  </a:ext>
                </a:extLst>
              </a:tr>
              <a:tr h="178312">
                <a:tc>
                  <a:txBody>
                    <a:bodyPr/>
                    <a:lstStyle/>
                    <a:p>
                      <a:pPr algn="ctr" rtl="0" fontAlgn="b"/>
                      <a:r>
                        <a:rPr lang="es-MX" sz="1400" b="1" i="0" u="none" strike="noStrike">
                          <a:solidFill>
                            <a:srgbClr val="000000"/>
                          </a:solidFill>
                          <a:effectLst/>
                          <a:latin typeface="Gabriola" panose="04040605051002020D02" pitchFamily="82" charset="0"/>
                        </a:rPr>
                        <a:t>91.87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769541"/>
                  </a:ext>
                </a:extLst>
              </a:tr>
              <a:tr h="178312">
                <a:tc>
                  <a:txBody>
                    <a:bodyPr/>
                    <a:lstStyle/>
                    <a:p>
                      <a:pPr algn="ctr" rtl="0" fontAlgn="b"/>
                      <a:r>
                        <a:rPr lang="es-MX" sz="1400" b="1" i="0" u="none" strike="noStrike">
                          <a:solidFill>
                            <a:srgbClr val="000000"/>
                          </a:solidFill>
                          <a:effectLst/>
                          <a:latin typeface="Gabriola" panose="04040605051002020D02" pitchFamily="82" charset="0"/>
                        </a:rPr>
                        <a:t>99.46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-7.59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7.59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6130156"/>
                  </a:ext>
                </a:extLst>
              </a:tr>
              <a:tr h="178312">
                <a:tc>
                  <a:txBody>
                    <a:bodyPr/>
                    <a:lstStyle/>
                    <a:p>
                      <a:pPr algn="ctr" rtl="0" fontAlgn="b"/>
                      <a:r>
                        <a:rPr lang="es-MX" sz="1400" b="1" i="0" u="none" strike="noStrike">
                          <a:solidFill>
                            <a:srgbClr val="000000"/>
                          </a:solidFill>
                          <a:effectLst/>
                          <a:latin typeface="Gabriola" panose="04040605051002020D02" pitchFamily="82" charset="0"/>
                        </a:rPr>
                        <a:t>100.57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-1.11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1.11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4859758"/>
                  </a:ext>
                </a:extLst>
              </a:tr>
              <a:tr h="178312">
                <a:tc>
                  <a:txBody>
                    <a:bodyPr/>
                    <a:lstStyle/>
                    <a:p>
                      <a:pPr algn="ctr" rtl="0" fontAlgn="b"/>
                      <a:r>
                        <a:rPr lang="es-MX" sz="1400" b="1" i="0" u="none" strike="noStrike">
                          <a:solidFill>
                            <a:srgbClr val="000000"/>
                          </a:solidFill>
                          <a:effectLst/>
                          <a:latin typeface="Gabriola" panose="04040605051002020D02" pitchFamily="82" charset="0"/>
                        </a:rPr>
                        <a:t>103.36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8263524"/>
                  </a:ext>
                </a:extLst>
              </a:tr>
              <a:tr h="178312">
                <a:tc>
                  <a:txBody>
                    <a:bodyPr/>
                    <a:lstStyle/>
                    <a:p>
                      <a:pPr algn="ctr" rtl="0" fontAlgn="b"/>
                      <a:r>
                        <a:rPr lang="es-MX" sz="1400" b="1" i="0" u="none" strike="noStrike">
                          <a:solidFill>
                            <a:srgbClr val="000000"/>
                          </a:solidFill>
                          <a:effectLst/>
                          <a:latin typeface="Gabriola" panose="04040605051002020D02" pitchFamily="82" charset="0"/>
                        </a:rPr>
                        <a:t>91.88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11.48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11.48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9576849"/>
                  </a:ext>
                </a:extLst>
              </a:tr>
              <a:tr h="178312">
                <a:tc>
                  <a:txBody>
                    <a:bodyPr/>
                    <a:lstStyle/>
                    <a:p>
                      <a:pPr algn="ctr" rtl="0" fontAlgn="b"/>
                      <a:r>
                        <a:rPr lang="es-MX" sz="1400" b="1" i="0" u="none" strike="noStrike">
                          <a:solidFill>
                            <a:srgbClr val="000000"/>
                          </a:solidFill>
                          <a:effectLst/>
                          <a:latin typeface="Gabriola" panose="04040605051002020D02" pitchFamily="82" charset="0"/>
                        </a:rPr>
                        <a:t>102.08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7888322"/>
                  </a:ext>
                </a:extLst>
              </a:tr>
              <a:tr h="178312">
                <a:tc>
                  <a:txBody>
                    <a:bodyPr/>
                    <a:lstStyle/>
                    <a:p>
                      <a:pPr algn="ctr" rtl="0" fontAlgn="b"/>
                      <a:r>
                        <a:rPr lang="es-MX" sz="1400" b="1" i="0" u="none" strike="noStrike">
                          <a:solidFill>
                            <a:srgbClr val="000000"/>
                          </a:solidFill>
                          <a:effectLst/>
                          <a:latin typeface="Gabriola" panose="04040605051002020D02" pitchFamily="82" charset="0"/>
                        </a:rPr>
                        <a:t>100.02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2.06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2.06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9269011"/>
                  </a:ext>
                </a:extLst>
              </a:tr>
              <a:tr h="178312">
                <a:tc>
                  <a:txBody>
                    <a:bodyPr/>
                    <a:lstStyle/>
                    <a:p>
                      <a:pPr algn="ctr" rtl="0" fontAlgn="b"/>
                      <a:r>
                        <a:rPr lang="es-MX" sz="1400" b="1" i="0" u="none" strike="noStrike">
                          <a:solidFill>
                            <a:srgbClr val="000000"/>
                          </a:solidFill>
                          <a:effectLst/>
                          <a:latin typeface="Gabriola" panose="04040605051002020D02" pitchFamily="82" charset="0"/>
                        </a:rPr>
                        <a:t>103.91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-3.89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3.89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340278"/>
                  </a:ext>
                </a:extLst>
              </a:tr>
              <a:tr h="178312">
                <a:tc>
                  <a:txBody>
                    <a:bodyPr/>
                    <a:lstStyle/>
                    <a:p>
                      <a:pPr algn="ctr" rtl="0" fontAlgn="b"/>
                      <a:r>
                        <a:rPr lang="es-MX" sz="1400" b="1" i="0" u="none" strike="noStrike">
                          <a:solidFill>
                            <a:srgbClr val="000000"/>
                          </a:solidFill>
                          <a:effectLst/>
                          <a:latin typeface="Gabriola" panose="04040605051002020D02" pitchFamily="82" charset="0"/>
                        </a:rPr>
                        <a:t>95.29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367429"/>
                  </a:ext>
                </a:extLst>
              </a:tr>
              <a:tr h="178312">
                <a:tc>
                  <a:txBody>
                    <a:bodyPr/>
                    <a:lstStyle/>
                    <a:p>
                      <a:pPr algn="ctr" rtl="0" fontAlgn="b"/>
                      <a:r>
                        <a:rPr lang="es-MX" sz="1400" b="1" i="0" u="none" strike="noStrike">
                          <a:solidFill>
                            <a:srgbClr val="000000"/>
                          </a:solidFill>
                          <a:effectLst/>
                          <a:latin typeface="Gabriola" panose="04040605051002020D02" pitchFamily="82" charset="0"/>
                        </a:rPr>
                        <a:t>89.82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5.47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5.47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1603853"/>
                  </a:ext>
                </a:extLst>
              </a:tr>
              <a:tr h="178312">
                <a:tc>
                  <a:txBody>
                    <a:bodyPr/>
                    <a:lstStyle/>
                    <a:p>
                      <a:pPr algn="ctr" rtl="0" fontAlgn="b"/>
                      <a:r>
                        <a:rPr lang="es-MX" sz="1400" b="1" i="0" u="none" strike="noStrike">
                          <a:solidFill>
                            <a:srgbClr val="000000"/>
                          </a:solidFill>
                          <a:effectLst/>
                          <a:latin typeface="Gabriola" panose="04040605051002020D02" pitchFamily="82" charset="0"/>
                        </a:rPr>
                        <a:t>106.55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-16.73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16.73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5991192"/>
                  </a:ext>
                </a:extLst>
              </a:tr>
              <a:tr h="178312">
                <a:tc>
                  <a:txBody>
                    <a:bodyPr/>
                    <a:lstStyle/>
                    <a:p>
                      <a:pPr algn="ctr" rtl="0" fontAlgn="b"/>
                      <a:r>
                        <a:rPr lang="es-MX" sz="1400" b="1" i="0" u="none" strike="noStrike">
                          <a:solidFill>
                            <a:srgbClr val="000000"/>
                          </a:solidFill>
                          <a:effectLst/>
                          <a:latin typeface="Gabriola" panose="04040605051002020D02" pitchFamily="82" charset="0"/>
                        </a:rPr>
                        <a:t>97.4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4967751"/>
                  </a:ext>
                </a:extLst>
              </a:tr>
              <a:tr h="178312">
                <a:tc>
                  <a:txBody>
                    <a:bodyPr/>
                    <a:lstStyle/>
                    <a:p>
                      <a:pPr algn="ctr" rtl="0" fontAlgn="b"/>
                      <a:r>
                        <a:rPr lang="es-MX" sz="1400" b="1" i="0" u="none" strike="noStrike">
                          <a:solidFill>
                            <a:srgbClr val="000000"/>
                          </a:solidFill>
                          <a:effectLst/>
                          <a:latin typeface="Gabriola" panose="04040605051002020D02" pitchFamily="82" charset="0"/>
                        </a:rPr>
                        <a:t>93.45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3.95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5904371"/>
                  </a:ext>
                </a:extLst>
              </a:tr>
              <a:tr h="178312">
                <a:tc>
                  <a:txBody>
                    <a:bodyPr/>
                    <a:lstStyle/>
                    <a:p>
                      <a:pPr algn="ctr" rtl="0" fontAlgn="b"/>
                      <a:r>
                        <a:rPr lang="es-MX" sz="1400" b="1" i="0" u="none" strike="noStrike">
                          <a:solidFill>
                            <a:srgbClr val="000000"/>
                          </a:solidFill>
                          <a:effectLst/>
                          <a:latin typeface="Gabriola" panose="04040605051002020D02" pitchFamily="82" charset="0"/>
                        </a:rPr>
                        <a:t>102.66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8161879"/>
                  </a:ext>
                </a:extLst>
              </a:tr>
              <a:tr h="178312">
                <a:tc>
                  <a:txBody>
                    <a:bodyPr/>
                    <a:lstStyle/>
                    <a:p>
                      <a:pPr algn="ctr" rtl="0" fontAlgn="b"/>
                      <a:r>
                        <a:rPr lang="es-MX" sz="1400" b="1" i="0" u="none" strike="noStrike">
                          <a:solidFill>
                            <a:srgbClr val="000000"/>
                          </a:solidFill>
                          <a:effectLst/>
                          <a:latin typeface="Gabriola" panose="04040605051002020D02" pitchFamily="82" charset="0"/>
                        </a:rPr>
                        <a:t>97.21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5.45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6247416"/>
                  </a:ext>
                </a:extLst>
              </a:tr>
              <a:tr h="178312">
                <a:tc>
                  <a:txBody>
                    <a:bodyPr/>
                    <a:lstStyle/>
                    <a:p>
                      <a:pPr algn="ctr" rtl="0" fontAlgn="b"/>
                      <a:r>
                        <a:rPr lang="es-MX" sz="1400" b="1" i="0" u="none" strike="noStrike">
                          <a:solidFill>
                            <a:srgbClr val="000000"/>
                          </a:solidFill>
                          <a:effectLst/>
                          <a:latin typeface="Gabriola" panose="04040605051002020D02" pitchFamily="82" charset="0"/>
                        </a:rPr>
                        <a:t>100.66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8501902"/>
                  </a:ext>
                </a:extLst>
              </a:tr>
              <a:tr h="178312">
                <a:tc>
                  <a:txBody>
                    <a:bodyPr/>
                    <a:lstStyle/>
                    <a:p>
                      <a:pPr algn="ctr" rtl="0" fontAlgn="b"/>
                      <a:r>
                        <a:rPr lang="es-MX" sz="1400" b="1" i="0" u="none" strike="noStrike">
                          <a:solidFill>
                            <a:srgbClr val="000000"/>
                          </a:solidFill>
                          <a:effectLst/>
                          <a:latin typeface="Gabriola" panose="04040605051002020D02" pitchFamily="82" charset="0"/>
                        </a:rPr>
                        <a:t>98.62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2.04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2.04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1223302"/>
                  </a:ext>
                </a:extLst>
              </a:tr>
              <a:tr h="178312">
                <a:tc>
                  <a:txBody>
                    <a:bodyPr/>
                    <a:lstStyle/>
                    <a:p>
                      <a:pPr algn="ctr" rtl="0" fontAlgn="b"/>
                      <a:r>
                        <a:rPr lang="es-MX" sz="1400" b="1" i="0" u="none" strike="noStrike">
                          <a:solidFill>
                            <a:srgbClr val="000000"/>
                          </a:solidFill>
                          <a:effectLst/>
                          <a:latin typeface="Gabriola" panose="04040605051002020D02" pitchFamily="82" charset="0"/>
                        </a:rPr>
                        <a:t>92.85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5.77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5.77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8894612"/>
                  </a:ext>
                </a:extLst>
              </a:tr>
              <a:tr h="178312">
                <a:tc>
                  <a:txBody>
                    <a:bodyPr/>
                    <a:lstStyle/>
                    <a:p>
                      <a:pPr algn="ctr" rtl="0" fontAlgn="b"/>
                      <a:r>
                        <a:rPr lang="es-MX" sz="1400" b="1" i="0" u="none" strike="noStrike">
                          <a:solidFill>
                            <a:srgbClr val="000000"/>
                          </a:solidFill>
                          <a:effectLst/>
                          <a:latin typeface="Gabriola" panose="04040605051002020D02" pitchFamily="82" charset="0"/>
                        </a:rPr>
                        <a:t>93.19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-0.34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0.34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67830"/>
                  </a:ext>
                </a:extLst>
              </a:tr>
              <a:tr h="156698">
                <a:tc>
                  <a:txBody>
                    <a:bodyPr/>
                    <a:lstStyle/>
                    <a:p>
                      <a:pPr algn="ctr" rtl="0" fontAlgn="b"/>
                      <a:r>
                        <a:rPr lang="es-MX" sz="1400" b="1" i="0" u="none" strike="noStrike">
                          <a:solidFill>
                            <a:srgbClr val="000000"/>
                          </a:solidFill>
                          <a:effectLst/>
                          <a:latin typeface="Gabriola" panose="04040605051002020D02" pitchFamily="82" charset="0"/>
                        </a:rPr>
                        <a:t>106.34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-13.15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13.15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195890"/>
                  </a:ext>
                </a:extLst>
              </a:tr>
              <a:tr h="556547">
                <a:tc>
                  <a:txBody>
                    <a:bodyPr/>
                    <a:lstStyle/>
                    <a:p>
                      <a:pPr algn="l" fontAlgn="b"/>
                      <a:r>
                        <a:rPr lang="es-MX" sz="1800" b="0" i="0" u="none" strike="noStrike">
                          <a:solidFill>
                            <a:srgbClr val="000000"/>
                          </a:solidFill>
                          <a:effectLst/>
                          <a:latin typeface="Gabriola" panose="04040605051002020D02" pitchFamily="82" charset="0"/>
                        </a:rPr>
                        <a:t> </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0000"/>
                          </a:solidFill>
                          <a:effectLst/>
                          <a:latin typeface="Gabriola" panose="04040605051002020D02" pitchFamily="82" charset="0"/>
                        </a:rPr>
                        <a:t>PROMEDIO DE LOS RANGOS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Gabriola" panose="04040605051002020D02" pitchFamily="82" charset="0"/>
                        </a:rPr>
                        <a:t>5.78375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19646"/>
                  </a:ext>
                </a:extLst>
              </a:tr>
            </a:tbl>
          </a:graphicData>
        </a:graphic>
      </p:graphicFrame>
      <mc:AlternateContent xmlns:mc="http://schemas.openxmlformats.org/markup-compatibility/2006" xmlns:a14="http://schemas.microsoft.com/office/drawing/2010/main">
        <mc:Choice Requires="a14">
          <p:sp>
            <p:nvSpPr>
              <p:cNvPr id="6" name="Rectángulo 5">
                <a:extLst>
                  <a:ext uri="{FF2B5EF4-FFF2-40B4-BE49-F238E27FC236}">
                    <a16:creationId xmlns:a16="http://schemas.microsoft.com/office/drawing/2014/main" id="{5AF758E7-2272-4DCA-903A-3E6A1BE57309}"/>
                  </a:ext>
                </a:extLst>
              </p:cNvPr>
              <p:cNvSpPr/>
              <p:nvPr/>
            </p:nvSpPr>
            <p:spPr>
              <a:xfrm>
                <a:off x="341334" y="3610776"/>
                <a:ext cx="3882601" cy="84593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b="1" smtClean="0">
                          <a:latin typeface="Cambria Math" panose="02040503050406030204" pitchFamily="18" charset="0"/>
                        </a:rPr>
                        <m:t>𝐃𝐨𝐧𝐝𝐞</m:t>
                      </m:r>
                      <m:r>
                        <a:rPr lang="es-MX" b="1" smtClean="0">
                          <a:latin typeface="Cambria Math" panose="02040503050406030204" pitchFamily="18" charset="0"/>
                        </a:rPr>
                        <m:t>       </m:t>
                      </m:r>
                      <m:acc>
                        <m:accPr>
                          <m:chr m:val="̅"/>
                          <m:ctrlPr>
                            <a:rPr lang="es-ES" b="1" i="1" dirty="0">
                              <a:latin typeface="Cambria Math" panose="02040503050406030204" pitchFamily="18" charset="0"/>
                            </a:rPr>
                          </m:ctrlPr>
                        </m:accPr>
                        <m:e>
                          <m:r>
                            <a:rPr lang="es-MX" b="1" dirty="0">
                              <a:latin typeface="Cambria Math"/>
                            </a:rPr>
                            <m:t>𝐑</m:t>
                          </m:r>
                        </m:e>
                      </m:acc>
                      <m:r>
                        <a:rPr lang="es-MX" b="1" dirty="0">
                          <a:latin typeface="Cambria Math"/>
                        </a:rPr>
                        <m:t>=</m:t>
                      </m:r>
                      <m:nary>
                        <m:naryPr>
                          <m:chr m:val="∑"/>
                          <m:ctrlPr>
                            <a:rPr lang="es-MX" b="1" i="1" dirty="0">
                              <a:latin typeface="Cambria Math" panose="02040503050406030204" pitchFamily="18" charset="0"/>
                            </a:rPr>
                          </m:ctrlPr>
                        </m:naryPr>
                        <m:sub>
                          <m:r>
                            <m:rPr>
                              <m:brk m:alnAt="23"/>
                            </m:rPr>
                            <a:rPr lang="es-MX" b="1" dirty="0">
                              <a:latin typeface="Cambria Math"/>
                            </a:rPr>
                            <m:t>𝐢</m:t>
                          </m:r>
                          <m:r>
                            <a:rPr lang="es-MX" b="1" dirty="0">
                              <a:latin typeface="Cambria Math"/>
                            </a:rPr>
                            <m:t>=</m:t>
                          </m:r>
                          <m:r>
                            <a:rPr lang="es-MX" b="1" dirty="0">
                              <a:latin typeface="Cambria Math"/>
                            </a:rPr>
                            <m:t>𝟏</m:t>
                          </m:r>
                        </m:sub>
                        <m:sup>
                          <m:r>
                            <a:rPr lang="es-MX" b="1" dirty="0">
                              <a:latin typeface="Cambria Math"/>
                            </a:rPr>
                            <m:t>𝐧</m:t>
                          </m:r>
                        </m:sup>
                        <m:e>
                          <m:f>
                            <m:fPr>
                              <m:ctrlPr>
                                <a:rPr lang="es-MX" b="1" i="1" dirty="0">
                                  <a:latin typeface="Cambria Math" panose="02040503050406030204" pitchFamily="18" charset="0"/>
                                </a:rPr>
                              </m:ctrlPr>
                            </m:fPr>
                            <m:num>
                              <m:sSub>
                                <m:sSubPr>
                                  <m:ctrlPr>
                                    <a:rPr lang="es-MX" b="1" i="1" dirty="0">
                                      <a:latin typeface="Cambria Math" panose="02040503050406030204" pitchFamily="18" charset="0"/>
                                    </a:rPr>
                                  </m:ctrlPr>
                                </m:sSubPr>
                                <m:e>
                                  <m:r>
                                    <a:rPr lang="es-MX" b="1" dirty="0">
                                      <a:latin typeface="Cambria Math"/>
                                    </a:rPr>
                                    <m:t>𝐑</m:t>
                                  </m:r>
                                </m:e>
                                <m:sub>
                                  <m:r>
                                    <a:rPr lang="es-MX" b="1" dirty="0">
                                      <a:latin typeface="Cambria Math"/>
                                    </a:rPr>
                                    <m:t>𝐢</m:t>
                                  </m:r>
                                </m:sub>
                              </m:sSub>
                            </m:num>
                            <m:den>
                              <m:r>
                                <a:rPr lang="es-MX" b="1" dirty="0">
                                  <a:latin typeface="Cambria Math"/>
                                </a:rPr>
                                <m:t>𝐧</m:t>
                              </m:r>
                              <m:r>
                                <a:rPr lang="es-MX" b="1" i="0" dirty="0" smtClean="0">
                                  <a:latin typeface="Cambria Math" panose="02040503050406030204" pitchFamily="18" charset="0"/>
                                </a:rPr>
                                <m:t>−</m:t>
                              </m:r>
                              <m:r>
                                <a:rPr lang="es-MX" b="1" i="0" dirty="0" smtClean="0">
                                  <a:latin typeface="Cambria Math" panose="02040503050406030204" pitchFamily="18" charset="0"/>
                                </a:rPr>
                                <m:t>𝟏</m:t>
                              </m:r>
                            </m:den>
                          </m:f>
                        </m:e>
                      </m:nary>
                      <m:r>
                        <a:rPr lang="es-MX" b="1" i="1" dirty="0" smtClean="0">
                          <a:latin typeface="Cambria Math" panose="02040503050406030204" pitchFamily="18" charset="0"/>
                        </a:rPr>
                        <m:t>=</m:t>
                      </m:r>
                      <m:r>
                        <a:rPr lang="es-MX" b="1" i="1" dirty="0" smtClean="0">
                          <a:latin typeface="Cambria Math" panose="02040503050406030204" pitchFamily="18" charset="0"/>
                        </a:rPr>
                        <m:t>𝟓</m:t>
                      </m:r>
                      <m:r>
                        <a:rPr lang="es-MX" b="1" i="1" dirty="0" smtClean="0">
                          <a:latin typeface="Cambria Math" panose="02040503050406030204" pitchFamily="18" charset="0"/>
                        </a:rPr>
                        <m:t>.</m:t>
                      </m:r>
                      <m:r>
                        <a:rPr lang="es-MX" b="1" i="1" dirty="0" smtClean="0">
                          <a:latin typeface="Cambria Math" panose="02040503050406030204" pitchFamily="18" charset="0"/>
                        </a:rPr>
                        <m:t>𝟕𝟖𝟑𝟕𝟓</m:t>
                      </m:r>
                    </m:oMath>
                  </m:oMathPara>
                </a14:m>
                <a:endParaRPr lang="es-MX" dirty="0"/>
              </a:p>
            </p:txBody>
          </p:sp>
        </mc:Choice>
        <mc:Fallback xmlns="">
          <p:sp>
            <p:nvSpPr>
              <p:cNvPr id="6" name="Rectángulo 5">
                <a:extLst>
                  <a:ext uri="{FF2B5EF4-FFF2-40B4-BE49-F238E27FC236}">
                    <a16:creationId xmlns:a16="http://schemas.microsoft.com/office/drawing/2014/main" id="{5AF758E7-2272-4DCA-903A-3E6A1BE57309}"/>
                  </a:ext>
                </a:extLst>
              </p:cNvPr>
              <p:cNvSpPr>
                <a:spLocks noRot="1" noChangeAspect="1" noMove="1" noResize="1" noEditPoints="1" noAdjustHandles="1" noChangeArrowheads="1" noChangeShapeType="1" noTextEdit="1"/>
              </p:cNvSpPr>
              <p:nvPr/>
            </p:nvSpPr>
            <p:spPr>
              <a:xfrm>
                <a:off x="341334" y="3610776"/>
                <a:ext cx="3882601" cy="845937"/>
              </a:xfrm>
              <a:prstGeom prst="rect">
                <a:avLst/>
              </a:prstGeom>
              <a:blipFill>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Rectángulo 7">
                <a:extLst>
                  <a:ext uri="{FF2B5EF4-FFF2-40B4-BE49-F238E27FC236}">
                    <a16:creationId xmlns:a16="http://schemas.microsoft.com/office/drawing/2014/main" id="{EE67A308-D9BA-40D5-AA54-466C742D0D35}"/>
                  </a:ext>
                </a:extLst>
              </p:cNvPr>
              <p:cNvSpPr/>
              <p:nvPr/>
            </p:nvSpPr>
            <p:spPr>
              <a:xfrm>
                <a:off x="486481" y="4504561"/>
                <a:ext cx="3050772" cy="6930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ES_tradnl" b="1" i="1" smtClean="0">
                              <a:latin typeface="Cambria Math" panose="02040503050406030204" pitchFamily="18" charset="0"/>
                            </a:rPr>
                          </m:ctrlPr>
                        </m:accPr>
                        <m:e>
                          <m:r>
                            <a:rPr lang="es-ES_tradnl" b="1">
                              <a:latin typeface="Cambria Math"/>
                              <a:ea typeface="Cambria Math"/>
                            </a:rPr>
                            <m:t>𝛔</m:t>
                          </m:r>
                        </m:e>
                      </m:acc>
                      <m:r>
                        <a:rPr lang="es-ES" b="1">
                          <a:latin typeface="Cambria Math"/>
                        </a:rPr>
                        <m:t>=</m:t>
                      </m:r>
                      <m:f>
                        <m:fPr>
                          <m:ctrlPr>
                            <a:rPr lang="es-ES" b="1" i="1">
                              <a:latin typeface="Cambria Math" panose="02040503050406030204" pitchFamily="18" charset="0"/>
                            </a:rPr>
                          </m:ctrlPr>
                        </m:fPr>
                        <m:num>
                          <m:acc>
                            <m:accPr>
                              <m:chr m:val="̅"/>
                              <m:ctrlPr>
                                <a:rPr lang="es-ES" b="1" i="1">
                                  <a:latin typeface="Cambria Math" panose="02040503050406030204" pitchFamily="18" charset="0"/>
                                </a:rPr>
                              </m:ctrlPr>
                            </m:accPr>
                            <m:e>
                              <m:r>
                                <a:rPr lang="es-ES" b="1">
                                  <a:latin typeface="Cambria Math"/>
                                </a:rPr>
                                <m:t>𝐑</m:t>
                              </m:r>
                            </m:e>
                          </m:acc>
                        </m:num>
                        <m:den>
                          <m:sSub>
                            <m:sSubPr>
                              <m:ctrlPr>
                                <a:rPr lang="es-ES" b="1" i="1">
                                  <a:latin typeface="Cambria Math" panose="02040503050406030204" pitchFamily="18" charset="0"/>
                                </a:rPr>
                              </m:ctrlPr>
                            </m:sSubPr>
                            <m:e>
                              <m:r>
                                <a:rPr lang="es-MX" b="1" i="1">
                                  <a:latin typeface="Cambria Math" panose="02040503050406030204" pitchFamily="18" charset="0"/>
                                </a:rPr>
                                <m:t>𝒅</m:t>
                              </m:r>
                            </m:e>
                            <m:sub>
                              <m:r>
                                <a:rPr lang="es-MX" b="1" i="1">
                                  <a:latin typeface="Cambria Math" panose="02040503050406030204" pitchFamily="18" charset="0"/>
                                </a:rPr>
                                <m:t>𝟐</m:t>
                              </m:r>
                            </m:sub>
                          </m:sSub>
                        </m:den>
                      </m:f>
                      <m:r>
                        <a:rPr lang="es-MX" b="0" i="0" smtClean="0">
                          <a:latin typeface="Cambria Math" panose="02040503050406030204" pitchFamily="18" charset="0"/>
                        </a:rPr>
                        <m:t>=</m:t>
                      </m:r>
                      <m:f>
                        <m:fPr>
                          <m:ctrlPr>
                            <a:rPr lang="es-MX" b="0" i="1" smtClean="0">
                              <a:latin typeface="Cambria Math" panose="02040503050406030204" pitchFamily="18" charset="0"/>
                            </a:rPr>
                          </m:ctrlPr>
                        </m:fPr>
                        <m:num>
                          <m:r>
                            <a:rPr lang="es-MX" b="0" i="1" smtClean="0">
                              <a:latin typeface="Cambria Math" panose="02040503050406030204" pitchFamily="18" charset="0"/>
                            </a:rPr>
                            <m:t>5.78375</m:t>
                          </m:r>
                        </m:num>
                        <m:den>
                          <m:r>
                            <a:rPr lang="es-MX" b="0" i="1" smtClean="0">
                              <a:latin typeface="Cambria Math" panose="02040503050406030204" pitchFamily="18" charset="0"/>
                            </a:rPr>
                            <m:t>1.128</m:t>
                          </m:r>
                        </m:den>
                      </m:f>
                      <m:r>
                        <a:rPr lang="es-MX" b="0" i="1" smtClean="0">
                          <a:latin typeface="Cambria Math" panose="02040503050406030204" pitchFamily="18" charset="0"/>
                        </a:rPr>
                        <m:t>=5.1274</m:t>
                      </m:r>
                    </m:oMath>
                  </m:oMathPara>
                </a14:m>
                <a:endParaRPr lang="es-MX" dirty="0"/>
              </a:p>
            </p:txBody>
          </p:sp>
        </mc:Choice>
        <mc:Fallback xmlns="">
          <p:sp>
            <p:nvSpPr>
              <p:cNvPr id="8" name="Rectángulo 7">
                <a:extLst>
                  <a:ext uri="{FF2B5EF4-FFF2-40B4-BE49-F238E27FC236}">
                    <a16:creationId xmlns:a16="http://schemas.microsoft.com/office/drawing/2014/main" id="{EE67A308-D9BA-40D5-AA54-466C742D0D35}"/>
                  </a:ext>
                </a:extLst>
              </p:cNvPr>
              <p:cNvSpPr>
                <a:spLocks noRot="1" noChangeAspect="1" noMove="1" noResize="1" noEditPoints="1" noAdjustHandles="1" noChangeArrowheads="1" noChangeShapeType="1" noTextEdit="1"/>
              </p:cNvSpPr>
              <p:nvPr/>
            </p:nvSpPr>
            <p:spPr>
              <a:xfrm>
                <a:off x="486481" y="4504561"/>
                <a:ext cx="3050772" cy="693010"/>
              </a:xfrm>
              <a:prstGeom prst="rect">
                <a:avLst/>
              </a:prstGeom>
              <a:blipFill>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Rectángulo 8">
                <a:extLst>
                  <a:ext uri="{FF2B5EF4-FFF2-40B4-BE49-F238E27FC236}">
                    <a16:creationId xmlns:a16="http://schemas.microsoft.com/office/drawing/2014/main" id="{43DD9CDB-EF63-47BE-B505-85188C143C76}"/>
                  </a:ext>
                </a:extLst>
              </p:cNvPr>
              <p:cNvSpPr/>
              <p:nvPr/>
            </p:nvSpPr>
            <p:spPr>
              <a:xfrm>
                <a:off x="272319" y="5551708"/>
                <a:ext cx="3937938" cy="661912"/>
              </a:xfrm>
              <a:prstGeom prst="rect">
                <a:avLst/>
              </a:prstGeom>
            </p:spPr>
            <p:txBody>
              <a:bodyPr wrap="none">
                <a:spAutoFit/>
              </a:bodyPr>
              <a:lstStyle/>
              <a:p>
                <a:pPr lv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s-ES" b="1" i="1">
                              <a:latin typeface="Cambria Math" panose="02040503050406030204" pitchFamily="18" charset="0"/>
                            </a:rPr>
                            <m:t>𝑪</m:t>
                          </m:r>
                        </m:e>
                        <m:sub>
                          <m:r>
                            <a:rPr lang="es-ES" b="1" i="1">
                              <a:latin typeface="Cambria Math" panose="02040503050406030204" pitchFamily="18" charset="0"/>
                            </a:rPr>
                            <m:t>𝒑</m:t>
                          </m:r>
                          <m:r>
                            <a:rPr lang="es-MX" b="1" i="1" smtClean="0">
                              <a:latin typeface="Cambria Math" panose="02040503050406030204" pitchFamily="18" charset="0"/>
                            </a:rPr>
                            <m:t>𝒍</m:t>
                          </m:r>
                        </m:sub>
                      </m:sSub>
                      <m:r>
                        <a:rPr lang="es-ES" b="1" i="1">
                          <a:latin typeface="Cambria Math" panose="02040503050406030204" pitchFamily="18" charset="0"/>
                        </a:rPr>
                        <m:t>=</m:t>
                      </m:r>
                      <m:f>
                        <m:fPr>
                          <m:ctrlPr>
                            <a:rPr lang="es-ES" i="1">
                              <a:latin typeface="Cambria Math" panose="02040503050406030204" pitchFamily="18" charset="0"/>
                            </a:rPr>
                          </m:ctrlPr>
                        </m:fPr>
                        <m:num>
                          <m:r>
                            <a:rPr lang="es-ES" i="1">
                              <a:latin typeface="Cambria Math"/>
                              <a:ea typeface="Cambria Math"/>
                            </a:rPr>
                            <m:t>𝜇</m:t>
                          </m:r>
                          <m:r>
                            <a:rPr lang="es-ES" i="1">
                              <a:latin typeface="Cambria Math"/>
                              <a:ea typeface="Cambria Math"/>
                            </a:rPr>
                            <m:t>−</m:t>
                          </m:r>
                          <m:r>
                            <a:rPr lang="es-ES" i="1">
                              <a:latin typeface="Cambria Math"/>
                              <a:ea typeface="Cambria Math"/>
                            </a:rPr>
                            <m:t>𝐸𝐼</m:t>
                          </m:r>
                        </m:num>
                        <m:den>
                          <m:r>
                            <a:rPr lang="es-ES" i="1">
                              <a:latin typeface="Cambria Math"/>
                            </a:rPr>
                            <m:t>3</m:t>
                          </m:r>
                          <m:acc>
                            <m:accPr>
                              <m:chr m:val="̂"/>
                              <m:ctrlPr>
                                <a:rPr lang="es-ES" i="1">
                                  <a:latin typeface="Cambria Math" panose="02040503050406030204" pitchFamily="18" charset="0"/>
                                </a:rPr>
                              </m:ctrlPr>
                            </m:accPr>
                            <m:e>
                              <m:r>
                                <a:rPr lang="es-ES" i="1">
                                  <a:latin typeface="Cambria Math"/>
                                  <a:ea typeface="Cambria Math"/>
                                </a:rPr>
                                <m:t>𝜎</m:t>
                              </m:r>
                            </m:e>
                          </m:acc>
                        </m:den>
                      </m:f>
                      <m:r>
                        <a:rPr lang="es-MX" b="1" i="1" smtClean="0">
                          <a:latin typeface="Cambria Math" panose="02040503050406030204" pitchFamily="18" charset="0"/>
                          <a:ea typeface="Cambria Math" panose="02040503050406030204" pitchFamily="18" charset="0"/>
                        </a:rPr>
                        <m:t>=</m:t>
                      </m:r>
                      <m:f>
                        <m:fPr>
                          <m:ctrlPr>
                            <a:rPr lang="es-MX" b="1" i="1" smtClean="0">
                              <a:latin typeface="Cambria Math" panose="02040503050406030204" pitchFamily="18" charset="0"/>
                              <a:ea typeface="Cambria Math" panose="02040503050406030204" pitchFamily="18" charset="0"/>
                            </a:rPr>
                          </m:ctrlPr>
                        </m:fPr>
                        <m:num>
                          <m:r>
                            <a:rPr lang="es-MX" b="1" i="1" smtClean="0">
                              <a:latin typeface="Cambria Math" panose="02040503050406030204" pitchFamily="18" charset="0"/>
                              <a:ea typeface="Cambria Math" panose="02040503050406030204" pitchFamily="18" charset="0"/>
                            </a:rPr>
                            <m:t>𝟗𝟕</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𝟔𝟒𝟖</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𝟗𝟐</m:t>
                          </m:r>
                        </m:num>
                        <m:den>
                          <m:r>
                            <a:rPr lang="es-MX" b="1" i="1" smtClean="0">
                              <a:latin typeface="Cambria Math" panose="02040503050406030204" pitchFamily="18" charset="0"/>
                              <a:ea typeface="Cambria Math" panose="02040503050406030204" pitchFamily="18" charset="0"/>
                            </a:rPr>
                            <m:t>𝟑</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𝟓</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𝟏𝟐</m:t>
                          </m:r>
                          <m:r>
                            <a:rPr lang="es-MX" b="1" i="1" smtClean="0">
                              <a:latin typeface="Cambria Math" panose="02040503050406030204" pitchFamily="18" charset="0"/>
                              <a:ea typeface="Cambria Math" panose="02040503050406030204" pitchFamily="18" charset="0"/>
                            </a:rPr>
                            <m:t>)</m:t>
                          </m:r>
                        </m:den>
                      </m:f>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𝟎</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𝟑𝟕</m:t>
                      </m:r>
                    </m:oMath>
                  </m:oMathPara>
                </a14:m>
                <a:endParaRPr lang="es-MX" b="1" dirty="0"/>
              </a:p>
            </p:txBody>
          </p:sp>
        </mc:Choice>
        <mc:Fallback xmlns="">
          <p:sp>
            <p:nvSpPr>
              <p:cNvPr id="9" name="Rectángulo 8">
                <a:extLst>
                  <a:ext uri="{FF2B5EF4-FFF2-40B4-BE49-F238E27FC236}">
                    <a16:creationId xmlns:a16="http://schemas.microsoft.com/office/drawing/2014/main" id="{43DD9CDB-EF63-47BE-B505-85188C143C76}"/>
                  </a:ext>
                </a:extLst>
              </p:cNvPr>
              <p:cNvSpPr>
                <a:spLocks noRot="1" noChangeAspect="1" noMove="1" noResize="1" noEditPoints="1" noAdjustHandles="1" noChangeArrowheads="1" noChangeShapeType="1" noTextEdit="1"/>
              </p:cNvSpPr>
              <p:nvPr/>
            </p:nvSpPr>
            <p:spPr>
              <a:xfrm>
                <a:off x="272319" y="5551708"/>
                <a:ext cx="3937938" cy="661912"/>
              </a:xfrm>
              <a:prstGeom prst="rect">
                <a:avLst/>
              </a:prstGeom>
              <a:blipFill>
                <a:blip r:embed="rId5"/>
                <a:stretch>
                  <a:fillRect/>
                </a:stretch>
              </a:blipFill>
            </p:spPr>
            <p:txBody>
              <a:bodyPr/>
              <a:lstStyle/>
              <a:p>
                <a:r>
                  <a:rPr lang="es-MX">
                    <a:noFill/>
                  </a:rPr>
                  <a:t> </a:t>
                </a:r>
              </a:p>
            </p:txBody>
          </p:sp>
        </mc:Fallback>
      </mc:AlternateContent>
      <p:graphicFrame>
        <p:nvGraphicFramePr>
          <p:cNvPr id="10" name="Tabla 9">
            <a:extLst>
              <a:ext uri="{FF2B5EF4-FFF2-40B4-BE49-F238E27FC236}">
                <a16:creationId xmlns:a16="http://schemas.microsoft.com/office/drawing/2014/main" id="{57FE9463-352B-407C-B264-BBE42A5E99AE}"/>
              </a:ext>
            </a:extLst>
          </p:cNvPr>
          <p:cNvGraphicFramePr>
            <a:graphicFrameLocks noGrp="1"/>
          </p:cNvGraphicFramePr>
          <p:nvPr/>
        </p:nvGraphicFramePr>
        <p:xfrm>
          <a:off x="3537253" y="2709559"/>
          <a:ext cx="4357546" cy="435710"/>
        </p:xfrm>
        <a:graphic>
          <a:graphicData uri="http://schemas.openxmlformats.org/drawingml/2006/table">
            <a:tbl>
              <a:tblPr/>
              <a:tblGrid>
                <a:gridCol w="2988684">
                  <a:extLst>
                    <a:ext uri="{9D8B030D-6E8A-4147-A177-3AD203B41FA5}">
                      <a16:colId xmlns:a16="http://schemas.microsoft.com/office/drawing/2014/main" val="535273938"/>
                    </a:ext>
                  </a:extLst>
                </a:gridCol>
                <a:gridCol w="1368862">
                  <a:extLst>
                    <a:ext uri="{9D8B030D-6E8A-4147-A177-3AD203B41FA5}">
                      <a16:colId xmlns:a16="http://schemas.microsoft.com/office/drawing/2014/main" val="4201916642"/>
                    </a:ext>
                  </a:extLst>
                </a:gridCol>
              </a:tblGrid>
              <a:tr h="313126">
                <a:tc>
                  <a:txBody>
                    <a:bodyPr/>
                    <a:lstStyle/>
                    <a:p>
                      <a:pPr algn="ctr" fontAlgn="b"/>
                      <a:r>
                        <a:rPr lang="es-ES" sz="2800" b="0" i="0" u="none" strike="noStrike" dirty="0">
                          <a:solidFill>
                            <a:srgbClr val="000000"/>
                          </a:solidFill>
                          <a:effectLst/>
                          <a:latin typeface="Gabriola" panose="04040605051002020D02" pitchFamily="82" charset="0"/>
                        </a:rPr>
                        <a:t>Promedio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97.648</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1840141"/>
                  </a:ext>
                </a:extLst>
              </a:tr>
            </a:tbl>
          </a:graphicData>
        </a:graphic>
      </p:graphicFrame>
      <p:graphicFrame>
        <p:nvGraphicFramePr>
          <p:cNvPr id="11" name="3 Marcador de contenido">
            <a:extLst>
              <a:ext uri="{FF2B5EF4-FFF2-40B4-BE49-F238E27FC236}">
                <a16:creationId xmlns:a16="http://schemas.microsoft.com/office/drawing/2014/main" id="{0281434C-E8C4-4641-B118-3C726F30CDB5}"/>
              </a:ext>
            </a:extLst>
          </p:cNvPr>
          <p:cNvGraphicFramePr>
            <a:graphicFrameLocks/>
          </p:cNvGraphicFramePr>
          <p:nvPr>
            <p:extLst>
              <p:ext uri="{D42A27DB-BD31-4B8C-83A1-F6EECF244321}">
                <p14:modId xmlns:p14="http://schemas.microsoft.com/office/powerpoint/2010/main" val="2720939199"/>
              </p:ext>
            </p:extLst>
          </p:nvPr>
        </p:nvGraphicFramePr>
        <p:xfrm>
          <a:off x="4270548" y="3431542"/>
          <a:ext cx="3571899" cy="2451122"/>
        </p:xfrm>
        <a:graphic>
          <a:graphicData uri="http://schemas.openxmlformats.org/drawingml/2006/table">
            <a:tbl>
              <a:tblPr>
                <a:tableStyleId>{5C22544A-7EE6-4342-B048-85BDC9FD1C3A}</a:tableStyleId>
              </a:tblPr>
              <a:tblGrid>
                <a:gridCol w="752389">
                  <a:extLst>
                    <a:ext uri="{9D8B030D-6E8A-4147-A177-3AD203B41FA5}">
                      <a16:colId xmlns:a16="http://schemas.microsoft.com/office/drawing/2014/main" val="20000"/>
                    </a:ext>
                  </a:extLst>
                </a:gridCol>
                <a:gridCol w="726510">
                  <a:extLst>
                    <a:ext uri="{9D8B030D-6E8A-4147-A177-3AD203B41FA5}">
                      <a16:colId xmlns:a16="http://schemas.microsoft.com/office/drawing/2014/main" val="20001"/>
                    </a:ext>
                  </a:extLst>
                </a:gridCol>
                <a:gridCol w="839243">
                  <a:extLst>
                    <a:ext uri="{9D8B030D-6E8A-4147-A177-3AD203B41FA5}">
                      <a16:colId xmlns:a16="http://schemas.microsoft.com/office/drawing/2014/main" val="20002"/>
                    </a:ext>
                  </a:extLst>
                </a:gridCol>
                <a:gridCol w="479386">
                  <a:extLst>
                    <a:ext uri="{9D8B030D-6E8A-4147-A177-3AD203B41FA5}">
                      <a16:colId xmlns:a16="http://schemas.microsoft.com/office/drawing/2014/main" val="20003"/>
                    </a:ext>
                  </a:extLst>
                </a:gridCol>
                <a:gridCol w="774371">
                  <a:extLst>
                    <a:ext uri="{9D8B030D-6E8A-4147-A177-3AD203B41FA5}">
                      <a16:colId xmlns:a16="http://schemas.microsoft.com/office/drawing/2014/main" val="20004"/>
                    </a:ext>
                  </a:extLst>
                </a:gridCol>
              </a:tblGrid>
              <a:tr h="474412">
                <a:tc>
                  <a:txBody>
                    <a:bodyPr/>
                    <a:lstStyle/>
                    <a:p>
                      <a:pPr algn="ctr" fontAlgn="b"/>
                      <a:r>
                        <a:rPr lang="es-MX" sz="1400" u="none" strike="noStrike" dirty="0">
                          <a:effectLst/>
                        </a:rPr>
                        <a:t>Tamaño subgrupo </a:t>
                      </a:r>
                      <a:endParaRPr lang="es-MX" sz="1400" b="0" i="0" u="none" strike="noStrike" dirty="0">
                        <a:solidFill>
                          <a:srgbClr val="000000"/>
                        </a:solidFill>
                        <a:effectLst/>
                        <a:latin typeface="Calibri"/>
                      </a:endParaRPr>
                    </a:p>
                  </a:txBody>
                  <a:tcPr marL="9525" marR="9525" marT="9525" marB="0" anchor="b"/>
                </a:tc>
                <a:tc>
                  <a:txBody>
                    <a:bodyPr/>
                    <a:lstStyle/>
                    <a:p>
                      <a:pPr algn="ctr" fontAlgn="ctr"/>
                      <a:r>
                        <a:rPr lang="es-MX" sz="1400" u="none" strike="noStrike" dirty="0">
                          <a:effectLst/>
                        </a:rPr>
                        <a:t>A</a:t>
                      </a:r>
                      <a:r>
                        <a:rPr lang="es-MX" sz="1400" u="none" strike="noStrike" baseline="-25000" dirty="0">
                          <a:effectLst/>
                        </a:rPr>
                        <a:t>2</a:t>
                      </a:r>
                      <a:endParaRPr lang="es-MX" sz="1400" b="0" i="0" u="none" strike="noStrike" dirty="0">
                        <a:solidFill>
                          <a:srgbClr val="000000"/>
                        </a:solidFill>
                        <a:effectLst/>
                        <a:latin typeface="Calibri"/>
                      </a:endParaRPr>
                    </a:p>
                  </a:txBody>
                  <a:tcPr marL="9525" marR="9525" marT="9525" marB="0" anchor="ctr"/>
                </a:tc>
                <a:tc>
                  <a:txBody>
                    <a:bodyPr/>
                    <a:lstStyle/>
                    <a:p>
                      <a:pPr algn="ctr" fontAlgn="b"/>
                      <a:r>
                        <a:rPr lang="es-MX" sz="1400" u="none" strike="noStrike" dirty="0">
                          <a:effectLst/>
                        </a:rPr>
                        <a:t>d</a:t>
                      </a:r>
                      <a:r>
                        <a:rPr lang="es-MX" sz="1400" u="none" strike="noStrike" baseline="-25000" dirty="0">
                          <a:effectLst/>
                        </a:rPr>
                        <a:t>2</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D</a:t>
                      </a:r>
                      <a:r>
                        <a:rPr lang="es-MX" sz="1400" u="none" strike="noStrike" baseline="-25000" dirty="0">
                          <a:effectLst/>
                        </a:rPr>
                        <a:t>3</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D</a:t>
                      </a:r>
                      <a:r>
                        <a:rPr lang="es-MX" sz="1400" u="none" strike="noStrike" baseline="-25000" dirty="0">
                          <a:effectLst/>
                        </a:rPr>
                        <a:t>4</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395342">
                <a:tc>
                  <a:txBody>
                    <a:bodyPr/>
                    <a:lstStyle/>
                    <a:p>
                      <a:pPr algn="ctr" fontAlgn="b"/>
                      <a:r>
                        <a:rPr lang="es-MX" sz="1400" u="none" strike="noStrike" dirty="0">
                          <a:effectLst/>
                        </a:rPr>
                        <a:t>2</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1.88</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1.128</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0</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3.267</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395342">
                <a:tc>
                  <a:txBody>
                    <a:bodyPr/>
                    <a:lstStyle/>
                    <a:p>
                      <a:pPr algn="ctr" fontAlgn="b"/>
                      <a:r>
                        <a:rPr lang="es-MX" sz="1400" u="none" strike="noStrike">
                          <a:effectLst/>
                        </a:rPr>
                        <a:t>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1.023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1.693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2.575</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395342">
                <a:tc>
                  <a:txBody>
                    <a:bodyPr/>
                    <a:lstStyle/>
                    <a:p>
                      <a:pPr algn="ctr" fontAlgn="b"/>
                      <a:r>
                        <a:rPr lang="es-MX" sz="1400" u="none" strike="noStrike">
                          <a:effectLst/>
                        </a:rPr>
                        <a:t>4</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0.729</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2.059</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2.282</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395342">
                <a:tc>
                  <a:txBody>
                    <a:bodyPr/>
                    <a:lstStyle/>
                    <a:p>
                      <a:pPr algn="ctr" fontAlgn="b"/>
                      <a:r>
                        <a:rPr lang="es-MX" sz="1400" u="none" strike="noStrike">
                          <a:effectLst/>
                        </a:rPr>
                        <a:t>5</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0.577</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2.326</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2.115</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395342">
                <a:tc>
                  <a:txBody>
                    <a:bodyPr/>
                    <a:lstStyle/>
                    <a:p>
                      <a:pPr algn="ctr" fontAlgn="b"/>
                      <a:r>
                        <a:rPr lang="es-MX" sz="1400" u="none" strike="noStrike">
                          <a:effectLst/>
                        </a:rPr>
                        <a:t>6</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0.483</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a:effectLst/>
                        </a:rPr>
                        <a:t>2.534</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2.004</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44628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D331CC2-916B-4020-A94E-268EF48E648A}"/>
              </a:ext>
            </a:extLst>
          </p:cNvPr>
          <p:cNvSpPr>
            <a:spLocks noGrp="1"/>
          </p:cNvSpPr>
          <p:nvPr>
            <p:ph idx="1"/>
          </p:nvPr>
        </p:nvSpPr>
        <p:spPr>
          <a:xfrm>
            <a:off x="1586383" y="184219"/>
            <a:ext cx="7326214" cy="817863"/>
          </a:xfrm>
        </p:spPr>
        <p:txBody>
          <a:bodyPr>
            <a:normAutofit/>
          </a:bodyPr>
          <a:lstStyle/>
          <a:p>
            <a:pPr marL="0" indent="0" algn="ctr">
              <a:buNone/>
            </a:pPr>
            <a:r>
              <a:rPr lang="es-ES" sz="3600" b="1" dirty="0">
                <a:latin typeface="Gabriola" panose="04040605051002020D02" pitchFamily="82" charset="0"/>
              </a:rPr>
              <a:t>Cpk  a corto plazo</a:t>
            </a:r>
          </a:p>
        </p:txBody>
      </p:sp>
      <mc:AlternateContent xmlns:mc="http://schemas.openxmlformats.org/markup-compatibility/2006" xmlns:a14="http://schemas.microsoft.com/office/drawing/2010/main">
        <mc:Choice Requires="a14">
          <p:sp>
            <p:nvSpPr>
              <p:cNvPr id="9" name="Rectángulo 8">
                <a:extLst>
                  <a:ext uri="{FF2B5EF4-FFF2-40B4-BE49-F238E27FC236}">
                    <a16:creationId xmlns:a16="http://schemas.microsoft.com/office/drawing/2014/main" id="{43DD9CDB-EF63-47BE-B505-85188C143C76}"/>
                  </a:ext>
                </a:extLst>
              </p:cNvPr>
              <p:cNvSpPr/>
              <p:nvPr/>
            </p:nvSpPr>
            <p:spPr>
              <a:xfrm>
                <a:off x="1261999" y="4084338"/>
                <a:ext cx="7732951" cy="628826"/>
              </a:xfrm>
              <a:prstGeom prst="rect">
                <a:avLst/>
              </a:prstGeom>
            </p:spPr>
            <p:txBody>
              <a:bodyPr wrap="none">
                <a:spAutoFit/>
              </a:bodyPr>
              <a:lstStyle/>
              <a:p>
                <a:pPr lvl="0"/>
                <a14:m>
                  <m:oMath xmlns:m="http://schemas.openxmlformats.org/officeDocument/2006/math">
                    <m:sSub>
                      <m:sSubPr>
                        <m:ctrlPr>
                          <a:rPr lang="en-US" sz="3200" b="1" i="1" smtClean="0">
                            <a:latin typeface="Cambria Math" panose="02040503050406030204" pitchFamily="18" charset="0"/>
                          </a:rPr>
                        </m:ctrlPr>
                      </m:sSubPr>
                      <m:e>
                        <m:r>
                          <a:rPr lang="es-ES" sz="3200" b="1" i="1">
                            <a:latin typeface="Cambria Math" panose="02040503050406030204" pitchFamily="18" charset="0"/>
                          </a:rPr>
                          <m:t>𝑪</m:t>
                        </m:r>
                      </m:e>
                      <m:sub>
                        <m:r>
                          <a:rPr lang="es-ES" sz="3200" b="1" i="1">
                            <a:latin typeface="Cambria Math" panose="02040503050406030204" pitchFamily="18" charset="0"/>
                          </a:rPr>
                          <m:t>𝒑</m:t>
                        </m:r>
                        <m:r>
                          <a:rPr lang="es-MX" sz="3200" b="1" i="1" smtClean="0">
                            <a:latin typeface="Cambria Math" panose="02040503050406030204" pitchFamily="18" charset="0"/>
                          </a:rPr>
                          <m:t>𝒌</m:t>
                        </m:r>
                      </m:sub>
                    </m:sSub>
                    <m:r>
                      <a:rPr lang="es-ES" sz="3200" b="1" i="1">
                        <a:latin typeface="Cambria Math" panose="02040503050406030204" pitchFamily="18" charset="0"/>
                      </a:rPr>
                      <m:t>=</m:t>
                    </m:r>
                    <m:r>
                      <a:rPr lang="es-MX" sz="3200" b="1" i="1" smtClean="0">
                        <a:latin typeface="Cambria Math" panose="02040503050406030204" pitchFamily="18" charset="0"/>
                      </a:rPr>
                      <m:t>𝒎𝒊𝒏𝒊𝒎𝒐</m:t>
                    </m:r>
                    <m:r>
                      <a:rPr lang="es-MX" sz="3200" b="1" i="1" smtClean="0">
                        <a:latin typeface="Cambria Math" panose="02040503050406030204" pitchFamily="18" charset="0"/>
                      </a:rPr>
                      <m:t>(</m:t>
                    </m:r>
                    <m:sSub>
                      <m:sSubPr>
                        <m:ctrlPr>
                          <a:rPr lang="en-US" sz="3200" b="1" i="1">
                            <a:latin typeface="Cambria Math" panose="02040503050406030204" pitchFamily="18" charset="0"/>
                          </a:rPr>
                        </m:ctrlPr>
                      </m:sSubPr>
                      <m:e>
                        <m:r>
                          <a:rPr lang="es-ES" sz="3200" b="1" i="1">
                            <a:latin typeface="Cambria Math" panose="02040503050406030204" pitchFamily="18" charset="0"/>
                          </a:rPr>
                          <m:t>𝑪</m:t>
                        </m:r>
                      </m:e>
                      <m:sub>
                        <m:r>
                          <a:rPr lang="es-ES" sz="3200" b="1" i="1">
                            <a:latin typeface="Cambria Math" panose="02040503050406030204" pitchFamily="18" charset="0"/>
                          </a:rPr>
                          <m:t>𝒑</m:t>
                        </m:r>
                        <m:r>
                          <a:rPr lang="es-MX" sz="3200" b="1" i="1" smtClean="0">
                            <a:latin typeface="Cambria Math" panose="02040503050406030204" pitchFamily="18" charset="0"/>
                          </a:rPr>
                          <m:t>𝒍</m:t>
                        </m:r>
                      </m:sub>
                    </m:sSub>
                    <m:r>
                      <a:rPr lang="es-MX" sz="3200" b="1" i="1" smtClean="0">
                        <a:latin typeface="Cambria Math" panose="02040503050406030204" pitchFamily="18" charset="0"/>
                      </a:rPr>
                      <m:t>,</m:t>
                    </m:r>
                    <m:sSub>
                      <m:sSubPr>
                        <m:ctrlPr>
                          <a:rPr lang="en-US" sz="3200" b="1" i="1">
                            <a:latin typeface="Cambria Math" panose="02040503050406030204" pitchFamily="18" charset="0"/>
                          </a:rPr>
                        </m:ctrlPr>
                      </m:sSubPr>
                      <m:e>
                        <m:r>
                          <a:rPr lang="es-ES" sz="3200" b="1" i="1">
                            <a:latin typeface="Cambria Math" panose="02040503050406030204" pitchFamily="18" charset="0"/>
                          </a:rPr>
                          <m:t>𝑪</m:t>
                        </m:r>
                      </m:e>
                      <m:sub>
                        <m:r>
                          <a:rPr lang="es-ES" sz="3200" b="1" i="1">
                            <a:latin typeface="Cambria Math" panose="02040503050406030204" pitchFamily="18" charset="0"/>
                          </a:rPr>
                          <m:t>𝒑</m:t>
                        </m:r>
                        <m:r>
                          <a:rPr lang="es-MX" sz="3200" b="1" i="1" smtClean="0">
                            <a:latin typeface="Cambria Math" panose="02040503050406030204" pitchFamily="18" charset="0"/>
                          </a:rPr>
                          <m:t>𝒔</m:t>
                        </m:r>
                      </m:sub>
                    </m:sSub>
                    <m:r>
                      <a:rPr lang="es-MX" sz="3200" b="1" i="1" smtClean="0">
                        <a:latin typeface="Cambria Math" panose="02040503050406030204" pitchFamily="18" charset="0"/>
                      </a:rPr>
                      <m:t>)</m:t>
                    </m:r>
                  </m:oMath>
                </a14:m>
                <a:r>
                  <a:rPr lang="es-MX" sz="3200" b="1" dirty="0">
                    <a:latin typeface="Gabriola" panose="04040605051002020D02" pitchFamily="82" charset="0"/>
                  </a:rPr>
                  <a:t>=minimo(0.37,0.67)=0.37</a:t>
                </a:r>
              </a:p>
            </p:txBody>
          </p:sp>
        </mc:Choice>
        <mc:Fallback xmlns="">
          <p:sp>
            <p:nvSpPr>
              <p:cNvPr id="9" name="Rectángulo 8">
                <a:extLst>
                  <a:ext uri="{FF2B5EF4-FFF2-40B4-BE49-F238E27FC236}">
                    <a16:creationId xmlns:a16="http://schemas.microsoft.com/office/drawing/2014/main" id="{43DD9CDB-EF63-47BE-B505-85188C143C76}"/>
                  </a:ext>
                </a:extLst>
              </p:cNvPr>
              <p:cNvSpPr>
                <a:spLocks noRot="1" noChangeAspect="1" noMove="1" noResize="1" noEditPoints="1" noAdjustHandles="1" noChangeArrowheads="1" noChangeShapeType="1" noTextEdit="1"/>
              </p:cNvSpPr>
              <p:nvPr/>
            </p:nvSpPr>
            <p:spPr>
              <a:xfrm>
                <a:off x="1261999" y="4084338"/>
                <a:ext cx="7732951" cy="628826"/>
              </a:xfrm>
              <a:prstGeom prst="rect">
                <a:avLst/>
              </a:prstGeom>
              <a:blipFill>
                <a:blip r:embed="rId2"/>
                <a:stretch>
                  <a:fillRect t="-13592" r="-1024" b="-23301"/>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 name="Rectángulo 1">
                <a:extLst>
                  <a:ext uri="{FF2B5EF4-FFF2-40B4-BE49-F238E27FC236}">
                    <a16:creationId xmlns:a16="http://schemas.microsoft.com/office/drawing/2014/main" id="{36CD47CF-9D8A-4E9A-886E-B4B3AAF6516E}"/>
                  </a:ext>
                </a:extLst>
              </p:cNvPr>
              <p:cNvSpPr/>
              <p:nvPr/>
            </p:nvSpPr>
            <p:spPr>
              <a:xfrm>
                <a:off x="2224363" y="1273552"/>
                <a:ext cx="5180969" cy="85170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b="1" i="1" smtClean="0">
                              <a:latin typeface="Cambria Math" panose="02040503050406030204" pitchFamily="18" charset="0"/>
                            </a:rPr>
                          </m:ctrlPr>
                        </m:sSubPr>
                        <m:e>
                          <m:r>
                            <a:rPr lang="es-ES" sz="2400" b="1" i="1">
                              <a:latin typeface="Cambria Math" panose="02040503050406030204" pitchFamily="18" charset="0"/>
                            </a:rPr>
                            <m:t>𝑪</m:t>
                          </m:r>
                        </m:e>
                        <m:sub>
                          <m:r>
                            <a:rPr lang="es-ES" sz="2400" b="1" i="1">
                              <a:latin typeface="Cambria Math" panose="02040503050406030204" pitchFamily="18" charset="0"/>
                            </a:rPr>
                            <m:t>𝒑</m:t>
                          </m:r>
                          <m:r>
                            <a:rPr lang="es-MX" sz="2400" b="1" i="1">
                              <a:latin typeface="Cambria Math" panose="02040503050406030204" pitchFamily="18" charset="0"/>
                            </a:rPr>
                            <m:t>𝒍</m:t>
                          </m:r>
                        </m:sub>
                      </m:sSub>
                      <m:r>
                        <a:rPr lang="es-ES" sz="2400" b="1" i="1">
                          <a:latin typeface="Cambria Math" panose="02040503050406030204" pitchFamily="18" charset="0"/>
                        </a:rPr>
                        <m:t>=</m:t>
                      </m:r>
                      <m:f>
                        <m:fPr>
                          <m:ctrlPr>
                            <a:rPr lang="es-ES" sz="2400" i="1">
                              <a:latin typeface="Cambria Math" panose="02040503050406030204" pitchFamily="18" charset="0"/>
                            </a:rPr>
                          </m:ctrlPr>
                        </m:fPr>
                        <m:num>
                          <m:r>
                            <a:rPr lang="es-ES" sz="2400" i="1">
                              <a:latin typeface="Cambria Math"/>
                              <a:ea typeface="Cambria Math"/>
                            </a:rPr>
                            <m:t>𝜇</m:t>
                          </m:r>
                          <m:r>
                            <a:rPr lang="es-MX" sz="2400" b="0" i="1" smtClean="0">
                              <a:latin typeface="Cambria Math" panose="02040503050406030204" pitchFamily="18" charset="0"/>
                              <a:ea typeface="Cambria Math"/>
                            </a:rPr>
                            <m:t>−</m:t>
                          </m:r>
                          <m:r>
                            <a:rPr lang="es-MX" sz="2400" b="0" i="1" smtClean="0">
                              <a:latin typeface="Cambria Math" panose="02040503050406030204" pitchFamily="18" charset="0"/>
                              <a:ea typeface="Cambria Math"/>
                            </a:rPr>
                            <m:t>𝐸𝐼</m:t>
                          </m:r>
                        </m:num>
                        <m:den>
                          <m:r>
                            <a:rPr lang="es-ES" sz="2400" i="1">
                              <a:latin typeface="Cambria Math"/>
                            </a:rPr>
                            <m:t>3</m:t>
                          </m:r>
                          <m:acc>
                            <m:accPr>
                              <m:chr m:val="̂"/>
                              <m:ctrlPr>
                                <a:rPr lang="es-ES" sz="2400" i="1">
                                  <a:latin typeface="Cambria Math" panose="02040503050406030204" pitchFamily="18" charset="0"/>
                                </a:rPr>
                              </m:ctrlPr>
                            </m:accPr>
                            <m:e>
                              <m:r>
                                <a:rPr lang="es-ES" sz="2400" i="1">
                                  <a:latin typeface="Cambria Math"/>
                                  <a:ea typeface="Cambria Math"/>
                                </a:rPr>
                                <m:t>𝜎</m:t>
                              </m:r>
                            </m:e>
                          </m:acc>
                        </m:den>
                      </m:f>
                      <m:r>
                        <a:rPr lang="es-MX" sz="2400" b="1" i="1">
                          <a:latin typeface="Cambria Math" panose="02040503050406030204" pitchFamily="18" charset="0"/>
                          <a:ea typeface="Cambria Math" panose="02040503050406030204" pitchFamily="18" charset="0"/>
                        </a:rPr>
                        <m:t>=</m:t>
                      </m:r>
                      <m:f>
                        <m:fPr>
                          <m:ctrlPr>
                            <a:rPr lang="es-MX" sz="2400" b="1" i="1">
                              <a:latin typeface="Cambria Math" panose="02040503050406030204" pitchFamily="18" charset="0"/>
                              <a:ea typeface="Cambria Math" panose="02040503050406030204" pitchFamily="18" charset="0"/>
                            </a:rPr>
                          </m:ctrlPr>
                        </m:fPr>
                        <m:num>
                          <m:r>
                            <a:rPr lang="es-MX" sz="2400" b="1" i="1">
                              <a:latin typeface="Cambria Math" panose="02040503050406030204" pitchFamily="18" charset="0"/>
                              <a:ea typeface="Cambria Math" panose="02040503050406030204" pitchFamily="18" charset="0"/>
                            </a:rPr>
                            <m:t>𝟗𝟕</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𝟔𝟒𝟖</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𝟗𝟐</m:t>
                          </m:r>
                        </m:num>
                        <m:den>
                          <m:r>
                            <a:rPr lang="es-MX" sz="2400" b="1" i="1">
                              <a:latin typeface="Cambria Math" panose="02040503050406030204" pitchFamily="18" charset="0"/>
                              <a:ea typeface="Cambria Math" panose="02040503050406030204" pitchFamily="18" charset="0"/>
                            </a:rPr>
                            <m:t>𝟑</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𝟓</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𝟏𝟐</m:t>
                          </m:r>
                          <m:r>
                            <a:rPr lang="es-MX" sz="2400" b="1" i="1">
                              <a:latin typeface="Cambria Math" panose="02040503050406030204" pitchFamily="18" charset="0"/>
                              <a:ea typeface="Cambria Math" panose="02040503050406030204" pitchFamily="18" charset="0"/>
                            </a:rPr>
                            <m:t>)</m:t>
                          </m:r>
                        </m:den>
                      </m:f>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𝟎</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𝟑𝟕</m:t>
                      </m:r>
                    </m:oMath>
                  </m:oMathPara>
                </a14:m>
                <a:endParaRPr lang="es-MX" sz="2400" dirty="0"/>
              </a:p>
            </p:txBody>
          </p:sp>
        </mc:Choice>
        <mc:Fallback xmlns="">
          <p:sp>
            <p:nvSpPr>
              <p:cNvPr id="2" name="Rectángulo 1">
                <a:extLst>
                  <a:ext uri="{FF2B5EF4-FFF2-40B4-BE49-F238E27FC236}">
                    <a16:creationId xmlns:a16="http://schemas.microsoft.com/office/drawing/2014/main" id="{36CD47CF-9D8A-4E9A-886E-B4B3AAF6516E}"/>
                  </a:ext>
                </a:extLst>
              </p:cNvPr>
              <p:cNvSpPr>
                <a:spLocks noRot="1" noChangeAspect="1" noMove="1" noResize="1" noEditPoints="1" noAdjustHandles="1" noChangeArrowheads="1" noChangeShapeType="1" noTextEdit="1"/>
              </p:cNvSpPr>
              <p:nvPr/>
            </p:nvSpPr>
            <p:spPr>
              <a:xfrm>
                <a:off x="2224363" y="1273552"/>
                <a:ext cx="5180969" cy="851708"/>
              </a:xfrm>
              <a:prstGeom prst="rect">
                <a:avLst/>
              </a:prstGeom>
              <a:blipFill>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 name="Rectángulo 4">
                <a:extLst>
                  <a:ext uri="{FF2B5EF4-FFF2-40B4-BE49-F238E27FC236}">
                    <a16:creationId xmlns:a16="http://schemas.microsoft.com/office/drawing/2014/main" id="{90304CEB-8E86-42A3-A167-DD1E591A1F13}"/>
                  </a:ext>
                </a:extLst>
              </p:cNvPr>
              <p:cNvSpPr/>
              <p:nvPr/>
            </p:nvSpPr>
            <p:spPr>
              <a:xfrm>
                <a:off x="2117762" y="2535306"/>
                <a:ext cx="5436938" cy="85170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b="1" i="1">
                              <a:latin typeface="Cambria Math" panose="02040503050406030204" pitchFamily="18" charset="0"/>
                            </a:rPr>
                          </m:ctrlPr>
                        </m:sSubPr>
                        <m:e>
                          <m:r>
                            <a:rPr lang="es-ES" sz="2400" b="1" i="1">
                              <a:latin typeface="Cambria Math" panose="02040503050406030204" pitchFamily="18" charset="0"/>
                            </a:rPr>
                            <m:t>𝑪</m:t>
                          </m:r>
                        </m:e>
                        <m:sub>
                          <m:r>
                            <a:rPr lang="es-ES" sz="2400" b="1" i="1">
                              <a:latin typeface="Cambria Math" panose="02040503050406030204" pitchFamily="18" charset="0"/>
                            </a:rPr>
                            <m:t>𝒑</m:t>
                          </m:r>
                          <m:r>
                            <a:rPr lang="es-MX" sz="2400" b="1" i="1">
                              <a:latin typeface="Cambria Math" panose="02040503050406030204" pitchFamily="18" charset="0"/>
                            </a:rPr>
                            <m:t>𝒔</m:t>
                          </m:r>
                        </m:sub>
                      </m:sSub>
                      <m:r>
                        <a:rPr lang="es-ES" sz="2400" b="1" i="1">
                          <a:latin typeface="Cambria Math" panose="02040503050406030204" pitchFamily="18" charset="0"/>
                        </a:rPr>
                        <m:t>=</m:t>
                      </m:r>
                      <m:f>
                        <m:fPr>
                          <m:ctrlPr>
                            <a:rPr lang="es-ES" sz="2400" i="1">
                              <a:latin typeface="Cambria Math" panose="02040503050406030204" pitchFamily="18" charset="0"/>
                            </a:rPr>
                          </m:ctrlPr>
                        </m:fPr>
                        <m:num>
                          <m:r>
                            <a:rPr lang="es-ES" sz="2400" i="1">
                              <a:latin typeface="Cambria Math"/>
                            </a:rPr>
                            <m:t>𝐸𝑆</m:t>
                          </m:r>
                          <m:r>
                            <a:rPr lang="es-ES" sz="2400" i="1">
                              <a:latin typeface="Cambria Math"/>
                              <a:ea typeface="Cambria Math"/>
                            </a:rPr>
                            <m:t>−</m:t>
                          </m:r>
                          <m:r>
                            <a:rPr lang="es-ES" sz="2400" i="1">
                              <a:latin typeface="Cambria Math"/>
                              <a:ea typeface="Cambria Math"/>
                            </a:rPr>
                            <m:t>𝜇</m:t>
                          </m:r>
                        </m:num>
                        <m:den>
                          <m:r>
                            <a:rPr lang="es-ES" sz="2400" i="1">
                              <a:latin typeface="Cambria Math"/>
                            </a:rPr>
                            <m:t>3</m:t>
                          </m:r>
                          <m:acc>
                            <m:accPr>
                              <m:chr m:val="̂"/>
                              <m:ctrlPr>
                                <a:rPr lang="es-ES" sz="2400" i="1">
                                  <a:latin typeface="Cambria Math" panose="02040503050406030204" pitchFamily="18" charset="0"/>
                                </a:rPr>
                              </m:ctrlPr>
                            </m:accPr>
                            <m:e>
                              <m:r>
                                <a:rPr lang="es-ES" sz="2400" i="1">
                                  <a:latin typeface="Cambria Math"/>
                                  <a:ea typeface="Cambria Math"/>
                                </a:rPr>
                                <m:t>𝜎</m:t>
                              </m:r>
                            </m:e>
                          </m:acc>
                        </m:den>
                      </m:f>
                      <m:r>
                        <a:rPr lang="es-MX" sz="2400" b="1" i="1">
                          <a:latin typeface="Cambria Math" panose="02040503050406030204" pitchFamily="18" charset="0"/>
                          <a:ea typeface="Cambria Math" panose="02040503050406030204" pitchFamily="18" charset="0"/>
                        </a:rPr>
                        <m:t>=</m:t>
                      </m:r>
                      <m:f>
                        <m:fPr>
                          <m:ctrlPr>
                            <a:rPr lang="es-MX" sz="2400" b="1" i="1">
                              <a:latin typeface="Cambria Math" panose="02040503050406030204" pitchFamily="18" charset="0"/>
                              <a:ea typeface="Cambria Math" panose="02040503050406030204" pitchFamily="18" charset="0"/>
                            </a:rPr>
                          </m:ctrlPr>
                        </m:fPr>
                        <m:num>
                          <m:r>
                            <a:rPr lang="es-MX" sz="2400" b="1" i="1">
                              <a:latin typeface="Cambria Math" panose="02040503050406030204" pitchFamily="18" charset="0"/>
                              <a:ea typeface="Cambria Math" panose="02040503050406030204" pitchFamily="18" charset="0"/>
                            </a:rPr>
                            <m:t>𝟏𝟎𝟖</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𝟗𝟕</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𝟔𝟒𝟖</m:t>
                          </m:r>
                        </m:num>
                        <m:den>
                          <m:r>
                            <a:rPr lang="es-MX" sz="2400" b="1" i="1">
                              <a:latin typeface="Cambria Math" panose="02040503050406030204" pitchFamily="18" charset="0"/>
                              <a:ea typeface="Cambria Math" panose="02040503050406030204" pitchFamily="18" charset="0"/>
                            </a:rPr>
                            <m:t>𝟑</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𝟓</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𝟏𝟐</m:t>
                          </m:r>
                          <m:r>
                            <a:rPr lang="es-MX" sz="2400" b="1" i="1">
                              <a:latin typeface="Cambria Math" panose="02040503050406030204" pitchFamily="18" charset="0"/>
                              <a:ea typeface="Cambria Math" panose="02040503050406030204" pitchFamily="18" charset="0"/>
                            </a:rPr>
                            <m:t>)</m:t>
                          </m:r>
                        </m:den>
                      </m:f>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𝟎</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𝟔𝟕</m:t>
                      </m:r>
                    </m:oMath>
                  </m:oMathPara>
                </a14:m>
                <a:endParaRPr lang="es-MX" sz="2400" dirty="0"/>
              </a:p>
            </p:txBody>
          </p:sp>
        </mc:Choice>
        <mc:Fallback xmlns="">
          <p:sp>
            <p:nvSpPr>
              <p:cNvPr id="5" name="Rectángulo 4">
                <a:extLst>
                  <a:ext uri="{FF2B5EF4-FFF2-40B4-BE49-F238E27FC236}">
                    <a16:creationId xmlns:a16="http://schemas.microsoft.com/office/drawing/2014/main" id="{90304CEB-8E86-42A3-A167-DD1E591A1F13}"/>
                  </a:ext>
                </a:extLst>
              </p:cNvPr>
              <p:cNvSpPr>
                <a:spLocks noRot="1" noChangeAspect="1" noMove="1" noResize="1" noEditPoints="1" noAdjustHandles="1" noChangeArrowheads="1" noChangeShapeType="1" noTextEdit="1"/>
              </p:cNvSpPr>
              <p:nvPr/>
            </p:nvSpPr>
            <p:spPr>
              <a:xfrm>
                <a:off x="2117762" y="2535306"/>
                <a:ext cx="5436938" cy="851708"/>
              </a:xfrm>
              <a:prstGeom prst="rect">
                <a:avLst/>
              </a:prstGeom>
              <a:blipFill>
                <a:blip r:embed="rId4"/>
                <a:stretch>
                  <a:fillRect/>
                </a:stretch>
              </a:blipFill>
            </p:spPr>
            <p:txBody>
              <a:bodyPr/>
              <a:lstStyle/>
              <a:p>
                <a:r>
                  <a:rPr lang="es-MX">
                    <a:noFill/>
                  </a:rPr>
                  <a:t> </a:t>
                </a:r>
              </a:p>
            </p:txBody>
          </p:sp>
        </mc:Fallback>
      </mc:AlternateContent>
    </p:spTree>
    <p:extLst>
      <p:ext uri="{BB962C8B-B14F-4D97-AF65-F5344CB8AC3E}">
        <p14:creationId xmlns:p14="http://schemas.microsoft.com/office/powerpoint/2010/main" val="2529800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2D331CC2-916B-4020-A94E-268EF48E648A}"/>
                  </a:ext>
                </a:extLst>
              </p:cNvPr>
              <p:cNvSpPr>
                <a:spLocks noGrp="1"/>
              </p:cNvSpPr>
              <p:nvPr>
                <p:ph idx="1"/>
              </p:nvPr>
            </p:nvSpPr>
            <p:spPr>
              <a:xfrm>
                <a:off x="214454" y="196745"/>
                <a:ext cx="7965042" cy="2226541"/>
              </a:xfrm>
            </p:spPr>
            <p:txBody>
              <a:bodyPr>
                <a:normAutofit/>
              </a:bodyPr>
              <a:lstStyle/>
              <a:p>
                <a:pPr marL="0" indent="0" algn="ctr">
                  <a:buNone/>
                </a:pPr>
                <a:r>
                  <a:rPr lang="es-ES" sz="3000" b="1" dirty="0" err="1">
                    <a:latin typeface="Gabriola" panose="04040605051002020D02" pitchFamily="82" charset="0"/>
                  </a:rPr>
                  <a:t>Cps</a:t>
                </a:r>
                <a:r>
                  <a:rPr lang="es-ES" sz="3000" b="1" dirty="0">
                    <a:latin typeface="Gabriola" panose="04040605051002020D02" pitchFamily="82" charset="0"/>
                  </a:rPr>
                  <a:t> a largo  plazo</a:t>
                </a:r>
              </a:p>
              <a:p>
                <a:r>
                  <a:rPr lang="es-ES" sz="2400" b="1" dirty="0">
                    <a:latin typeface="Gabriola" panose="04040605051002020D02" pitchFamily="82" charset="0"/>
                  </a:rPr>
                  <a:t>ESTIMACIONES DE </a:t>
                </a:r>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oMath>
                </a14:m>
                <a:r>
                  <a:rPr lang="es-MX" sz="2400" b="1" dirty="0">
                    <a:latin typeface="Gabriola" panose="04040605051002020D02" pitchFamily="82" charset="0"/>
                  </a:rPr>
                  <a:t> CON  LA DESVIACION ESTANDAR DE LOS DATOS</a:t>
                </a:r>
              </a:p>
              <a:p>
                <a:endParaRPr lang="es-MX" sz="2400" b="1" dirty="0">
                  <a:latin typeface="Gabriola" panose="04040605051002020D02" pitchFamily="82" charset="0"/>
                </a:endParaRPr>
              </a:p>
              <a:p>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r>
                      <a:rPr lang="es-ES" sz="2400" b="1">
                        <a:latin typeface="Cambria Math"/>
                      </a:rPr>
                      <m:t>=</m:t>
                    </m:r>
                    <m:r>
                      <a:rPr lang="es-MX" sz="2400" b="1" i="0" smtClean="0">
                        <a:latin typeface="Cambria Math" panose="02040503050406030204" pitchFamily="18" charset="0"/>
                      </a:rPr>
                      <m:t>𝐬</m:t>
                    </m:r>
                    <m:r>
                      <a:rPr lang="es-MX" sz="2400" b="1">
                        <a:latin typeface="Cambria Math" panose="02040503050406030204" pitchFamily="18" charset="0"/>
                      </a:rPr>
                      <m:t> </m:t>
                    </m:r>
                  </m:oMath>
                </a14:m>
                <a:r>
                  <a:rPr lang="es-MX" sz="2400" b="1" dirty="0">
                    <a:latin typeface="Gabriola" panose="04040605051002020D02" pitchFamily="82" charset="0"/>
                  </a:rPr>
                  <a:t>               n=25</a:t>
                </a:r>
              </a:p>
            </p:txBody>
          </p:sp>
        </mc:Choice>
        <mc:Fallback xmlns="">
          <p:sp>
            <p:nvSpPr>
              <p:cNvPr id="3" name="Marcador de contenido 2">
                <a:extLst>
                  <a:ext uri="{FF2B5EF4-FFF2-40B4-BE49-F238E27FC236}">
                    <a16:creationId xmlns:a16="http://schemas.microsoft.com/office/drawing/2014/main" id="{2D331CC2-916B-4020-A94E-268EF48E648A}"/>
                  </a:ext>
                </a:extLst>
              </p:cNvPr>
              <p:cNvSpPr>
                <a:spLocks noGrp="1" noRot="1" noChangeAspect="1" noMove="1" noResize="1" noEditPoints="1" noAdjustHandles="1" noChangeArrowheads="1" noChangeShapeType="1" noTextEdit="1"/>
              </p:cNvSpPr>
              <p:nvPr>
                <p:ph idx="1"/>
              </p:nvPr>
            </p:nvSpPr>
            <p:spPr>
              <a:xfrm>
                <a:off x="214454" y="196745"/>
                <a:ext cx="7965042" cy="2226541"/>
              </a:xfrm>
              <a:blipFill>
                <a:blip r:embed="rId2"/>
                <a:stretch>
                  <a:fillRect l="-995" t="-5464"/>
                </a:stretch>
              </a:blipFill>
            </p:spPr>
            <p:txBody>
              <a:bodyPr/>
              <a:lstStyle/>
              <a:p>
                <a:r>
                  <a:rPr lang="es-MX">
                    <a:noFill/>
                  </a:rPr>
                  <a:t> </a:t>
                </a:r>
              </a:p>
            </p:txBody>
          </p:sp>
        </mc:Fallback>
      </mc:AlternateContent>
      <p:graphicFrame>
        <p:nvGraphicFramePr>
          <p:cNvPr id="4" name="Tabla 3">
            <a:extLst>
              <a:ext uri="{FF2B5EF4-FFF2-40B4-BE49-F238E27FC236}">
                <a16:creationId xmlns:a16="http://schemas.microsoft.com/office/drawing/2014/main" id="{E1E7C388-6BC7-4990-BEC9-29BE4563C151}"/>
              </a:ext>
            </a:extLst>
          </p:cNvPr>
          <p:cNvGraphicFramePr>
            <a:graphicFrameLocks noGrp="1"/>
          </p:cNvGraphicFramePr>
          <p:nvPr/>
        </p:nvGraphicFramePr>
        <p:xfrm>
          <a:off x="8843126" y="68313"/>
          <a:ext cx="2189390" cy="6721374"/>
        </p:xfrm>
        <a:graphic>
          <a:graphicData uri="http://schemas.openxmlformats.org/drawingml/2006/table">
            <a:tbl>
              <a:tblPr/>
              <a:tblGrid>
                <a:gridCol w="2189390">
                  <a:extLst>
                    <a:ext uri="{9D8B030D-6E8A-4147-A177-3AD203B41FA5}">
                      <a16:colId xmlns:a16="http://schemas.microsoft.com/office/drawing/2014/main" val="282308566"/>
                    </a:ext>
                  </a:extLst>
                </a:gridCol>
              </a:tblGrid>
              <a:tr h="518724">
                <a:tc>
                  <a:txBody>
                    <a:bodyPr/>
                    <a:lstStyle/>
                    <a:p>
                      <a:pPr algn="l" fontAlgn="b"/>
                      <a:r>
                        <a:rPr lang="es-MX" sz="1600" b="1" i="0" u="none" strike="noStrike" dirty="0">
                          <a:solidFill>
                            <a:srgbClr val="000000"/>
                          </a:solidFill>
                          <a:effectLst/>
                          <a:latin typeface="Gabriola" panose="04040605051002020D02" pitchFamily="82" charset="0"/>
                        </a:rPr>
                        <a:t>DATOS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3700420"/>
                  </a:ext>
                </a:extLst>
              </a:tr>
              <a:tr h="178312">
                <a:tc>
                  <a:txBody>
                    <a:bodyPr/>
                    <a:lstStyle/>
                    <a:p>
                      <a:pPr algn="ctr" rtl="0" fontAlgn="b"/>
                      <a:r>
                        <a:rPr lang="es-MX" sz="1600" b="1" i="0" u="none" strike="noStrike">
                          <a:solidFill>
                            <a:srgbClr val="000000"/>
                          </a:solidFill>
                          <a:effectLst/>
                          <a:latin typeface="Gabriola" panose="04040605051002020D02" pitchFamily="82" charset="0"/>
                        </a:rPr>
                        <a:t>95.21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5924235"/>
                  </a:ext>
                </a:extLst>
              </a:tr>
              <a:tr h="178312">
                <a:tc>
                  <a:txBody>
                    <a:bodyPr/>
                    <a:lstStyle/>
                    <a:p>
                      <a:pPr algn="ctr" rtl="0" fontAlgn="b"/>
                      <a:r>
                        <a:rPr lang="es-MX" sz="1600" b="1" i="0" u="none" strike="noStrike">
                          <a:solidFill>
                            <a:srgbClr val="000000"/>
                          </a:solidFill>
                          <a:effectLst/>
                          <a:latin typeface="Gabriola" panose="04040605051002020D02" pitchFamily="82" charset="0"/>
                        </a:rPr>
                        <a:t>99.21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8384852"/>
                  </a:ext>
                </a:extLst>
              </a:tr>
              <a:tr h="178312">
                <a:tc>
                  <a:txBody>
                    <a:bodyPr/>
                    <a:lstStyle/>
                    <a:p>
                      <a:pPr algn="ctr" rtl="0" fontAlgn="b"/>
                      <a:r>
                        <a:rPr lang="es-MX" sz="1600" b="1" i="0" u="none" strike="noStrike">
                          <a:solidFill>
                            <a:srgbClr val="000000"/>
                          </a:solidFill>
                          <a:effectLst/>
                          <a:latin typeface="Gabriola" panose="04040605051002020D02" pitchFamily="82" charset="0"/>
                        </a:rPr>
                        <a:t>93.42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4531916"/>
                  </a:ext>
                </a:extLst>
              </a:tr>
              <a:tr h="178312">
                <a:tc>
                  <a:txBody>
                    <a:bodyPr/>
                    <a:lstStyle/>
                    <a:p>
                      <a:pPr algn="ctr" rtl="0" fontAlgn="b"/>
                      <a:r>
                        <a:rPr lang="es-MX" sz="1600" b="1" i="0" u="none" strike="noStrike">
                          <a:solidFill>
                            <a:srgbClr val="000000"/>
                          </a:solidFill>
                          <a:effectLst/>
                          <a:latin typeface="Gabriola" panose="04040605051002020D02" pitchFamily="82" charset="0"/>
                        </a:rPr>
                        <a:t>95.76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395268"/>
                  </a:ext>
                </a:extLst>
              </a:tr>
              <a:tr h="178312">
                <a:tc>
                  <a:txBody>
                    <a:bodyPr/>
                    <a:lstStyle/>
                    <a:p>
                      <a:pPr algn="ctr" rtl="0" fontAlgn="b"/>
                      <a:r>
                        <a:rPr lang="es-MX" sz="1600" b="1" i="0" u="none" strike="noStrike">
                          <a:solidFill>
                            <a:srgbClr val="000000"/>
                          </a:solidFill>
                          <a:effectLst/>
                          <a:latin typeface="Gabriola" panose="04040605051002020D02" pitchFamily="82" charset="0"/>
                        </a:rPr>
                        <a:t>93.33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550289"/>
                  </a:ext>
                </a:extLst>
              </a:tr>
              <a:tr h="178312">
                <a:tc>
                  <a:txBody>
                    <a:bodyPr/>
                    <a:lstStyle/>
                    <a:p>
                      <a:pPr algn="ctr" rtl="0" fontAlgn="b"/>
                      <a:r>
                        <a:rPr lang="es-MX" sz="1600" b="1" i="0" u="none" strike="noStrike">
                          <a:solidFill>
                            <a:srgbClr val="000000"/>
                          </a:solidFill>
                          <a:effectLst/>
                          <a:latin typeface="Gabriola" panose="04040605051002020D02" pitchFamily="82" charset="0"/>
                        </a:rPr>
                        <a:t>91.87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769541"/>
                  </a:ext>
                </a:extLst>
              </a:tr>
              <a:tr h="178312">
                <a:tc>
                  <a:txBody>
                    <a:bodyPr/>
                    <a:lstStyle/>
                    <a:p>
                      <a:pPr algn="ctr" rtl="0" fontAlgn="b"/>
                      <a:r>
                        <a:rPr lang="es-MX" sz="1600" b="1" i="0" u="none" strike="noStrike">
                          <a:solidFill>
                            <a:srgbClr val="000000"/>
                          </a:solidFill>
                          <a:effectLst/>
                          <a:latin typeface="Gabriola" panose="04040605051002020D02" pitchFamily="82" charset="0"/>
                        </a:rPr>
                        <a:t>99.46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6130156"/>
                  </a:ext>
                </a:extLst>
              </a:tr>
              <a:tr h="178312">
                <a:tc>
                  <a:txBody>
                    <a:bodyPr/>
                    <a:lstStyle/>
                    <a:p>
                      <a:pPr algn="ctr" rtl="0" fontAlgn="b"/>
                      <a:r>
                        <a:rPr lang="es-MX" sz="1600" b="1" i="0" u="none" strike="noStrike">
                          <a:solidFill>
                            <a:srgbClr val="000000"/>
                          </a:solidFill>
                          <a:effectLst/>
                          <a:latin typeface="Gabriola" panose="04040605051002020D02" pitchFamily="82" charset="0"/>
                        </a:rPr>
                        <a:t>100.57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4859758"/>
                  </a:ext>
                </a:extLst>
              </a:tr>
              <a:tr h="178312">
                <a:tc>
                  <a:txBody>
                    <a:bodyPr/>
                    <a:lstStyle/>
                    <a:p>
                      <a:pPr algn="ctr" rtl="0" fontAlgn="b"/>
                      <a:r>
                        <a:rPr lang="es-MX" sz="1600" b="1" i="0" u="none" strike="noStrike">
                          <a:solidFill>
                            <a:srgbClr val="000000"/>
                          </a:solidFill>
                          <a:effectLst/>
                          <a:latin typeface="Gabriola" panose="04040605051002020D02" pitchFamily="82" charset="0"/>
                        </a:rPr>
                        <a:t>103.36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8263524"/>
                  </a:ext>
                </a:extLst>
              </a:tr>
              <a:tr h="178312">
                <a:tc>
                  <a:txBody>
                    <a:bodyPr/>
                    <a:lstStyle/>
                    <a:p>
                      <a:pPr algn="ctr" rtl="0" fontAlgn="b"/>
                      <a:r>
                        <a:rPr lang="es-MX" sz="1600" b="1" i="0" u="none" strike="noStrike">
                          <a:solidFill>
                            <a:srgbClr val="000000"/>
                          </a:solidFill>
                          <a:effectLst/>
                          <a:latin typeface="Gabriola" panose="04040605051002020D02" pitchFamily="82" charset="0"/>
                        </a:rPr>
                        <a:t>91.88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9576849"/>
                  </a:ext>
                </a:extLst>
              </a:tr>
              <a:tr h="178312">
                <a:tc>
                  <a:txBody>
                    <a:bodyPr/>
                    <a:lstStyle/>
                    <a:p>
                      <a:pPr algn="ctr" rtl="0" fontAlgn="b"/>
                      <a:r>
                        <a:rPr lang="es-MX" sz="1600" b="1" i="0" u="none" strike="noStrike">
                          <a:solidFill>
                            <a:srgbClr val="000000"/>
                          </a:solidFill>
                          <a:effectLst/>
                          <a:latin typeface="Gabriola" panose="04040605051002020D02" pitchFamily="82" charset="0"/>
                        </a:rPr>
                        <a:t>102.08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7888322"/>
                  </a:ext>
                </a:extLst>
              </a:tr>
              <a:tr h="178312">
                <a:tc>
                  <a:txBody>
                    <a:bodyPr/>
                    <a:lstStyle/>
                    <a:p>
                      <a:pPr algn="ctr" rtl="0" fontAlgn="b"/>
                      <a:r>
                        <a:rPr lang="es-MX" sz="1600" b="1" i="0" u="none" strike="noStrike">
                          <a:solidFill>
                            <a:srgbClr val="000000"/>
                          </a:solidFill>
                          <a:effectLst/>
                          <a:latin typeface="Gabriola" panose="04040605051002020D02" pitchFamily="82" charset="0"/>
                        </a:rPr>
                        <a:t>100.02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9269011"/>
                  </a:ext>
                </a:extLst>
              </a:tr>
              <a:tr h="178312">
                <a:tc>
                  <a:txBody>
                    <a:bodyPr/>
                    <a:lstStyle/>
                    <a:p>
                      <a:pPr algn="ctr" rtl="0" fontAlgn="b"/>
                      <a:r>
                        <a:rPr lang="es-MX" sz="1600" b="1" i="0" u="none" strike="noStrike">
                          <a:solidFill>
                            <a:srgbClr val="000000"/>
                          </a:solidFill>
                          <a:effectLst/>
                          <a:latin typeface="Gabriola" panose="04040605051002020D02" pitchFamily="82" charset="0"/>
                        </a:rPr>
                        <a:t>103.91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340278"/>
                  </a:ext>
                </a:extLst>
              </a:tr>
              <a:tr h="178312">
                <a:tc>
                  <a:txBody>
                    <a:bodyPr/>
                    <a:lstStyle/>
                    <a:p>
                      <a:pPr algn="ctr" rtl="0" fontAlgn="b"/>
                      <a:r>
                        <a:rPr lang="es-MX" sz="1600" b="1" i="0" u="none" strike="noStrike">
                          <a:solidFill>
                            <a:srgbClr val="000000"/>
                          </a:solidFill>
                          <a:effectLst/>
                          <a:latin typeface="Gabriola" panose="04040605051002020D02" pitchFamily="82" charset="0"/>
                        </a:rPr>
                        <a:t>95.29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367429"/>
                  </a:ext>
                </a:extLst>
              </a:tr>
              <a:tr h="178312">
                <a:tc>
                  <a:txBody>
                    <a:bodyPr/>
                    <a:lstStyle/>
                    <a:p>
                      <a:pPr algn="ctr" rtl="0" fontAlgn="b"/>
                      <a:r>
                        <a:rPr lang="es-MX" sz="1600" b="1" i="0" u="none" strike="noStrike">
                          <a:solidFill>
                            <a:srgbClr val="000000"/>
                          </a:solidFill>
                          <a:effectLst/>
                          <a:latin typeface="Gabriola" panose="04040605051002020D02" pitchFamily="82" charset="0"/>
                        </a:rPr>
                        <a:t>89.82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1603853"/>
                  </a:ext>
                </a:extLst>
              </a:tr>
              <a:tr h="178312">
                <a:tc>
                  <a:txBody>
                    <a:bodyPr/>
                    <a:lstStyle/>
                    <a:p>
                      <a:pPr algn="ctr" rtl="0" fontAlgn="b"/>
                      <a:r>
                        <a:rPr lang="es-MX" sz="1600" b="1" i="0" u="none" strike="noStrike">
                          <a:solidFill>
                            <a:srgbClr val="000000"/>
                          </a:solidFill>
                          <a:effectLst/>
                          <a:latin typeface="Gabriola" panose="04040605051002020D02" pitchFamily="82" charset="0"/>
                        </a:rPr>
                        <a:t>106.55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5991192"/>
                  </a:ext>
                </a:extLst>
              </a:tr>
              <a:tr h="178312">
                <a:tc>
                  <a:txBody>
                    <a:bodyPr/>
                    <a:lstStyle/>
                    <a:p>
                      <a:pPr algn="ctr" rtl="0" fontAlgn="b"/>
                      <a:r>
                        <a:rPr lang="es-MX" sz="1600" b="1" i="0" u="none" strike="noStrike">
                          <a:solidFill>
                            <a:srgbClr val="000000"/>
                          </a:solidFill>
                          <a:effectLst/>
                          <a:latin typeface="Gabriola" panose="04040605051002020D02" pitchFamily="82" charset="0"/>
                        </a:rPr>
                        <a:t>97.4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4967751"/>
                  </a:ext>
                </a:extLst>
              </a:tr>
              <a:tr h="178312">
                <a:tc>
                  <a:txBody>
                    <a:bodyPr/>
                    <a:lstStyle/>
                    <a:p>
                      <a:pPr algn="ctr" rtl="0" fontAlgn="b"/>
                      <a:r>
                        <a:rPr lang="es-MX" sz="1600" b="1" i="0" u="none" strike="noStrike">
                          <a:solidFill>
                            <a:srgbClr val="000000"/>
                          </a:solidFill>
                          <a:effectLst/>
                          <a:latin typeface="Gabriola" panose="04040605051002020D02" pitchFamily="82" charset="0"/>
                        </a:rPr>
                        <a:t>93.45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5904371"/>
                  </a:ext>
                </a:extLst>
              </a:tr>
              <a:tr h="178312">
                <a:tc>
                  <a:txBody>
                    <a:bodyPr/>
                    <a:lstStyle/>
                    <a:p>
                      <a:pPr algn="ctr" rtl="0" fontAlgn="b"/>
                      <a:r>
                        <a:rPr lang="es-MX" sz="1600" b="1" i="0" u="none" strike="noStrike">
                          <a:solidFill>
                            <a:srgbClr val="000000"/>
                          </a:solidFill>
                          <a:effectLst/>
                          <a:latin typeface="Gabriola" panose="04040605051002020D02" pitchFamily="82" charset="0"/>
                        </a:rPr>
                        <a:t>102.66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8161879"/>
                  </a:ext>
                </a:extLst>
              </a:tr>
              <a:tr h="178312">
                <a:tc>
                  <a:txBody>
                    <a:bodyPr/>
                    <a:lstStyle/>
                    <a:p>
                      <a:pPr algn="ctr" rtl="0" fontAlgn="b"/>
                      <a:r>
                        <a:rPr lang="es-MX" sz="1600" b="1" i="0" u="none" strike="noStrike">
                          <a:solidFill>
                            <a:srgbClr val="000000"/>
                          </a:solidFill>
                          <a:effectLst/>
                          <a:latin typeface="Gabriola" panose="04040605051002020D02" pitchFamily="82" charset="0"/>
                        </a:rPr>
                        <a:t>97.21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6247416"/>
                  </a:ext>
                </a:extLst>
              </a:tr>
              <a:tr h="178312">
                <a:tc>
                  <a:txBody>
                    <a:bodyPr/>
                    <a:lstStyle/>
                    <a:p>
                      <a:pPr algn="ctr" rtl="0" fontAlgn="b"/>
                      <a:r>
                        <a:rPr lang="es-MX" sz="1600" b="1" i="0" u="none" strike="noStrike">
                          <a:solidFill>
                            <a:srgbClr val="000000"/>
                          </a:solidFill>
                          <a:effectLst/>
                          <a:latin typeface="Gabriola" panose="04040605051002020D02" pitchFamily="82" charset="0"/>
                        </a:rPr>
                        <a:t>100.66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8501902"/>
                  </a:ext>
                </a:extLst>
              </a:tr>
              <a:tr h="178312">
                <a:tc>
                  <a:txBody>
                    <a:bodyPr/>
                    <a:lstStyle/>
                    <a:p>
                      <a:pPr algn="ctr" rtl="0" fontAlgn="b"/>
                      <a:r>
                        <a:rPr lang="es-MX" sz="1600" b="1" i="0" u="none" strike="noStrike">
                          <a:solidFill>
                            <a:srgbClr val="000000"/>
                          </a:solidFill>
                          <a:effectLst/>
                          <a:latin typeface="Gabriola" panose="04040605051002020D02" pitchFamily="82" charset="0"/>
                        </a:rPr>
                        <a:t>98.62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1223302"/>
                  </a:ext>
                </a:extLst>
              </a:tr>
              <a:tr h="178312">
                <a:tc>
                  <a:txBody>
                    <a:bodyPr/>
                    <a:lstStyle/>
                    <a:p>
                      <a:pPr algn="ctr" rtl="0" fontAlgn="b"/>
                      <a:r>
                        <a:rPr lang="es-MX" sz="1600" b="1" i="0" u="none" strike="noStrike">
                          <a:solidFill>
                            <a:srgbClr val="000000"/>
                          </a:solidFill>
                          <a:effectLst/>
                          <a:latin typeface="Gabriola" panose="04040605051002020D02" pitchFamily="82" charset="0"/>
                        </a:rPr>
                        <a:t>92.85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8894612"/>
                  </a:ext>
                </a:extLst>
              </a:tr>
              <a:tr h="178312">
                <a:tc>
                  <a:txBody>
                    <a:bodyPr/>
                    <a:lstStyle/>
                    <a:p>
                      <a:pPr algn="ctr" rtl="0" fontAlgn="b"/>
                      <a:r>
                        <a:rPr lang="es-MX" sz="1600" b="1" i="0" u="none" strike="noStrike">
                          <a:solidFill>
                            <a:srgbClr val="000000"/>
                          </a:solidFill>
                          <a:effectLst/>
                          <a:latin typeface="Gabriola" panose="04040605051002020D02" pitchFamily="82" charset="0"/>
                        </a:rPr>
                        <a:t>93.19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67830"/>
                  </a:ext>
                </a:extLst>
              </a:tr>
              <a:tr h="156698">
                <a:tc>
                  <a:txBody>
                    <a:bodyPr/>
                    <a:lstStyle/>
                    <a:p>
                      <a:pPr algn="ctr" rtl="0" fontAlgn="b"/>
                      <a:r>
                        <a:rPr lang="es-MX" sz="1600" b="1" i="0" u="none" strike="noStrike" dirty="0">
                          <a:solidFill>
                            <a:srgbClr val="000000"/>
                          </a:solidFill>
                          <a:effectLst/>
                          <a:latin typeface="Gabriola" panose="04040605051002020D02" pitchFamily="82" charset="0"/>
                        </a:rPr>
                        <a:t>106.34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195890"/>
                  </a:ext>
                </a:extLst>
              </a:tr>
            </a:tbl>
          </a:graphicData>
        </a:graphic>
      </p:graphicFrame>
      <mc:AlternateContent xmlns:mc="http://schemas.openxmlformats.org/markup-compatibility/2006" xmlns:a14="http://schemas.microsoft.com/office/drawing/2010/main">
        <mc:Choice Requires="a14">
          <p:sp>
            <p:nvSpPr>
              <p:cNvPr id="8" name="Rectángulo 7">
                <a:extLst>
                  <a:ext uri="{FF2B5EF4-FFF2-40B4-BE49-F238E27FC236}">
                    <a16:creationId xmlns:a16="http://schemas.microsoft.com/office/drawing/2014/main" id="{EE67A308-D9BA-40D5-AA54-466C742D0D35}"/>
                  </a:ext>
                </a:extLst>
              </p:cNvPr>
              <p:cNvSpPr/>
              <p:nvPr/>
            </p:nvSpPr>
            <p:spPr>
              <a:xfrm>
                <a:off x="386273" y="2904612"/>
                <a:ext cx="159530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ES_tradnl" b="1" i="1" smtClean="0">
                              <a:latin typeface="Cambria Math" panose="02040503050406030204" pitchFamily="18" charset="0"/>
                            </a:rPr>
                          </m:ctrlPr>
                        </m:accPr>
                        <m:e>
                          <m:r>
                            <a:rPr lang="es-ES_tradnl" b="1">
                              <a:latin typeface="Cambria Math"/>
                              <a:ea typeface="Cambria Math"/>
                            </a:rPr>
                            <m:t>𝛔</m:t>
                          </m:r>
                        </m:e>
                      </m:acc>
                      <m:r>
                        <a:rPr lang="es-ES" b="1">
                          <a:latin typeface="Cambria Math"/>
                        </a:rPr>
                        <m:t>=</m:t>
                      </m:r>
                      <m:r>
                        <a:rPr lang="es-MX" b="1" i="1" smtClean="0">
                          <a:latin typeface="Cambria Math" panose="02040503050406030204" pitchFamily="18" charset="0"/>
                        </a:rPr>
                        <m:t>𝟒</m:t>
                      </m:r>
                      <m:r>
                        <a:rPr lang="es-MX" b="1" i="1" smtClean="0">
                          <a:latin typeface="Cambria Math" panose="02040503050406030204" pitchFamily="18" charset="0"/>
                        </a:rPr>
                        <m:t>.</m:t>
                      </m:r>
                      <m:r>
                        <a:rPr lang="es-MX" b="1" i="1" smtClean="0">
                          <a:latin typeface="Cambria Math" panose="02040503050406030204" pitchFamily="18" charset="0"/>
                        </a:rPr>
                        <m:t>𝟕𝟒𝟖𝟗𝟑</m:t>
                      </m:r>
                    </m:oMath>
                  </m:oMathPara>
                </a14:m>
                <a:endParaRPr lang="es-MX" dirty="0"/>
              </a:p>
            </p:txBody>
          </p:sp>
        </mc:Choice>
        <mc:Fallback xmlns="">
          <p:sp>
            <p:nvSpPr>
              <p:cNvPr id="8" name="Rectángulo 7">
                <a:extLst>
                  <a:ext uri="{FF2B5EF4-FFF2-40B4-BE49-F238E27FC236}">
                    <a16:creationId xmlns:a16="http://schemas.microsoft.com/office/drawing/2014/main" id="{EE67A308-D9BA-40D5-AA54-466C742D0D35}"/>
                  </a:ext>
                </a:extLst>
              </p:cNvPr>
              <p:cNvSpPr>
                <a:spLocks noRot="1" noChangeAspect="1" noMove="1" noResize="1" noEditPoints="1" noAdjustHandles="1" noChangeArrowheads="1" noChangeShapeType="1" noTextEdit="1"/>
              </p:cNvSpPr>
              <p:nvPr/>
            </p:nvSpPr>
            <p:spPr>
              <a:xfrm>
                <a:off x="386273" y="2904612"/>
                <a:ext cx="1595309" cy="369332"/>
              </a:xfrm>
              <a:prstGeom prst="rect">
                <a:avLst/>
              </a:prstGeom>
              <a:blipFill>
                <a:blip r:embed="rId3"/>
                <a:stretch>
                  <a:fillRect t="-655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Rectángulo 8">
                <a:extLst>
                  <a:ext uri="{FF2B5EF4-FFF2-40B4-BE49-F238E27FC236}">
                    <a16:creationId xmlns:a16="http://schemas.microsoft.com/office/drawing/2014/main" id="{43DD9CDB-EF63-47BE-B505-85188C143C76}"/>
                  </a:ext>
                </a:extLst>
              </p:cNvPr>
              <p:cNvSpPr/>
              <p:nvPr/>
            </p:nvSpPr>
            <p:spPr>
              <a:xfrm>
                <a:off x="214454" y="4502011"/>
                <a:ext cx="6315768" cy="978217"/>
              </a:xfrm>
              <a:prstGeom prst="rect">
                <a:avLst/>
              </a:prstGeom>
            </p:spPr>
            <p:txBody>
              <a:bodyPr wrap="none">
                <a:spAutoFit/>
              </a:bodyPr>
              <a:lstStyle/>
              <a:p>
                <a:pPr lvl="0"/>
                <a14:m>
                  <m:oMathPara xmlns:m="http://schemas.openxmlformats.org/officeDocument/2006/math">
                    <m:oMathParaPr>
                      <m:jc m:val="centerGroup"/>
                    </m:oMathParaPr>
                    <m:oMath xmlns:m="http://schemas.openxmlformats.org/officeDocument/2006/math">
                      <m:sSub>
                        <m:sSubPr>
                          <m:ctrlPr>
                            <a:rPr lang="en-US" sz="2800" b="1" i="1" smtClean="0">
                              <a:latin typeface="Cambria Math" panose="02040503050406030204" pitchFamily="18" charset="0"/>
                            </a:rPr>
                          </m:ctrlPr>
                        </m:sSubPr>
                        <m:e>
                          <m:r>
                            <a:rPr lang="es-ES" sz="2800" b="1" i="1">
                              <a:latin typeface="Cambria Math" panose="02040503050406030204" pitchFamily="18" charset="0"/>
                            </a:rPr>
                            <m:t>𝑪</m:t>
                          </m:r>
                        </m:e>
                        <m:sub>
                          <m:r>
                            <a:rPr lang="es-ES" sz="2800" b="1" i="1">
                              <a:latin typeface="Cambria Math" panose="02040503050406030204" pitchFamily="18" charset="0"/>
                            </a:rPr>
                            <m:t>𝒑</m:t>
                          </m:r>
                          <m:r>
                            <a:rPr lang="es-MX" sz="2800" b="1" i="1">
                              <a:latin typeface="Cambria Math" panose="02040503050406030204" pitchFamily="18" charset="0"/>
                            </a:rPr>
                            <m:t>𝒔</m:t>
                          </m:r>
                        </m:sub>
                      </m:sSub>
                      <m:r>
                        <a:rPr lang="es-ES" sz="2800" b="1" i="1">
                          <a:latin typeface="Cambria Math" panose="02040503050406030204" pitchFamily="18" charset="0"/>
                        </a:rPr>
                        <m:t>=</m:t>
                      </m:r>
                      <m:f>
                        <m:fPr>
                          <m:ctrlPr>
                            <a:rPr lang="es-ES" sz="2800" i="1">
                              <a:latin typeface="Cambria Math" panose="02040503050406030204" pitchFamily="18" charset="0"/>
                            </a:rPr>
                          </m:ctrlPr>
                        </m:fPr>
                        <m:num>
                          <m:r>
                            <a:rPr lang="es-ES" sz="2800" i="1">
                              <a:latin typeface="Cambria Math"/>
                            </a:rPr>
                            <m:t>𝐸𝑆</m:t>
                          </m:r>
                          <m:r>
                            <a:rPr lang="es-ES" sz="2800" i="1">
                              <a:latin typeface="Cambria Math"/>
                              <a:ea typeface="Cambria Math"/>
                            </a:rPr>
                            <m:t>−</m:t>
                          </m:r>
                          <m:r>
                            <a:rPr lang="es-ES" sz="2800" i="1">
                              <a:latin typeface="Cambria Math"/>
                              <a:ea typeface="Cambria Math"/>
                            </a:rPr>
                            <m:t>𝜇</m:t>
                          </m:r>
                        </m:num>
                        <m:den>
                          <m:r>
                            <a:rPr lang="es-ES" sz="2800" i="1">
                              <a:latin typeface="Cambria Math"/>
                            </a:rPr>
                            <m:t>3</m:t>
                          </m:r>
                          <m:acc>
                            <m:accPr>
                              <m:chr m:val="̂"/>
                              <m:ctrlPr>
                                <a:rPr lang="es-ES" sz="2800" i="1">
                                  <a:latin typeface="Cambria Math" panose="02040503050406030204" pitchFamily="18" charset="0"/>
                                </a:rPr>
                              </m:ctrlPr>
                            </m:accPr>
                            <m:e>
                              <m:r>
                                <a:rPr lang="es-ES" sz="2800" i="1">
                                  <a:latin typeface="Cambria Math"/>
                                  <a:ea typeface="Cambria Math"/>
                                </a:rPr>
                                <m:t>𝜎</m:t>
                              </m:r>
                            </m:e>
                          </m:acc>
                        </m:den>
                      </m:f>
                      <m:r>
                        <a:rPr lang="es-MX" sz="2800" b="1" i="1">
                          <a:latin typeface="Cambria Math" panose="02040503050406030204" pitchFamily="18" charset="0"/>
                          <a:ea typeface="Cambria Math" panose="02040503050406030204" pitchFamily="18" charset="0"/>
                        </a:rPr>
                        <m:t>=</m:t>
                      </m:r>
                      <m:f>
                        <m:fPr>
                          <m:ctrlPr>
                            <a:rPr lang="es-MX" sz="2800" b="1" i="1">
                              <a:latin typeface="Cambria Math" panose="02040503050406030204" pitchFamily="18" charset="0"/>
                              <a:ea typeface="Cambria Math" panose="02040503050406030204" pitchFamily="18" charset="0"/>
                            </a:rPr>
                          </m:ctrlPr>
                        </m:fPr>
                        <m:num>
                          <m:r>
                            <a:rPr lang="es-MX" sz="2800" b="1" i="1">
                              <a:latin typeface="Cambria Math" panose="02040503050406030204" pitchFamily="18" charset="0"/>
                              <a:ea typeface="Cambria Math" panose="02040503050406030204" pitchFamily="18" charset="0"/>
                            </a:rPr>
                            <m:t>𝟏𝟎𝟖</m:t>
                          </m:r>
                          <m:r>
                            <a:rPr lang="es-MX" sz="2800" b="1" i="1">
                              <a:latin typeface="Cambria Math" panose="02040503050406030204" pitchFamily="18" charset="0"/>
                              <a:ea typeface="Cambria Math" panose="02040503050406030204" pitchFamily="18" charset="0"/>
                            </a:rPr>
                            <m:t>−</m:t>
                          </m:r>
                          <m:r>
                            <a:rPr lang="es-MX" sz="2800" b="1" i="1">
                              <a:latin typeface="Cambria Math" panose="02040503050406030204" pitchFamily="18" charset="0"/>
                              <a:ea typeface="Cambria Math" panose="02040503050406030204" pitchFamily="18" charset="0"/>
                            </a:rPr>
                            <m:t>𝟗𝟕</m:t>
                          </m:r>
                          <m:r>
                            <a:rPr lang="es-MX" sz="2800" b="1" i="1">
                              <a:latin typeface="Cambria Math" panose="02040503050406030204" pitchFamily="18" charset="0"/>
                              <a:ea typeface="Cambria Math" panose="02040503050406030204" pitchFamily="18" charset="0"/>
                            </a:rPr>
                            <m:t>.</m:t>
                          </m:r>
                          <m:r>
                            <a:rPr lang="es-MX" sz="2800" b="1" i="1">
                              <a:latin typeface="Cambria Math" panose="02040503050406030204" pitchFamily="18" charset="0"/>
                              <a:ea typeface="Cambria Math" panose="02040503050406030204" pitchFamily="18" charset="0"/>
                            </a:rPr>
                            <m:t>𝟔𝟒𝟖</m:t>
                          </m:r>
                        </m:num>
                        <m:den>
                          <m:r>
                            <a:rPr lang="es-MX" sz="2800" b="1" i="1">
                              <a:latin typeface="Cambria Math" panose="02040503050406030204" pitchFamily="18" charset="0"/>
                              <a:ea typeface="Cambria Math" panose="02040503050406030204" pitchFamily="18" charset="0"/>
                            </a:rPr>
                            <m:t>𝟑</m:t>
                          </m:r>
                          <m:r>
                            <a:rPr lang="es-MX" sz="2800" b="1" i="1">
                              <a:latin typeface="Cambria Math" panose="02040503050406030204" pitchFamily="18" charset="0"/>
                              <a:ea typeface="Cambria Math" panose="02040503050406030204" pitchFamily="18" charset="0"/>
                            </a:rPr>
                            <m:t>(</m:t>
                          </m:r>
                          <m:r>
                            <a:rPr lang="es-MX" sz="2800" b="1" i="1" smtClean="0">
                              <a:latin typeface="Cambria Math" panose="02040503050406030204" pitchFamily="18" charset="0"/>
                              <a:ea typeface="Cambria Math" panose="02040503050406030204" pitchFamily="18" charset="0"/>
                            </a:rPr>
                            <m:t>𝟒</m:t>
                          </m:r>
                          <m:r>
                            <a:rPr lang="es-MX" sz="2800" b="1" i="1" smtClean="0">
                              <a:latin typeface="Cambria Math" panose="02040503050406030204" pitchFamily="18" charset="0"/>
                              <a:ea typeface="Cambria Math" panose="02040503050406030204" pitchFamily="18" charset="0"/>
                            </a:rPr>
                            <m:t>.</m:t>
                          </m:r>
                          <m:r>
                            <a:rPr lang="es-MX" sz="2800" b="1" i="1" smtClean="0">
                              <a:latin typeface="Cambria Math" panose="02040503050406030204" pitchFamily="18" charset="0"/>
                              <a:ea typeface="Cambria Math" panose="02040503050406030204" pitchFamily="18" charset="0"/>
                            </a:rPr>
                            <m:t>𝟕𝟒𝟖𝟗𝟑</m:t>
                          </m:r>
                          <m:r>
                            <a:rPr lang="es-MX" sz="2800" b="1" i="1">
                              <a:latin typeface="Cambria Math" panose="02040503050406030204" pitchFamily="18" charset="0"/>
                              <a:ea typeface="Cambria Math" panose="02040503050406030204" pitchFamily="18" charset="0"/>
                            </a:rPr>
                            <m:t>)</m:t>
                          </m:r>
                        </m:den>
                      </m:f>
                      <m:r>
                        <a:rPr lang="es-MX" sz="2800" b="1" i="1">
                          <a:latin typeface="Cambria Math" panose="02040503050406030204" pitchFamily="18" charset="0"/>
                          <a:ea typeface="Cambria Math" panose="02040503050406030204" pitchFamily="18" charset="0"/>
                        </a:rPr>
                        <m:t>=</m:t>
                      </m:r>
                      <m:r>
                        <a:rPr lang="es-MX" sz="2800" b="1" i="1">
                          <a:latin typeface="Cambria Math" panose="02040503050406030204" pitchFamily="18" charset="0"/>
                          <a:ea typeface="Cambria Math" panose="02040503050406030204" pitchFamily="18" charset="0"/>
                        </a:rPr>
                        <m:t>𝟎</m:t>
                      </m:r>
                      <m:r>
                        <a:rPr lang="es-MX" sz="2800" b="1" i="1">
                          <a:latin typeface="Cambria Math" panose="02040503050406030204" pitchFamily="18" charset="0"/>
                          <a:ea typeface="Cambria Math" panose="02040503050406030204" pitchFamily="18" charset="0"/>
                        </a:rPr>
                        <m:t>.</m:t>
                      </m:r>
                      <m:r>
                        <a:rPr lang="es-MX" sz="2800" b="1" i="1" smtClean="0">
                          <a:latin typeface="Cambria Math" panose="02040503050406030204" pitchFamily="18" charset="0"/>
                          <a:ea typeface="Cambria Math" panose="02040503050406030204" pitchFamily="18" charset="0"/>
                        </a:rPr>
                        <m:t>𝟕𝟐</m:t>
                      </m:r>
                    </m:oMath>
                  </m:oMathPara>
                </a14:m>
                <a:endParaRPr lang="es-MX" sz="2800" b="1" dirty="0"/>
              </a:p>
            </p:txBody>
          </p:sp>
        </mc:Choice>
        <mc:Fallback xmlns="">
          <p:sp>
            <p:nvSpPr>
              <p:cNvPr id="9" name="Rectángulo 8">
                <a:extLst>
                  <a:ext uri="{FF2B5EF4-FFF2-40B4-BE49-F238E27FC236}">
                    <a16:creationId xmlns:a16="http://schemas.microsoft.com/office/drawing/2014/main" id="{43DD9CDB-EF63-47BE-B505-85188C143C76}"/>
                  </a:ext>
                </a:extLst>
              </p:cNvPr>
              <p:cNvSpPr>
                <a:spLocks noRot="1" noChangeAspect="1" noMove="1" noResize="1" noEditPoints="1" noAdjustHandles="1" noChangeArrowheads="1" noChangeShapeType="1" noTextEdit="1"/>
              </p:cNvSpPr>
              <p:nvPr/>
            </p:nvSpPr>
            <p:spPr>
              <a:xfrm>
                <a:off x="214454" y="4502011"/>
                <a:ext cx="6315768" cy="978217"/>
              </a:xfrm>
              <a:prstGeom prst="rect">
                <a:avLst/>
              </a:prstGeom>
              <a:blipFill>
                <a:blip r:embed="rId4"/>
                <a:stretch>
                  <a:fillRect/>
                </a:stretch>
              </a:blipFill>
            </p:spPr>
            <p:txBody>
              <a:bodyPr/>
              <a:lstStyle/>
              <a:p>
                <a:r>
                  <a:rPr lang="es-MX">
                    <a:noFill/>
                  </a:rPr>
                  <a:t> </a:t>
                </a:r>
              </a:p>
            </p:txBody>
          </p:sp>
        </mc:Fallback>
      </mc:AlternateContent>
      <p:graphicFrame>
        <p:nvGraphicFramePr>
          <p:cNvPr id="2" name="Tabla 1">
            <a:extLst>
              <a:ext uri="{FF2B5EF4-FFF2-40B4-BE49-F238E27FC236}">
                <a16:creationId xmlns:a16="http://schemas.microsoft.com/office/drawing/2014/main" id="{8D724834-63E4-4AFF-A51D-9092DFBB6000}"/>
              </a:ext>
            </a:extLst>
          </p:cNvPr>
          <p:cNvGraphicFramePr>
            <a:graphicFrameLocks noGrp="1"/>
          </p:cNvGraphicFramePr>
          <p:nvPr/>
        </p:nvGraphicFramePr>
        <p:xfrm>
          <a:off x="4196975" y="2527203"/>
          <a:ext cx="4417363" cy="1493482"/>
        </p:xfrm>
        <a:graphic>
          <a:graphicData uri="http://schemas.openxmlformats.org/drawingml/2006/table">
            <a:tbl>
              <a:tblPr/>
              <a:tblGrid>
                <a:gridCol w="3029710">
                  <a:extLst>
                    <a:ext uri="{9D8B030D-6E8A-4147-A177-3AD203B41FA5}">
                      <a16:colId xmlns:a16="http://schemas.microsoft.com/office/drawing/2014/main" val="535273938"/>
                    </a:ext>
                  </a:extLst>
                </a:gridCol>
                <a:gridCol w="1387653">
                  <a:extLst>
                    <a:ext uri="{9D8B030D-6E8A-4147-A177-3AD203B41FA5}">
                      <a16:colId xmlns:a16="http://schemas.microsoft.com/office/drawing/2014/main" val="4201916642"/>
                    </a:ext>
                  </a:extLst>
                </a:gridCol>
              </a:tblGrid>
              <a:tr h="622062">
                <a:tc>
                  <a:txBody>
                    <a:bodyPr/>
                    <a:lstStyle/>
                    <a:p>
                      <a:pPr algn="ctr" fontAlgn="b"/>
                      <a:r>
                        <a:rPr lang="es-ES" sz="2800" b="0" i="0" u="none" strike="noStrike" dirty="0">
                          <a:solidFill>
                            <a:srgbClr val="000000"/>
                          </a:solidFill>
                          <a:effectLst/>
                          <a:latin typeface="Gabriola" panose="04040605051002020D02" pitchFamily="82" charset="0"/>
                        </a:rPr>
                        <a:t>Recuento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a:solidFill>
                            <a:srgbClr val="000000"/>
                          </a:solidFill>
                          <a:effectLst/>
                          <a:latin typeface="Gabriola" panose="04040605051002020D02" pitchFamily="82" charset="0"/>
                        </a:rPr>
                        <a:t>25</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8465693"/>
                  </a:ext>
                </a:extLst>
              </a:tr>
              <a:tr h="384483">
                <a:tc>
                  <a:txBody>
                    <a:bodyPr/>
                    <a:lstStyle/>
                    <a:p>
                      <a:pPr algn="ctr" fontAlgn="b"/>
                      <a:r>
                        <a:rPr lang="es-ES" sz="2800" b="0" i="0" u="none" strike="noStrike" dirty="0">
                          <a:solidFill>
                            <a:srgbClr val="000000"/>
                          </a:solidFill>
                          <a:effectLst/>
                          <a:latin typeface="Gabriola" panose="04040605051002020D02" pitchFamily="82" charset="0"/>
                        </a:rPr>
                        <a:t>Promedio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97.648</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1840141"/>
                  </a:ext>
                </a:extLst>
              </a:tr>
              <a:tr h="384483">
                <a:tc>
                  <a:txBody>
                    <a:bodyPr/>
                    <a:lstStyle/>
                    <a:p>
                      <a:pPr algn="ctr" fontAlgn="b"/>
                      <a:r>
                        <a:rPr lang="es-ES" sz="2800" b="0" i="0" u="none" strike="noStrike" dirty="0">
                          <a:solidFill>
                            <a:srgbClr val="000000"/>
                          </a:solidFill>
                          <a:effectLst/>
                          <a:latin typeface="Gabriola" panose="04040605051002020D02" pitchFamily="82" charset="0"/>
                        </a:rPr>
                        <a:t>Desviación Estándar</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4.74893</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7482462"/>
                  </a:ext>
                </a:extLst>
              </a:tr>
            </a:tbl>
          </a:graphicData>
        </a:graphic>
      </p:graphicFrame>
    </p:spTree>
    <p:extLst>
      <p:ext uri="{BB962C8B-B14F-4D97-AF65-F5344CB8AC3E}">
        <p14:creationId xmlns:p14="http://schemas.microsoft.com/office/powerpoint/2010/main" val="131551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8F5CD66-F6FD-443D-9125-04A1DE551A67}"/>
              </a:ext>
            </a:extLst>
          </p:cNvPr>
          <p:cNvSpPr>
            <a:spLocks noGrp="1"/>
          </p:cNvSpPr>
          <p:nvPr>
            <p:ph type="title"/>
          </p:nvPr>
        </p:nvSpPr>
        <p:spPr>
          <a:xfrm>
            <a:off x="396546" y="457201"/>
            <a:ext cx="3796426" cy="2219738"/>
          </a:xfrm>
          <a:noFill/>
          <a:ln w="19050">
            <a:solidFill>
              <a:schemeClr val="bg1"/>
            </a:solidFill>
          </a:ln>
        </p:spPr>
        <p:txBody>
          <a:bodyPr wrap="square">
            <a:normAutofit fontScale="90000"/>
          </a:bodyPr>
          <a:lstStyle/>
          <a:p>
            <a:pPr algn="ctr"/>
            <a:r>
              <a:rPr lang="es-ES_tradnl" sz="2800" dirty="0">
                <a:solidFill>
                  <a:schemeClr val="bg1"/>
                </a:solidFill>
                <a:latin typeface="Gabriola" panose="04040605051002020D02" pitchFamily="82" charset="0"/>
              </a:rPr>
              <a:t>Evaluar la capacidad o habilidad  de un proceso es analizar qué tan bien sus variables de  salida (</a:t>
            </a:r>
            <a:r>
              <a:rPr lang="es-ES_tradnl" sz="2800" dirty="0" err="1">
                <a:solidFill>
                  <a:schemeClr val="bg1"/>
                </a:solidFill>
                <a:latin typeface="Gabriola" panose="04040605051002020D02" pitchFamily="82" charset="0"/>
              </a:rPr>
              <a:t>Y´s</a:t>
            </a:r>
            <a:r>
              <a:rPr lang="es-ES_tradnl" sz="2800" dirty="0">
                <a:solidFill>
                  <a:schemeClr val="bg1"/>
                </a:solidFill>
                <a:latin typeface="Gabriola" panose="04040605051002020D02" pitchFamily="82" charset="0"/>
              </a:rPr>
              <a:t>) cumplen con las especificaciones o requerimientos del cliente. </a:t>
            </a:r>
            <a:br>
              <a:rPr lang="es-ES_tradnl" sz="2000" b="1" dirty="0">
                <a:solidFill>
                  <a:schemeClr val="bg1"/>
                </a:solidFill>
                <a:latin typeface="Gabriola" panose="04040605051002020D02" pitchFamily="82" charset="0"/>
              </a:rPr>
            </a:br>
            <a:endParaRPr lang="es-ES" sz="2000" dirty="0">
              <a:solidFill>
                <a:schemeClr val="bg1"/>
              </a:solidFill>
              <a:latin typeface="Gabriola" panose="04040605051002020D02" pitchFamily="82" charset="0"/>
            </a:endParaRPr>
          </a:p>
        </p:txBody>
      </p:sp>
      <p:sp>
        <p:nvSpPr>
          <p:cNvPr id="7" name="Marcador de contenido 6">
            <a:extLst>
              <a:ext uri="{FF2B5EF4-FFF2-40B4-BE49-F238E27FC236}">
                <a16:creationId xmlns:a16="http://schemas.microsoft.com/office/drawing/2014/main" id="{4E9B204A-F081-4736-A279-69591A41C63B}"/>
              </a:ext>
            </a:extLst>
          </p:cNvPr>
          <p:cNvSpPr>
            <a:spLocks noGrp="1"/>
          </p:cNvSpPr>
          <p:nvPr>
            <p:ph idx="1"/>
          </p:nvPr>
        </p:nvSpPr>
        <p:spPr>
          <a:xfrm>
            <a:off x="211015" y="2884248"/>
            <a:ext cx="4107767" cy="3516551"/>
          </a:xfrm>
        </p:spPr>
        <p:txBody>
          <a:bodyPr>
            <a:normAutofit fontScale="70000" lnSpcReduction="20000"/>
          </a:bodyPr>
          <a:lstStyle/>
          <a:p>
            <a:pPr>
              <a:spcBef>
                <a:spcPts val="0"/>
              </a:spcBef>
              <a:spcAft>
                <a:spcPts val="1000"/>
              </a:spcAft>
              <a:buFontTx/>
              <a:buChar char="-"/>
            </a:pPr>
            <a:r>
              <a:rPr lang="es-ES_tradnl" sz="3400" dirty="0">
                <a:solidFill>
                  <a:schemeClr val="bg1"/>
                </a:solidFill>
                <a:latin typeface="Gabriola" panose="04040605051002020D02" pitchFamily="82" charset="0"/>
              </a:rPr>
              <a:t>Se requiere conocer la distribución de las </a:t>
            </a:r>
            <a:r>
              <a:rPr lang="es-ES_tradnl" sz="3400" dirty="0" err="1">
                <a:solidFill>
                  <a:schemeClr val="bg1"/>
                </a:solidFill>
                <a:latin typeface="Gabriola" panose="04040605051002020D02" pitchFamily="82" charset="0"/>
              </a:rPr>
              <a:t>Y´s</a:t>
            </a:r>
            <a:r>
              <a:rPr lang="es-ES_tradnl" sz="3400" dirty="0">
                <a:solidFill>
                  <a:schemeClr val="bg1"/>
                </a:solidFill>
                <a:latin typeface="Gabriola" panose="04040605051002020D02" pitchFamily="82" charset="0"/>
              </a:rPr>
              <a:t>   (histograma) y compararla contra especificaciones.</a:t>
            </a:r>
          </a:p>
          <a:p>
            <a:pPr marL="0" indent="0">
              <a:spcBef>
                <a:spcPts val="0"/>
              </a:spcBef>
              <a:spcAft>
                <a:spcPts val="1000"/>
              </a:spcAft>
              <a:buNone/>
            </a:pPr>
            <a:endParaRPr lang="es-ES_tradnl" sz="3400" dirty="0">
              <a:solidFill>
                <a:schemeClr val="bg1"/>
              </a:solidFill>
              <a:latin typeface="Gabriola" panose="04040605051002020D02" pitchFamily="82" charset="0"/>
            </a:endParaRPr>
          </a:p>
          <a:p>
            <a:pPr marL="0" indent="0">
              <a:spcBef>
                <a:spcPts val="0"/>
              </a:spcBef>
              <a:spcAft>
                <a:spcPts val="1000"/>
              </a:spcAft>
              <a:buNone/>
            </a:pPr>
            <a:r>
              <a:rPr lang="es-ES_tradnl" sz="3400" dirty="0">
                <a:solidFill>
                  <a:schemeClr val="bg1"/>
                </a:solidFill>
                <a:latin typeface="Gabriola" panose="04040605051002020D02" pitchFamily="82" charset="0"/>
              </a:rPr>
              <a:t>-  Aspectos claves de la distribución son:</a:t>
            </a:r>
          </a:p>
          <a:p>
            <a:pPr lvl="1">
              <a:spcBef>
                <a:spcPts val="0"/>
              </a:spcBef>
              <a:spcAft>
                <a:spcPts val="1000"/>
              </a:spcAft>
            </a:pPr>
            <a:r>
              <a:rPr lang="es-ES_tradnl" sz="3400" dirty="0">
                <a:solidFill>
                  <a:schemeClr val="bg1"/>
                </a:solidFill>
                <a:latin typeface="Gabriola" panose="04040605051002020D02" pitchFamily="82" charset="0"/>
              </a:rPr>
              <a:t>Tendencia central (por ejemplo Media, </a:t>
            </a:r>
            <a:r>
              <a:rPr lang="en-US" sz="3400" dirty="0">
                <a:solidFill>
                  <a:schemeClr val="bg1"/>
                </a:solidFill>
                <a:latin typeface="Gabriola" panose="04040605051002020D02" pitchFamily="82" charset="0"/>
                <a:cs typeface="Tahoma" pitchFamily="34" charset="0"/>
              </a:rPr>
              <a:t>µ).</a:t>
            </a:r>
          </a:p>
          <a:p>
            <a:pPr lvl="1">
              <a:spcBef>
                <a:spcPts val="0"/>
              </a:spcBef>
              <a:spcAft>
                <a:spcPts val="1000"/>
              </a:spcAft>
            </a:pPr>
            <a:r>
              <a:rPr lang="en-US" sz="3400" dirty="0" err="1">
                <a:solidFill>
                  <a:schemeClr val="bg1"/>
                </a:solidFill>
                <a:latin typeface="Gabriola" panose="04040605051002020D02" pitchFamily="82" charset="0"/>
                <a:cs typeface="Tahoma" pitchFamily="34" charset="0"/>
                <a:sym typeface="Symbol" pitchFamily="18" charset="2"/>
              </a:rPr>
              <a:t>Variabilidad</a:t>
            </a:r>
            <a:r>
              <a:rPr lang="en-US" sz="3400" dirty="0">
                <a:solidFill>
                  <a:schemeClr val="bg1"/>
                </a:solidFill>
                <a:latin typeface="Gabriola" panose="04040605051002020D02" pitchFamily="82" charset="0"/>
                <a:cs typeface="Tahoma" pitchFamily="34" charset="0"/>
                <a:sym typeface="Symbol" pitchFamily="18" charset="2"/>
              </a:rPr>
              <a:t> (por </a:t>
            </a:r>
            <a:r>
              <a:rPr lang="en-US" sz="3400" dirty="0" err="1">
                <a:solidFill>
                  <a:schemeClr val="bg1"/>
                </a:solidFill>
                <a:latin typeface="Gabriola" panose="04040605051002020D02" pitchFamily="82" charset="0"/>
                <a:cs typeface="Tahoma" pitchFamily="34" charset="0"/>
                <a:sym typeface="Symbol" pitchFamily="18" charset="2"/>
              </a:rPr>
              <a:t>ejemplo</a:t>
            </a:r>
            <a:r>
              <a:rPr lang="en-US" sz="3400" dirty="0">
                <a:solidFill>
                  <a:schemeClr val="bg1"/>
                </a:solidFill>
                <a:latin typeface="Gabriola" panose="04040605051002020D02" pitchFamily="82" charset="0"/>
                <a:cs typeface="Tahoma" pitchFamily="34" charset="0"/>
                <a:sym typeface="Symbol" pitchFamily="18" charset="2"/>
              </a:rPr>
              <a:t> ).</a:t>
            </a:r>
          </a:p>
          <a:p>
            <a:pPr lvl="1">
              <a:spcBef>
                <a:spcPts val="0"/>
              </a:spcBef>
              <a:spcAft>
                <a:spcPts val="1000"/>
              </a:spcAft>
            </a:pPr>
            <a:r>
              <a:rPr lang="en-US" sz="3400" dirty="0">
                <a:solidFill>
                  <a:schemeClr val="bg1"/>
                </a:solidFill>
                <a:latin typeface="Gabriola" panose="04040605051002020D02" pitchFamily="82" charset="0"/>
                <a:cs typeface="Tahoma" pitchFamily="34" charset="0"/>
                <a:sym typeface="Symbol" pitchFamily="18" charset="2"/>
              </a:rPr>
              <a:t>Forma y </a:t>
            </a:r>
            <a:r>
              <a:rPr lang="en-US" sz="3400" dirty="0" err="1">
                <a:solidFill>
                  <a:schemeClr val="bg1"/>
                </a:solidFill>
                <a:latin typeface="Gabriola" panose="04040605051002020D02" pitchFamily="82" charset="0"/>
                <a:cs typeface="Tahoma" pitchFamily="34" charset="0"/>
                <a:sym typeface="Symbol" pitchFamily="18" charset="2"/>
              </a:rPr>
              <a:t>Distribución</a:t>
            </a:r>
            <a:r>
              <a:rPr lang="en-US" sz="3400" dirty="0">
                <a:solidFill>
                  <a:schemeClr val="bg1"/>
                </a:solidFill>
                <a:latin typeface="Gabriola" panose="04040605051002020D02" pitchFamily="82" charset="0"/>
                <a:cs typeface="Tahoma" pitchFamily="34" charset="0"/>
                <a:sym typeface="Symbol" pitchFamily="18" charset="2"/>
              </a:rPr>
              <a:t> (</a:t>
            </a:r>
            <a:r>
              <a:rPr lang="en-US" sz="3400" dirty="0" err="1">
                <a:solidFill>
                  <a:schemeClr val="bg1"/>
                </a:solidFill>
                <a:latin typeface="Gabriola" panose="04040605051002020D02" pitchFamily="82" charset="0"/>
                <a:cs typeface="Tahoma" pitchFamily="34" charset="0"/>
                <a:sym typeface="Symbol" pitchFamily="18" charset="2"/>
              </a:rPr>
              <a:t>sesgo</a:t>
            </a:r>
            <a:r>
              <a:rPr lang="en-US" sz="3400" dirty="0">
                <a:solidFill>
                  <a:schemeClr val="bg1"/>
                </a:solidFill>
                <a:latin typeface="Gabriola" panose="04040605051002020D02" pitchFamily="82" charset="0"/>
                <a:cs typeface="Tahoma" pitchFamily="34" charset="0"/>
                <a:sym typeface="Symbol" pitchFamily="18" charset="2"/>
              </a:rPr>
              <a:t>).</a:t>
            </a:r>
          </a:p>
          <a:p>
            <a:pPr lvl="1">
              <a:spcBef>
                <a:spcPts val="0"/>
              </a:spcBef>
              <a:spcAft>
                <a:spcPts val="1000"/>
              </a:spcAft>
            </a:pPr>
            <a:endParaRPr lang="en-US" sz="2000" dirty="0">
              <a:solidFill>
                <a:schemeClr val="bg1"/>
              </a:solidFill>
              <a:latin typeface="Gabriola" panose="04040605051002020D02" pitchFamily="82" charset="0"/>
              <a:cs typeface="Tahoma" pitchFamily="34" charset="0"/>
              <a:sym typeface="Symbol" pitchFamily="18" charset="2"/>
            </a:endParaRPr>
          </a:p>
          <a:p>
            <a:endParaRPr lang="es-ES" sz="2000" dirty="0">
              <a:solidFill>
                <a:schemeClr val="bg1"/>
              </a:solidFill>
            </a:endParaRPr>
          </a:p>
        </p:txBody>
      </p:sp>
      <p:pic>
        <p:nvPicPr>
          <p:cNvPr id="8" name="Imagen 7">
            <a:extLst>
              <a:ext uri="{FF2B5EF4-FFF2-40B4-BE49-F238E27FC236}">
                <a16:creationId xmlns:a16="http://schemas.microsoft.com/office/drawing/2014/main" id="{9541325F-860B-4CCE-82E7-10589E40B12A}"/>
              </a:ext>
            </a:extLst>
          </p:cNvPr>
          <p:cNvPicPr>
            <a:picLocks noChangeAspect="1"/>
          </p:cNvPicPr>
          <p:nvPr/>
        </p:nvPicPr>
        <p:blipFill>
          <a:blip r:embed="rId2"/>
          <a:stretch>
            <a:fillRect/>
          </a:stretch>
        </p:blipFill>
        <p:spPr>
          <a:xfrm>
            <a:off x="5297763" y="1262372"/>
            <a:ext cx="6250769" cy="417238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17167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2D331CC2-916B-4020-A94E-268EF48E648A}"/>
                  </a:ext>
                </a:extLst>
              </p:cNvPr>
              <p:cNvSpPr>
                <a:spLocks noGrp="1"/>
              </p:cNvSpPr>
              <p:nvPr>
                <p:ph idx="1"/>
              </p:nvPr>
            </p:nvSpPr>
            <p:spPr>
              <a:xfrm>
                <a:off x="214454" y="196745"/>
                <a:ext cx="7965042" cy="2226541"/>
              </a:xfrm>
            </p:spPr>
            <p:txBody>
              <a:bodyPr>
                <a:normAutofit/>
              </a:bodyPr>
              <a:lstStyle/>
              <a:p>
                <a:pPr marL="0" indent="0" algn="ctr">
                  <a:buNone/>
                </a:pPr>
                <a:r>
                  <a:rPr lang="es-ES" sz="3000" b="1" dirty="0" err="1">
                    <a:latin typeface="Gabriola" panose="04040605051002020D02" pitchFamily="82" charset="0"/>
                  </a:rPr>
                  <a:t>Cpl</a:t>
                </a:r>
                <a:r>
                  <a:rPr lang="es-ES" sz="3000" b="1" dirty="0">
                    <a:latin typeface="Gabriola" panose="04040605051002020D02" pitchFamily="82" charset="0"/>
                  </a:rPr>
                  <a:t> a largo  plazo</a:t>
                </a:r>
              </a:p>
              <a:p>
                <a:r>
                  <a:rPr lang="es-ES" sz="2400" b="1" dirty="0">
                    <a:latin typeface="Gabriola" panose="04040605051002020D02" pitchFamily="82" charset="0"/>
                  </a:rPr>
                  <a:t>ESTIMACIONES DE </a:t>
                </a:r>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oMath>
                </a14:m>
                <a:r>
                  <a:rPr lang="es-MX" sz="2400" b="1" dirty="0">
                    <a:latin typeface="Gabriola" panose="04040605051002020D02" pitchFamily="82" charset="0"/>
                  </a:rPr>
                  <a:t> CON  LA DESVIACION ESTANDAR DE LOS DATOS</a:t>
                </a:r>
              </a:p>
              <a:p>
                <a:endParaRPr lang="es-MX" sz="2400" b="1" dirty="0">
                  <a:latin typeface="Gabriola" panose="04040605051002020D02" pitchFamily="82" charset="0"/>
                </a:endParaRPr>
              </a:p>
              <a:p>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r>
                      <a:rPr lang="es-ES" sz="2400" b="1">
                        <a:latin typeface="Cambria Math"/>
                      </a:rPr>
                      <m:t>=</m:t>
                    </m:r>
                    <m:r>
                      <a:rPr lang="es-MX" sz="2400" b="1" i="0" smtClean="0">
                        <a:latin typeface="Cambria Math" panose="02040503050406030204" pitchFamily="18" charset="0"/>
                      </a:rPr>
                      <m:t>𝐬</m:t>
                    </m:r>
                    <m:r>
                      <a:rPr lang="es-MX" sz="2400" b="1">
                        <a:latin typeface="Cambria Math" panose="02040503050406030204" pitchFamily="18" charset="0"/>
                      </a:rPr>
                      <m:t> </m:t>
                    </m:r>
                  </m:oMath>
                </a14:m>
                <a:r>
                  <a:rPr lang="es-MX" sz="2400" b="1" dirty="0">
                    <a:latin typeface="Gabriola" panose="04040605051002020D02" pitchFamily="82" charset="0"/>
                  </a:rPr>
                  <a:t>               n=25</a:t>
                </a:r>
              </a:p>
            </p:txBody>
          </p:sp>
        </mc:Choice>
        <mc:Fallback xmlns="">
          <p:sp>
            <p:nvSpPr>
              <p:cNvPr id="3" name="Marcador de contenido 2">
                <a:extLst>
                  <a:ext uri="{FF2B5EF4-FFF2-40B4-BE49-F238E27FC236}">
                    <a16:creationId xmlns:a16="http://schemas.microsoft.com/office/drawing/2014/main" id="{2D331CC2-916B-4020-A94E-268EF48E648A}"/>
                  </a:ext>
                </a:extLst>
              </p:cNvPr>
              <p:cNvSpPr>
                <a:spLocks noGrp="1" noRot="1" noChangeAspect="1" noMove="1" noResize="1" noEditPoints="1" noAdjustHandles="1" noChangeArrowheads="1" noChangeShapeType="1" noTextEdit="1"/>
              </p:cNvSpPr>
              <p:nvPr>
                <p:ph idx="1"/>
              </p:nvPr>
            </p:nvSpPr>
            <p:spPr>
              <a:xfrm>
                <a:off x="214454" y="196745"/>
                <a:ext cx="7965042" cy="2226541"/>
              </a:xfrm>
              <a:blipFill>
                <a:blip r:embed="rId2"/>
                <a:stretch>
                  <a:fillRect l="-995" t="-5464"/>
                </a:stretch>
              </a:blipFill>
            </p:spPr>
            <p:txBody>
              <a:bodyPr/>
              <a:lstStyle/>
              <a:p>
                <a:r>
                  <a:rPr lang="es-MX">
                    <a:noFill/>
                  </a:rPr>
                  <a:t> </a:t>
                </a:r>
              </a:p>
            </p:txBody>
          </p:sp>
        </mc:Fallback>
      </mc:AlternateContent>
      <p:graphicFrame>
        <p:nvGraphicFramePr>
          <p:cNvPr id="4" name="Tabla 3">
            <a:extLst>
              <a:ext uri="{FF2B5EF4-FFF2-40B4-BE49-F238E27FC236}">
                <a16:creationId xmlns:a16="http://schemas.microsoft.com/office/drawing/2014/main" id="{E1E7C388-6BC7-4990-BEC9-29BE4563C151}"/>
              </a:ext>
            </a:extLst>
          </p:cNvPr>
          <p:cNvGraphicFramePr>
            <a:graphicFrameLocks noGrp="1"/>
          </p:cNvGraphicFramePr>
          <p:nvPr/>
        </p:nvGraphicFramePr>
        <p:xfrm>
          <a:off x="8843126" y="68313"/>
          <a:ext cx="2189390" cy="6721374"/>
        </p:xfrm>
        <a:graphic>
          <a:graphicData uri="http://schemas.openxmlformats.org/drawingml/2006/table">
            <a:tbl>
              <a:tblPr/>
              <a:tblGrid>
                <a:gridCol w="2189390">
                  <a:extLst>
                    <a:ext uri="{9D8B030D-6E8A-4147-A177-3AD203B41FA5}">
                      <a16:colId xmlns:a16="http://schemas.microsoft.com/office/drawing/2014/main" val="282308566"/>
                    </a:ext>
                  </a:extLst>
                </a:gridCol>
              </a:tblGrid>
              <a:tr h="518724">
                <a:tc>
                  <a:txBody>
                    <a:bodyPr/>
                    <a:lstStyle/>
                    <a:p>
                      <a:pPr algn="l" fontAlgn="b"/>
                      <a:r>
                        <a:rPr lang="es-MX" sz="1600" b="1" i="0" u="none" strike="noStrike" dirty="0">
                          <a:solidFill>
                            <a:srgbClr val="000000"/>
                          </a:solidFill>
                          <a:effectLst/>
                          <a:latin typeface="Gabriola" panose="04040605051002020D02" pitchFamily="82" charset="0"/>
                        </a:rPr>
                        <a:t>DATOS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3700420"/>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95.21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5924235"/>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8384852"/>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93.42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4531916"/>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95.76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395268"/>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93.33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550289"/>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91.87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769541"/>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99.46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6130156"/>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100.57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4859758"/>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103.36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8263524"/>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91.88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9576849"/>
                  </a:ext>
                </a:extLst>
              </a:tr>
              <a:tr h="178312">
                <a:tc>
                  <a:txBody>
                    <a:bodyPr/>
                    <a:lstStyle/>
                    <a:p>
                      <a:pPr algn="ctr" rtl="0" fontAlgn="b"/>
                      <a:r>
                        <a:rPr lang="es-MX" sz="1600" b="1" i="0" u="none" strike="noStrike">
                          <a:solidFill>
                            <a:srgbClr val="000000"/>
                          </a:solidFill>
                          <a:effectLst/>
                          <a:latin typeface="Gabriola" panose="04040605051002020D02" pitchFamily="82" charset="0"/>
                        </a:rPr>
                        <a:t>102.08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7888322"/>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100.02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9269011"/>
                  </a:ext>
                </a:extLst>
              </a:tr>
              <a:tr h="178312">
                <a:tc>
                  <a:txBody>
                    <a:bodyPr/>
                    <a:lstStyle/>
                    <a:p>
                      <a:pPr algn="ctr" rtl="0" fontAlgn="b"/>
                      <a:r>
                        <a:rPr lang="es-MX" sz="1600" b="1" i="0" u="none" strike="noStrike">
                          <a:solidFill>
                            <a:srgbClr val="000000"/>
                          </a:solidFill>
                          <a:effectLst/>
                          <a:latin typeface="Gabriola" panose="04040605051002020D02" pitchFamily="82" charset="0"/>
                        </a:rPr>
                        <a:t>103.91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340278"/>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95.29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367429"/>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89.82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1603853"/>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106.55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5991192"/>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97.4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4967751"/>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5904371"/>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102.66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8161879"/>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97.21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6247416"/>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100.66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8501902"/>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1223302"/>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92.85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8894612"/>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93.19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67830"/>
                  </a:ext>
                </a:extLst>
              </a:tr>
              <a:tr h="156698">
                <a:tc>
                  <a:txBody>
                    <a:bodyPr/>
                    <a:lstStyle/>
                    <a:p>
                      <a:pPr algn="ctr" rtl="0" fontAlgn="b"/>
                      <a:r>
                        <a:rPr lang="es-MX" sz="1600" b="1" i="0" u="none" strike="noStrike" dirty="0">
                          <a:solidFill>
                            <a:srgbClr val="000000"/>
                          </a:solidFill>
                          <a:effectLst/>
                          <a:latin typeface="Gabriola" panose="04040605051002020D02" pitchFamily="82" charset="0"/>
                        </a:rPr>
                        <a:t>106.34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195890"/>
                  </a:ext>
                </a:extLst>
              </a:tr>
            </a:tbl>
          </a:graphicData>
        </a:graphic>
      </p:graphicFrame>
      <mc:AlternateContent xmlns:mc="http://schemas.openxmlformats.org/markup-compatibility/2006" xmlns:a14="http://schemas.microsoft.com/office/drawing/2010/main">
        <mc:Choice Requires="a14">
          <p:sp>
            <p:nvSpPr>
              <p:cNvPr id="8" name="Rectángulo 7">
                <a:extLst>
                  <a:ext uri="{FF2B5EF4-FFF2-40B4-BE49-F238E27FC236}">
                    <a16:creationId xmlns:a16="http://schemas.microsoft.com/office/drawing/2014/main" id="{EE67A308-D9BA-40D5-AA54-466C742D0D35}"/>
                  </a:ext>
                </a:extLst>
              </p:cNvPr>
              <p:cNvSpPr/>
              <p:nvPr/>
            </p:nvSpPr>
            <p:spPr>
              <a:xfrm>
                <a:off x="386273" y="2904612"/>
                <a:ext cx="159530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ES_tradnl" b="1" i="1" smtClean="0">
                              <a:latin typeface="Cambria Math" panose="02040503050406030204" pitchFamily="18" charset="0"/>
                            </a:rPr>
                          </m:ctrlPr>
                        </m:accPr>
                        <m:e>
                          <m:r>
                            <a:rPr lang="es-ES_tradnl" b="1">
                              <a:latin typeface="Cambria Math"/>
                              <a:ea typeface="Cambria Math"/>
                            </a:rPr>
                            <m:t>𝛔</m:t>
                          </m:r>
                        </m:e>
                      </m:acc>
                      <m:r>
                        <a:rPr lang="es-ES" b="1">
                          <a:latin typeface="Cambria Math"/>
                        </a:rPr>
                        <m:t>=</m:t>
                      </m:r>
                      <m:r>
                        <a:rPr lang="es-MX" b="1" i="1" smtClean="0">
                          <a:latin typeface="Cambria Math" panose="02040503050406030204" pitchFamily="18" charset="0"/>
                        </a:rPr>
                        <m:t>𝟒</m:t>
                      </m:r>
                      <m:r>
                        <a:rPr lang="es-MX" b="1" i="1" smtClean="0">
                          <a:latin typeface="Cambria Math" panose="02040503050406030204" pitchFamily="18" charset="0"/>
                        </a:rPr>
                        <m:t>.</m:t>
                      </m:r>
                      <m:r>
                        <a:rPr lang="es-MX" b="1" i="1" smtClean="0">
                          <a:latin typeface="Cambria Math" panose="02040503050406030204" pitchFamily="18" charset="0"/>
                        </a:rPr>
                        <m:t>𝟕𝟒𝟖𝟗𝟑</m:t>
                      </m:r>
                    </m:oMath>
                  </m:oMathPara>
                </a14:m>
                <a:endParaRPr lang="es-MX" dirty="0"/>
              </a:p>
            </p:txBody>
          </p:sp>
        </mc:Choice>
        <mc:Fallback xmlns="">
          <p:sp>
            <p:nvSpPr>
              <p:cNvPr id="8" name="Rectángulo 7">
                <a:extLst>
                  <a:ext uri="{FF2B5EF4-FFF2-40B4-BE49-F238E27FC236}">
                    <a16:creationId xmlns:a16="http://schemas.microsoft.com/office/drawing/2014/main" id="{EE67A308-D9BA-40D5-AA54-466C742D0D35}"/>
                  </a:ext>
                </a:extLst>
              </p:cNvPr>
              <p:cNvSpPr>
                <a:spLocks noRot="1" noChangeAspect="1" noMove="1" noResize="1" noEditPoints="1" noAdjustHandles="1" noChangeArrowheads="1" noChangeShapeType="1" noTextEdit="1"/>
              </p:cNvSpPr>
              <p:nvPr/>
            </p:nvSpPr>
            <p:spPr>
              <a:xfrm>
                <a:off x="386273" y="2904612"/>
                <a:ext cx="1595309" cy="369332"/>
              </a:xfrm>
              <a:prstGeom prst="rect">
                <a:avLst/>
              </a:prstGeom>
              <a:blipFill>
                <a:blip r:embed="rId3"/>
                <a:stretch>
                  <a:fillRect t="-655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Rectángulo 8">
                <a:extLst>
                  <a:ext uri="{FF2B5EF4-FFF2-40B4-BE49-F238E27FC236}">
                    <a16:creationId xmlns:a16="http://schemas.microsoft.com/office/drawing/2014/main" id="{43DD9CDB-EF63-47BE-B505-85188C143C76}"/>
                  </a:ext>
                </a:extLst>
              </p:cNvPr>
              <p:cNvSpPr/>
              <p:nvPr/>
            </p:nvSpPr>
            <p:spPr>
              <a:xfrm>
                <a:off x="216924" y="4502011"/>
                <a:ext cx="5161733" cy="851708"/>
              </a:xfrm>
              <a:prstGeom prst="rect">
                <a:avLst/>
              </a:prstGeom>
            </p:spPr>
            <p:txBody>
              <a:bodyPr wrap="none">
                <a:spAutoFit/>
              </a:bodyPr>
              <a:lstStyle/>
              <a:p>
                <a:pPr lvl="0"/>
                <a14:m>
                  <m:oMathPara xmlns:m="http://schemas.openxmlformats.org/officeDocument/2006/math">
                    <m:oMathParaPr>
                      <m:jc m:val="centerGroup"/>
                    </m:oMathParaPr>
                    <m:oMath xmlns:m="http://schemas.openxmlformats.org/officeDocument/2006/math">
                      <m:sSub>
                        <m:sSubPr>
                          <m:ctrlPr>
                            <a:rPr lang="en-US" sz="2400" b="1" i="1" smtClean="0">
                              <a:latin typeface="Cambria Math" panose="02040503050406030204" pitchFamily="18" charset="0"/>
                            </a:rPr>
                          </m:ctrlPr>
                        </m:sSubPr>
                        <m:e>
                          <m:r>
                            <a:rPr lang="es-ES" sz="2400" b="1" i="1">
                              <a:latin typeface="Cambria Math" panose="02040503050406030204" pitchFamily="18" charset="0"/>
                            </a:rPr>
                            <m:t>𝑪</m:t>
                          </m:r>
                        </m:e>
                        <m:sub>
                          <m:r>
                            <a:rPr lang="es-ES" sz="2400" b="1" i="1">
                              <a:latin typeface="Cambria Math" panose="02040503050406030204" pitchFamily="18" charset="0"/>
                            </a:rPr>
                            <m:t>𝒑</m:t>
                          </m:r>
                          <m:r>
                            <a:rPr lang="es-MX" sz="2400" b="1" i="1">
                              <a:latin typeface="Cambria Math" panose="02040503050406030204" pitchFamily="18" charset="0"/>
                            </a:rPr>
                            <m:t>𝒍</m:t>
                          </m:r>
                        </m:sub>
                      </m:sSub>
                      <m:r>
                        <a:rPr lang="es-ES" sz="2400" b="1" i="1">
                          <a:latin typeface="Cambria Math" panose="02040503050406030204" pitchFamily="18" charset="0"/>
                        </a:rPr>
                        <m:t>=</m:t>
                      </m:r>
                      <m:f>
                        <m:fPr>
                          <m:ctrlPr>
                            <a:rPr lang="es-ES" sz="2400" i="1">
                              <a:latin typeface="Cambria Math" panose="02040503050406030204" pitchFamily="18" charset="0"/>
                            </a:rPr>
                          </m:ctrlPr>
                        </m:fPr>
                        <m:num>
                          <m:r>
                            <a:rPr lang="es-ES" sz="2400" i="1">
                              <a:latin typeface="Cambria Math"/>
                              <a:ea typeface="Cambria Math"/>
                            </a:rPr>
                            <m:t>𝜇</m:t>
                          </m:r>
                          <m:r>
                            <a:rPr lang="es-MX" sz="2400" b="0" i="1" smtClean="0">
                              <a:latin typeface="Cambria Math" panose="02040503050406030204" pitchFamily="18" charset="0"/>
                              <a:ea typeface="Cambria Math"/>
                            </a:rPr>
                            <m:t>−</m:t>
                          </m:r>
                          <m:r>
                            <a:rPr lang="es-MX" sz="2400" b="0" i="1" smtClean="0">
                              <a:latin typeface="Cambria Math" panose="02040503050406030204" pitchFamily="18" charset="0"/>
                              <a:ea typeface="Cambria Math"/>
                            </a:rPr>
                            <m:t>𝐸𝐼</m:t>
                          </m:r>
                        </m:num>
                        <m:den>
                          <m:r>
                            <a:rPr lang="es-ES" sz="2400" i="1">
                              <a:latin typeface="Cambria Math"/>
                            </a:rPr>
                            <m:t>3</m:t>
                          </m:r>
                          <m:acc>
                            <m:accPr>
                              <m:chr m:val="̂"/>
                              <m:ctrlPr>
                                <a:rPr lang="es-ES" sz="2400" i="1">
                                  <a:latin typeface="Cambria Math" panose="02040503050406030204" pitchFamily="18" charset="0"/>
                                </a:rPr>
                              </m:ctrlPr>
                            </m:accPr>
                            <m:e>
                              <m:r>
                                <a:rPr lang="es-ES" sz="2400" i="1">
                                  <a:latin typeface="Cambria Math"/>
                                  <a:ea typeface="Cambria Math"/>
                                </a:rPr>
                                <m:t>𝜎</m:t>
                              </m:r>
                            </m:e>
                          </m:acc>
                        </m:den>
                      </m:f>
                      <m:r>
                        <a:rPr lang="es-MX" sz="2400" b="1" i="1">
                          <a:latin typeface="Cambria Math" panose="02040503050406030204" pitchFamily="18" charset="0"/>
                          <a:ea typeface="Cambria Math" panose="02040503050406030204" pitchFamily="18" charset="0"/>
                        </a:rPr>
                        <m:t>=</m:t>
                      </m:r>
                      <m:f>
                        <m:fPr>
                          <m:ctrlPr>
                            <a:rPr lang="es-MX" sz="2400" b="1" i="1">
                              <a:latin typeface="Cambria Math" panose="02040503050406030204" pitchFamily="18" charset="0"/>
                              <a:ea typeface="Cambria Math" panose="02040503050406030204" pitchFamily="18" charset="0"/>
                            </a:rPr>
                          </m:ctrlPr>
                        </m:fPr>
                        <m:num>
                          <m:r>
                            <a:rPr lang="es-MX" sz="2400" b="1" i="1">
                              <a:latin typeface="Cambria Math" panose="02040503050406030204" pitchFamily="18" charset="0"/>
                              <a:ea typeface="Cambria Math" panose="02040503050406030204" pitchFamily="18" charset="0"/>
                            </a:rPr>
                            <m:t>𝟗𝟕</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𝟔𝟒𝟖</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𝟗𝟐</m:t>
                          </m:r>
                        </m:num>
                        <m:den>
                          <m:r>
                            <a:rPr lang="es-MX" sz="2400" b="1" i="1">
                              <a:latin typeface="Cambria Math" panose="02040503050406030204" pitchFamily="18" charset="0"/>
                              <a:ea typeface="Cambria Math" panose="02040503050406030204" pitchFamily="18" charset="0"/>
                            </a:rPr>
                            <m:t>𝟑</m:t>
                          </m:r>
                          <m:r>
                            <a:rPr lang="es-MX" sz="2400" b="1" i="1">
                              <a:latin typeface="Cambria Math" panose="02040503050406030204" pitchFamily="18" charset="0"/>
                              <a:ea typeface="Cambria Math" panose="02040503050406030204" pitchFamily="18" charset="0"/>
                            </a:rPr>
                            <m:t>(</m:t>
                          </m:r>
                          <m:r>
                            <a:rPr lang="es-MX" sz="2400" b="1" i="1" smtClean="0">
                              <a:latin typeface="Cambria Math" panose="02040503050406030204" pitchFamily="18" charset="0"/>
                              <a:ea typeface="Cambria Math" panose="02040503050406030204" pitchFamily="18" charset="0"/>
                            </a:rPr>
                            <m:t>𝟒</m:t>
                          </m:r>
                          <m:r>
                            <a:rPr lang="es-MX" sz="2400" b="1" i="1" smtClean="0">
                              <a:latin typeface="Cambria Math" panose="02040503050406030204" pitchFamily="18" charset="0"/>
                              <a:ea typeface="Cambria Math" panose="02040503050406030204" pitchFamily="18" charset="0"/>
                            </a:rPr>
                            <m:t>.</m:t>
                          </m:r>
                          <m:r>
                            <a:rPr lang="es-MX" sz="2400" b="1" i="1" smtClean="0">
                              <a:latin typeface="Cambria Math" panose="02040503050406030204" pitchFamily="18" charset="0"/>
                              <a:ea typeface="Cambria Math" panose="02040503050406030204" pitchFamily="18" charset="0"/>
                            </a:rPr>
                            <m:t>𝟕𝟒𝟖𝟗𝟑</m:t>
                          </m:r>
                          <m:r>
                            <a:rPr lang="es-MX" sz="2400" b="1" i="1">
                              <a:latin typeface="Cambria Math" panose="02040503050406030204" pitchFamily="18" charset="0"/>
                              <a:ea typeface="Cambria Math" panose="02040503050406030204" pitchFamily="18" charset="0"/>
                            </a:rPr>
                            <m:t>)</m:t>
                          </m:r>
                        </m:den>
                      </m:f>
                      <m:r>
                        <a:rPr lang="es-MX" sz="2400" b="1" i="1">
                          <a:latin typeface="Cambria Math" panose="02040503050406030204" pitchFamily="18" charset="0"/>
                          <a:ea typeface="Cambria Math" panose="02040503050406030204" pitchFamily="18" charset="0"/>
                        </a:rPr>
                        <m:t>=</m:t>
                      </m:r>
                      <m:r>
                        <a:rPr lang="es-MX" sz="2400" b="1" i="1" smtClean="0">
                          <a:latin typeface="Cambria Math" panose="02040503050406030204" pitchFamily="18" charset="0"/>
                          <a:ea typeface="Cambria Math" panose="02040503050406030204" pitchFamily="18" charset="0"/>
                        </a:rPr>
                        <m:t>𝟎</m:t>
                      </m:r>
                      <m:r>
                        <a:rPr lang="es-MX" sz="2400" b="1" i="1" smtClean="0">
                          <a:latin typeface="Cambria Math" panose="02040503050406030204" pitchFamily="18" charset="0"/>
                          <a:ea typeface="Cambria Math" panose="02040503050406030204" pitchFamily="18" charset="0"/>
                        </a:rPr>
                        <m:t>.</m:t>
                      </m:r>
                      <m:r>
                        <a:rPr lang="es-MX" sz="2400" b="1" i="1" smtClean="0">
                          <a:latin typeface="Cambria Math" panose="02040503050406030204" pitchFamily="18" charset="0"/>
                          <a:ea typeface="Cambria Math" panose="02040503050406030204" pitchFamily="18" charset="0"/>
                        </a:rPr>
                        <m:t>𝟑𝟗</m:t>
                      </m:r>
                    </m:oMath>
                  </m:oMathPara>
                </a14:m>
                <a:endParaRPr lang="es-MX" sz="2400" b="1" dirty="0"/>
              </a:p>
            </p:txBody>
          </p:sp>
        </mc:Choice>
        <mc:Fallback xmlns="">
          <p:sp>
            <p:nvSpPr>
              <p:cNvPr id="9" name="Rectángulo 8">
                <a:extLst>
                  <a:ext uri="{FF2B5EF4-FFF2-40B4-BE49-F238E27FC236}">
                    <a16:creationId xmlns:a16="http://schemas.microsoft.com/office/drawing/2014/main" id="{43DD9CDB-EF63-47BE-B505-85188C143C76}"/>
                  </a:ext>
                </a:extLst>
              </p:cNvPr>
              <p:cNvSpPr>
                <a:spLocks noRot="1" noChangeAspect="1" noMove="1" noResize="1" noEditPoints="1" noAdjustHandles="1" noChangeArrowheads="1" noChangeShapeType="1" noTextEdit="1"/>
              </p:cNvSpPr>
              <p:nvPr/>
            </p:nvSpPr>
            <p:spPr>
              <a:xfrm>
                <a:off x="216924" y="4502011"/>
                <a:ext cx="5161733" cy="851708"/>
              </a:xfrm>
              <a:prstGeom prst="rect">
                <a:avLst/>
              </a:prstGeom>
              <a:blipFill>
                <a:blip r:embed="rId4"/>
                <a:stretch>
                  <a:fillRect/>
                </a:stretch>
              </a:blipFill>
            </p:spPr>
            <p:txBody>
              <a:bodyPr/>
              <a:lstStyle/>
              <a:p>
                <a:r>
                  <a:rPr lang="es-MX">
                    <a:noFill/>
                  </a:rPr>
                  <a:t> </a:t>
                </a:r>
              </a:p>
            </p:txBody>
          </p:sp>
        </mc:Fallback>
      </mc:AlternateContent>
      <p:graphicFrame>
        <p:nvGraphicFramePr>
          <p:cNvPr id="2" name="Tabla 1">
            <a:extLst>
              <a:ext uri="{FF2B5EF4-FFF2-40B4-BE49-F238E27FC236}">
                <a16:creationId xmlns:a16="http://schemas.microsoft.com/office/drawing/2014/main" id="{8D724834-63E4-4AFF-A51D-9092DFBB6000}"/>
              </a:ext>
            </a:extLst>
          </p:cNvPr>
          <p:cNvGraphicFramePr>
            <a:graphicFrameLocks noGrp="1"/>
          </p:cNvGraphicFramePr>
          <p:nvPr/>
        </p:nvGraphicFramePr>
        <p:xfrm>
          <a:off x="4196975" y="2527203"/>
          <a:ext cx="4417363" cy="1493482"/>
        </p:xfrm>
        <a:graphic>
          <a:graphicData uri="http://schemas.openxmlformats.org/drawingml/2006/table">
            <a:tbl>
              <a:tblPr/>
              <a:tblGrid>
                <a:gridCol w="3029710">
                  <a:extLst>
                    <a:ext uri="{9D8B030D-6E8A-4147-A177-3AD203B41FA5}">
                      <a16:colId xmlns:a16="http://schemas.microsoft.com/office/drawing/2014/main" val="535273938"/>
                    </a:ext>
                  </a:extLst>
                </a:gridCol>
                <a:gridCol w="1387653">
                  <a:extLst>
                    <a:ext uri="{9D8B030D-6E8A-4147-A177-3AD203B41FA5}">
                      <a16:colId xmlns:a16="http://schemas.microsoft.com/office/drawing/2014/main" val="4201916642"/>
                    </a:ext>
                  </a:extLst>
                </a:gridCol>
              </a:tblGrid>
              <a:tr h="622062">
                <a:tc>
                  <a:txBody>
                    <a:bodyPr/>
                    <a:lstStyle/>
                    <a:p>
                      <a:pPr algn="ctr" fontAlgn="b"/>
                      <a:r>
                        <a:rPr lang="es-ES" sz="2800" b="0" i="0" u="none" strike="noStrike" dirty="0">
                          <a:solidFill>
                            <a:srgbClr val="000000"/>
                          </a:solidFill>
                          <a:effectLst/>
                          <a:latin typeface="Gabriola" panose="04040605051002020D02" pitchFamily="82" charset="0"/>
                        </a:rPr>
                        <a:t>Recuento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a:solidFill>
                            <a:srgbClr val="000000"/>
                          </a:solidFill>
                          <a:effectLst/>
                          <a:latin typeface="Gabriola" panose="04040605051002020D02" pitchFamily="82" charset="0"/>
                        </a:rPr>
                        <a:t>25</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8465693"/>
                  </a:ext>
                </a:extLst>
              </a:tr>
              <a:tr h="384483">
                <a:tc>
                  <a:txBody>
                    <a:bodyPr/>
                    <a:lstStyle/>
                    <a:p>
                      <a:pPr algn="ctr" fontAlgn="b"/>
                      <a:r>
                        <a:rPr lang="es-ES" sz="2800" b="0" i="0" u="none" strike="noStrike" dirty="0">
                          <a:solidFill>
                            <a:srgbClr val="000000"/>
                          </a:solidFill>
                          <a:effectLst/>
                          <a:latin typeface="Gabriola" panose="04040605051002020D02" pitchFamily="82" charset="0"/>
                        </a:rPr>
                        <a:t>Promedio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97.648</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1840141"/>
                  </a:ext>
                </a:extLst>
              </a:tr>
              <a:tr h="384483">
                <a:tc>
                  <a:txBody>
                    <a:bodyPr/>
                    <a:lstStyle/>
                    <a:p>
                      <a:pPr algn="ctr" fontAlgn="b"/>
                      <a:r>
                        <a:rPr lang="es-ES" sz="2800" b="0" i="0" u="none" strike="noStrike" dirty="0">
                          <a:solidFill>
                            <a:srgbClr val="000000"/>
                          </a:solidFill>
                          <a:effectLst/>
                          <a:latin typeface="Gabriola" panose="04040605051002020D02" pitchFamily="82" charset="0"/>
                        </a:rPr>
                        <a:t>Desviación Estándar</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4.74893</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7482462"/>
                  </a:ext>
                </a:extLst>
              </a:tr>
            </a:tbl>
          </a:graphicData>
        </a:graphic>
      </p:graphicFrame>
    </p:spTree>
    <p:extLst>
      <p:ext uri="{BB962C8B-B14F-4D97-AF65-F5344CB8AC3E}">
        <p14:creationId xmlns:p14="http://schemas.microsoft.com/office/powerpoint/2010/main" val="1909691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D331CC2-916B-4020-A94E-268EF48E648A}"/>
              </a:ext>
            </a:extLst>
          </p:cNvPr>
          <p:cNvSpPr>
            <a:spLocks noGrp="1"/>
          </p:cNvSpPr>
          <p:nvPr>
            <p:ph idx="1"/>
          </p:nvPr>
        </p:nvSpPr>
        <p:spPr>
          <a:xfrm>
            <a:off x="1586383" y="184219"/>
            <a:ext cx="7326214" cy="817863"/>
          </a:xfrm>
        </p:spPr>
        <p:txBody>
          <a:bodyPr>
            <a:normAutofit/>
          </a:bodyPr>
          <a:lstStyle/>
          <a:p>
            <a:pPr marL="0" indent="0" algn="ctr">
              <a:buNone/>
            </a:pPr>
            <a:r>
              <a:rPr lang="es-ES" sz="3600" b="1" dirty="0">
                <a:latin typeface="Gabriola" panose="04040605051002020D02" pitchFamily="82" charset="0"/>
              </a:rPr>
              <a:t>Cpk  a largo plazo</a:t>
            </a:r>
          </a:p>
        </p:txBody>
      </p:sp>
      <mc:AlternateContent xmlns:mc="http://schemas.openxmlformats.org/markup-compatibility/2006" xmlns:a14="http://schemas.microsoft.com/office/drawing/2010/main">
        <mc:Choice Requires="a14">
          <p:sp>
            <p:nvSpPr>
              <p:cNvPr id="9" name="Rectángulo 8">
                <a:extLst>
                  <a:ext uri="{FF2B5EF4-FFF2-40B4-BE49-F238E27FC236}">
                    <a16:creationId xmlns:a16="http://schemas.microsoft.com/office/drawing/2014/main" id="{43DD9CDB-EF63-47BE-B505-85188C143C76}"/>
                  </a:ext>
                </a:extLst>
              </p:cNvPr>
              <p:cNvSpPr/>
              <p:nvPr/>
            </p:nvSpPr>
            <p:spPr>
              <a:xfrm>
                <a:off x="1261999" y="4084338"/>
                <a:ext cx="7699287" cy="628826"/>
              </a:xfrm>
              <a:prstGeom prst="rect">
                <a:avLst/>
              </a:prstGeom>
            </p:spPr>
            <p:txBody>
              <a:bodyPr wrap="none">
                <a:spAutoFit/>
              </a:bodyPr>
              <a:lstStyle/>
              <a:p>
                <a:pPr lvl="0"/>
                <a14:m>
                  <m:oMath xmlns:m="http://schemas.openxmlformats.org/officeDocument/2006/math">
                    <m:sSub>
                      <m:sSubPr>
                        <m:ctrlPr>
                          <a:rPr lang="en-US" sz="3200" b="1" i="1" smtClean="0">
                            <a:latin typeface="Cambria Math" panose="02040503050406030204" pitchFamily="18" charset="0"/>
                          </a:rPr>
                        </m:ctrlPr>
                      </m:sSubPr>
                      <m:e>
                        <m:r>
                          <a:rPr lang="es-ES" sz="3200" b="1" i="1">
                            <a:latin typeface="Cambria Math" panose="02040503050406030204" pitchFamily="18" charset="0"/>
                          </a:rPr>
                          <m:t>𝑪</m:t>
                        </m:r>
                      </m:e>
                      <m:sub>
                        <m:r>
                          <a:rPr lang="es-ES" sz="3200" b="1" i="1">
                            <a:latin typeface="Cambria Math" panose="02040503050406030204" pitchFamily="18" charset="0"/>
                          </a:rPr>
                          <m:t>𝒑</m:t>
                        </m:r>
                        <m:r>
                          <a:rPr lang="es-MX" sz="3200" b="1" i="1" smtClean="0">
                            <a:latin typeface="Cambria Math" panose="02040503050406030204" pitchFamily="18" charset="0"/>
                          </a:rPr>
                          <m:t>𝒌</m:t>
                        </m:r>
                      </m:sub>
                    </m:sSub>
                    <m:r>
                      <a:rPr lang="es-ES" sz="3200" b="1" i="1">
                        <a:latin typeface="Cambria Math" panose="02040503050406030204" pitchFamily="18" charset="0"/>
                      </a:rPr>
                      <m:t>=</m:t>
                    </m:r>
                    <m:r>
                      <a:rPr lang="es-MX" sz="3200" b="1" i="1" smtClean="0">
                        <a:latin typeface="Cambria Math" panose="02040503050406030204" pitchFamily="18" charset="0"/>
                      </a:rPr>
                      <m:t>𝒎𝒊𝒏𝒊𝒎𝒐</m:t>
                    </m:r>
                    <m:r>
                      <a:rPr lang="es-MX" sz="3200" b="1" i="1" smtClean="0">
                        <a:latin typeface="Cambria Math" panose="02040503050406030204" pitchFamily="18" charset="0"/>
                      </a:rPr>
                      <m:t>(</m:t>
                    </m:r>
                    <m:sSub>
                      <m:sSubPr>
                        <m:ctrlPr>
                          <a:rPr lang="en-US" sz="3200" b="1" i="1">
                            <a:latin typeface="Cambria Math" panose="02040503050406030204" pitchFamily="18" charset="0"/>
                          </a:rPr>
                        </m:ctrlPr>
                      </m:sSubPr>
                      <m:e>
                        <m:r>
                          <a:rPr lang="es-ES" sz="3200" b="1" i="1">
                            <a:latin typeface="Cambria Math" panose="02040503050406030204" pitchFamily="18" charset="0"/>
                          </a:rPr>
                          <m:t>𝑪</m:t>
                        </m:r>
                      </m:e>
                      <m:sub>
                        <m:r>
                          <a:rPr lang="es-ES" sz="3200" b="1" i="1">
                            <a:latin typeface="Cambria Math" panose="02040503050406030204" pitchFamily="18" charset="0"/>
                          </a:rPr>
                          <m:t>𝒑</m:t>
                        </m:r>
                        <m:r>
                          <a:rPr lang="es-MX" sz="3200" b="1" i="1" smtClean="0">
                            <a:latin typeface="Cambria Math" panose="02040503050406030204" pitchFamily="18" charset="0"/>
                          </a:rPr>
                          <m:t>𝒍</m:t>
                        </m:r>
                      </m:sub>
                    </m:sSub>
                    <m:r>
                      <a:rPr lang="es-MX" sz="3200" b="1" i="1" smtClean="0">
                        <a:latin typeface="Cambria Math" panose="02040503050406030204" pitchFamily="18" charset="0"/>
                      </a:rPr>
                      <m:t>,</m:t>
                    </m:r>
                    <m:sSub>
                      <m:sSubPr>
                        <m:ctrlPr>
                          <a:rPr lang="en-US" sz="3200" b="1" i="1">
                            <a:latin typeface="Cambria Math" panose="02040503050406030204" pitchFamily="18" charset="0"/>
                          </a:rPr>
                        </m:ctrlPr>
                      </m:sSubPr>
                      <m:e>
                        <m:r>
                          <a:rPr lang="es-ES" sz="3200" b="1" i="1">
                            <a:latin typeface="Cambria Math" panose="02040503050406030204" pitchFamily="18" charset="0"/>
                          </a:rPr>
                          <m:t>𝑪</m:t>
                        </m:r>
                      </m:e>
                      <m:sub>
                        <m:r>
                          <a:rPr lang="es-ES" sz="3200" b="1" i="1">
                            <a:latin typeface="Cambria Math" panose="02040503050406030204" pitchFamily="18" charset="0"/>
                          </a:rPr>
                          <m:t>𝒑</m:t>
                        </m:r>
                        <m:r>
                          <a:rPr lang="es-MX" sz="3200" b="1" i="1" smtClean="0">
                            <a:latin typeface="Cambria Math" panose="02040503050406030204" pitchFamily="18" charset="0"/>
                          </a:rPr>
                          <m:t>𝒔</m:t>
                        </m:r>
                      </m:sub>
                    </m:sSub>
                    <m:r>
                      <a:rPr lang="es-MX" sz="3200" b="1" i="1" smtClean="0">
                        <a:latin typeface="Cambria Math" panose="02040503050406030204" pitchFamily="18" charset="0"/>
                      </a:rPr>
                      <m:t>)</m:t>
                    </m:r>
                  </m:oMath>
                </a14:m>
                <a:r>
                  <a:rPr lang="es-MX" sz="3200" b="1" dirty="0">
                    <a:latin typeface="Gabriola" panose="04040605051002020D02" pitchFamily="82" charset="0"/>
                  </a:rPr>
                  <a:t>=minimo(0.39,0.72)=0.39</a:t>
                </a:r>
              </a:p>
            </p:txBody>
          </p:sp>
        </mc:Choice>
        <mc:Fallback xmlns="">
          <p:sp>
            <p:nvSpPr>
              <p:cNvPr id="9" name="Rectángulo 8">
                <a:extLst>
                  <a:ext uri="{FF2B5EF4-FFF2-40B4-BE49-F238E27FC236}">
                    <a16:creationId xmlns:a16="http://schemas.microsoft.com/office/drawing/2014/main" id="{43DD9CDB-EF63-47BE-B505-85188C143C76}"/>
                  </a:ext>
                </a:extLst>
              </p:cNvPr>
              <p:cNvSpPr>
                <a:spLocks noRot="1" noChangeAspect="1" noMove="1" noResize="1" noEditPoints="1" noAdjustHandles="1" noChangeArrowheads="1" noChangeShapeType="1" noTextEdit="1"/>
              </p:cNvSpPr>
              <p:nvPr/>
            </p:nvSpPr>
            <p:spPr>
              <a:xfrm>
                <a:off x="1261999" y="4084338"/>
                <a:ext cx="7699287" cy="628826"/>
              </a:xfrm>
              <a:prstGeom prst="rect">
                <a:avLst/>
              </a:prstGeom>
              <a:blipFill>
                <a:blip r:embed="rId2"/>
                <a:stretch>
                  <a:fillRect t="-13592" r="-1267" b="-23301"/>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 name="Rectángulo 1">
                <a:extLst>
                  <a:ext uri="{FF2B5EF4-FFF2-40B4-BE49-F238E27FC236}">
                    <a16:creationId xmlns:a16="http://schemas.microsoft.com/office/drawing/2014/main" id="{36CD47CF-9D8A-4E9A-886E-B4B3AAF6516E}"/>
                  </a:ext>
                </a:extLst>
              </p:cNvPr>
              <p:cNvSpPr/>
              <p:nvPr/>
            </p:nvSpPr>
            <p:spPr>
              <a:xfrm>
                <a:off x="2224363" y="1273552"/>
                <a:ext cx="5180969" cy="85170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b="1" i="1" smtClean="0">
                              <a:latin typeface="Cambria Math" panose="02040503050406030204" pitchFamily="18" charset="0"/>
                            </a:rPr>
                          </m:ctrlPr>
                        </m:sSubPr>
                        <m:e>
                          <m:r>
                            <a:rPr lang="es-ES" sz="2400" b="1" i="1">
                              <a:latin typeface="Cambria Math" panose="02040503050406030204" pitchFamily="18" charset="0"/>
                            </a:rPr>
                            <m:t>𝑪</m:t>
                          </m:r>
                        </m:e>
                        <m:sub>
                          <m:r>
                            <a:rPr lang="es-ES" sz="2400" b="1" i="1">
                              <a:latin typeface="Cambria Math" panose="02040503050406030204" pitchFamily="18" charset="0"/>
                            </a:rPr>
                            <m:t>𝒑</m:t>
                          </m:r>
                          <m:r>
                            <a:rPr lang="es-MX" sz="2400" b="1" i="1">
                              <a:latin typeface="Cambria Math" panose="02040503050406030204" pitchFamily="18" charset="0"/>
                            </a:rPr>
                            <m:t>𝒍</m:t>
                          </m:r>
                        </m:sub>
                      </m:sSub>
                      <m:r>
                        <a:rPr lang="es-ES" sz="2400" b="1" i="1">
                          <a:latin typeface="Cambria Math" panose="02040503050406030204" pitchFamily="18" charset="0"/>
                        </a:rPr>
                        <m:t>=</m:t>
                      </m:r>
                      <m:f>
                        <m:fPr>
                          <m:ctrlPr>
                            <a:rPr lang="es-ES" sz="2400" i="1">
                              <a:latin typeface="Cambria Math" panose="02040503050406030204" pitchFamily="18" charset="0"/>
                            </a:rPr>
                          </m:ctrlPr>
                        </m:fPr>
                        <m:num>
                          <m:r>
                            <a:rPr lang="es-ES" sz="2400" i="1">
                              <a:latin typeface="Cambria Math"/>
                              <a:ea typeface="Cambria Math"/>
                            </a:rPr>
                            <m:t>𝜇</m:t>
                          </m:r>
                          <m:r>
                            <a:rPr lang="es-MX" sz="2400" b="0" i="1" smtClean="0">
                              <a:latin typeface="Cambria Math" panose="02040503050406030204" pitchFamily="18" charset="0"/>
                              <a:ea typeface="Cambria Math"/>
                            </a:rPr>
                            <m:t>−</m:t>
                          </m:r>
                          <m:r>
                            <a:rPr lang="es-MX" sz="2400" b="0" i="1" smtClean="0">
                              <a:latin typeface="Cambria Math" panose="02040503050406030204" pitchFamily="18" charset="0"/>
                              <a:ea typeface="Cambria Math"/>
                            </a:rPr>
                            <m:t>𝐸𝐼</m:t>
                          </m:r>
                        </m:num>
                        <m:den>
                          <m:r>
                            <a:rPr lang="es-ES" sz="2400" i="1">
                              <a:latin typeface="Cambria Math"/>
                            </a:rPr>
                            <m:t>3</m:t>
                          </m:r>
                          <m:acc>
                            <m:accPr>
                              <m:chr m:val="̂"/>
                              <m:ctrlPr>
                                <a:rPr lang="es-ES" sz="2400" i="1">
                                  <a:latin typeface="Cambria Math" panose="02040503050406030204" pitchFamily="18" charset="0"/>
                                </a:rPr>
                              </m:ctrlPr>
                            </m:accPr>
                            <m:e>
                              <m:r>
                                <a:rPr lang="es-ES" sz="2400" i="1">
                                  <a:latin typeface="Cambria Math"/>
                                  <a:ea typeface="Cambria Math"/>
                                </a:rPr>
                                <m:t>𝜎</m:t>
                              </m:r>
                            </m:e>
                          </m:acc>
                        </m:den>
                      </m:f>
                      <m:r>
                        <a:rPr lang="es-MX" sz="2400" b="1" i="1">
                          <a:latin typeface="Cambria Math" panose="02040503050406030204" pitchFamily="18" charset="0"/>
                          <a:ea typeface="Cambria Math" panose="02040503050406030204" pitchFamily="18" charset="0"/>
                        </a:rPr>
                        <m:t>=</m:t>
                      </m:r>
                      <m:f>
                        <m:fPr>
                          <m:ctrlPr>
                            <a:rPr lang="es-MX" sz="2400" b="1" i="1">
                              <a:latin typeface="Cambria Math" panose="02040503050406030204" pitchFamily="18" charset="0"/>
                              <a:ea typeface="Cambria Math" panose="02040503050406030204" pitchFamily="18" charset="0"/>
                            </a:rPr>
                          </m:ctrlPr>
                        </m:fPr>
                        <m:num>
                          <m:r>
                            <a:rPr lang="es-MX" sz="2400" b="1" i="1">
                              <a:latin typeface="Cambria Math" panose="02040503050406030204" pitchFamily="18" charset="0"/>
                              <a:ea typeface="Cambria Math" panose="02040503050406030204" pitchFamily="18" charset="0"/>
                            </a:rPr>
                            <m:t>𝟗𝟕</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𝟔𝟒𝟖</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𝟗𝟐</m:t>
                          </m:r>
                        </m:num>
                        <m:den>
                          <m:r>
                            <a:rPr lang="es-MX" sz="2400" b="1" i="1">
                              <a:latin typeface="Cambria Math" panose="02040503050406030204" pitchFamily="18" charset="0"/>
                              <a:ea typeface="Cambria Math" panose="02040503050406030204" pitchFamily="18" charset="0"/>
                            </a:rPr>
                            <m:t>𝟑</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𝟒</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𝟕𝟒𝟖𝟗𝟑</m:t>
                          </m:r>
                          <m:r>
                            <a:rPr lang="es-MX" sz="2400" b="1" i="1">
                              <a:latin typeface="Cambria Math" panose="02040503050406030204" pitchFamily="18" charset="0"/>
                              <a:ea typeface="Cambria Math" panose="02040503050406030204" pitchFamily="18" charset="0"/>
                            </a:rPr>
                            <m:t>)</m:t>
                          </m:r>
                        </m:den>
                      </m:f>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𝟎</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𝟑𝟗</m:t>
                      </m:r>
                    </m:oMath>
                  </m:oMathPara>
                </a14:m>
                <a:endParaRPr lang="es-MX" sz="2400" dirty="0"/>
              </a:p>
            </p:txBody>
          </p:sp>
        </mc:Choice>
        <mc:Fallback xmlns="">
          <p:sp>
            <p:nvSpPr>
              <p:cNvPr id="2" name="Rectángulo 1">
                <a:extLst>
                  <a:ext uri="{FF2B5EF4-FFF2-40B4-BE49-F238E27FC236}">
                    <a16:creationId xmlns:a16="http://schemas.microsoft.com/office/drawing/2014/main" id="{36CD47CF-9D8A-4E9A-886E-B4B3AAF6516E}"/>
                  </a:ext>
                </a:extLst>
              </p:cNvPr>
              <p:cNvSpPr>
                <a:spLocks noRot="1" noChangeAspect="1" noMove="1" noResize="1" noEditPoints="1" noAdjustHandles="1" noChangeArrowheads="1" noChangeShapeType="1" noTextEdit="1"/>
              </p:cNvSpPr>
              <p:nvPr/>
            </p:nvSpPr>
            <p:spPr>
              <a:xfrm>
                <a:off x="2224363" y="1273552"/>
                <a:ext cx="5180969" cy="851708"/>
              </a:xfrm>
              <a:prstGeom prst="rect">
                <a:avLst/>
              </a:prstGeom>
              <a:blipFill>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 name="Rectángulo 4">
                <a:extLst>
                  <a:ext uri="{FF2B5EF4-FFF2-40B4-BE49-F238E27FC236}">
                    <a16:creationId xmlns:a16="http://schemas.microsoft.com/office/drawing/2014/main" id="{90304CEB-8E86-42A3-A167-DD1E591A1F13}"/>
                  </a:ext>
                </a:extLst>
              </p:cNvPr>
              <p:cNvSpPr/>
              <p:nvPr/>
            </p:nvSpPr>
            <p:spPr>
              <a:xfrm>
                <a:off x="2117762" y="2535306"/>
                <a:ext cx="5436938" cy="85170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b="1" i="1">
                              <a:latin typeface="Cambria Math" panose="02040503050406030204" pitchFamily="18" charset="0"/>
                            </a:rPr>
                          </m:ctrlPr>
                        </m:sSubPr>
                        <m:e>
                          <m:r>
                            <a:rPr lang="es-ES" sz="2400" b="1" i="1">
                              <a:latin typeface="Cambria Math" panose="02040503050406030204" pitchFamily="18" charset="0"/>
                            </a:rPr>
                            <m:t>𝑪</m:t>
                          </m:r>
                        </m:e>
                        <m:sub>
                          <m:r>
                            <a:rPr lang="es-ES" sz="2400" b="1" i="1">
                              <a:latin typeface="Cambria Math" panose="02040503050406030204" pitchFamily="18" charset="0"/>
                            </a:rPr>
                            <m:t>𝒑</m:t>
                          </m:r>
                          <m:r>
                            <a:rPr lang="es-MX" sz="2400" b="1" i="1">
                              <a:latin typeface="Cambria Math" panose="02040503050406030204" pitchFamily="18" charset="0"/>
                            </a:rPr>
                            <m:t>𝒔</m:t>
                          </m:r>
                        </m:sub>
                      </m:sSub>
                      <m:r>
                        <a:rPr lang="es-ES" sz="2400" b="1" i="1">
                          <a:latin typeface="Cambria Math" panose="02040503050406030204" pitchFamily="18" charset="0"/>
                        </a:rPr>
                        <m:t>=</m:t>
                      </m:r>
                      <m:f>
                        <m:fPr>
                          <m:ctrlPr>
                            <a:rPr lang="es-ES" sz="2400" i="1">
                              <a:latin typeface="Cambria Math" panose="02040503050406030204" pitchFamily="18" charset="0"/>
                            </a:rPr>
                          </m:ctrlPr>
                        </m:fPr>
                        <m:num>
                          <m:r>
                            <a:rPr lang="es-ES" sz="2400" i="1">
                              <a:latin typeface="Cambria Math"/>
                            </a:rPr>
                            <m:t>𝐸𝑆</m:t>
                          </m:r>
                          <m:r>
                            <a:rPr lang="es-ES" sz="2400" i="1">
                              <a:latin typeface="Cambria Math"/>
                              <a:ea typeface="Cambria Math"/>
                            </a:rPr>
                            <m:t>−</m:t>
                          </m:r>
                          <m:r>
                            <a:rPr lang="es-ES" sz="2400" i="1">
                              <a:latin typeface="Cambria Math"/>
                              <a:ea typeface="Cambria Math"/>
                            </a:rPr>
                            <m:t>𝜇</m:t>
                          </m:r>
                        </m:num>
                        <m:den>
                          <m:r>
                            <a:rPr lang="es-ES" sz="2400" i="1">
                              <a:latin typeface="Cambria Math"/>
                            </a:rPr>
                            <m:t>3</m:t>
                          </m:r>
                          <m:acc>
                            <m:accPr>
                              <m:chr m:val="̂"/>
                              <m:ctrlPr>
                                <a:rPr lang="es-ES" sz="2400" i="1">
                                  <a:latin typeface="Cambria Math" panose="02040503050406030204" pitchFamily="18" charset="0"/>
                                </a:rPr>
                              </m:ctrlPr>
                            </m:accPr>
                            <m:e>
                              <m:r>
                                <a:rPr lang="es-ES" sz="2400" i="1">
                                  <a:latin typeface="Cambria Math"/>
                                  <a:ea typeface="Cambria Math"/>
                                </a:rPr>
                                <m:t>𝜎</m:t>
                              </m:r>
                            </m:e>
                          </m:acc>
                        </m:den>
                      </m:f>
                      <m:r>
                        <a:rPr lang="es-MX" sz="2400" b="1" i="1">
                          <a:latin typeface="Cambria Math" panose="02040503050406030204" pitchFamily="18" charset="0"/>
                          <a:ea typeface="Cambria Math" panose="02040503050406030204" pitchFamily="18" charset="0"/>
                        </a:rPr>
                        <m:t>=</m:t>
                      </m:r>
                      <m:f>
                        <m:fPr>
                          <m:ctrlPr>
                            <a:rPr lang="es-MX" sz="2400" b="1" i="1">
                              <a:latin typeface="Cambria Math" panose="02040503050406030204" pitchFamily="18" charset="0"/>
                              <a:ea typeface="Cambria Math" panose="02040503050406030204" pitchFamily="18" charset="0"/>
                            </a:rPr>
                          </m:ctrlPr>
                        </m:fPr>
                        <m:num>
                          <m:r>
                            <a:rPr lang="es-MX" sz="2400" b="1" i="1">
                              <a:latin typeface="Cambria Math" panose="02040503050406030204" pitchFamily="18" charset="0"/>
                              <a:ea typeface="Cambria Math" panose="02040503050406030204" pitchFamily="18" charset="0"/>
                            </a:rPr>
                            <m:t>𝟏𝟎𝟖</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𝟗𝟕</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𝟔𝟒𝟖</m:t>
                          </m:r>
                        </m:num>
                        <m:den>
                          <m:r>
                            <a:rPr lang="es-MX" sz="2400" b="1" i="1">
                              <a:latin typeface="Cambria Math" panose="02040503050406030204" pitchFamily="18" charset="0"/>
                              <a:ea typeface="Cambria Math" panose="02040503050406030204" pitchFamily="18" charset="0"/>
                            </a:rPr>
                            <m:t>𝟑</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𝟒</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𝟕𝟒𝟖𝟗𝟑</m:t>
                          </m:r>
                          <m:r>
                            <a:rPr lang="es-MX" sz="2400" b="1" i="1">
                              <a:latin typeface="Cambria Math" panose="02040503050406030204" pitchFamily="18" charset="0"/>
                              <a:ea typeface="Cambria Math" panose="02040503050406030204" pitchFamily="18" charset="0"/>
                            </a:rPr>
                            <m:t>)</m:t>
                          </m:r>
                        </m:den>
                      </m:f>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𝟎</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𝟕𝟐</m:t>
                      </m:r>
                    </m:oMath>
                  </m:oMathPara>
                </a14:m>
                <a:endParaRPr lang="es-MX" sz="2400" dirty="0"/>
              </a:p>
            </p:txBody>
          </p:sp>
        </mc:Choice>
        <mc:Fallback xmlns="">
          <p:sp>
            <p:nvSpPr>
              <p:cNvPr id="5" name="Rectángulo 4">
                <a:extLst>
                  <a:ext uri="{FF2B5EF4-FFF2-40B4-BE49-F238E27FC236}">
                    <a16:creationId xmlns:a16="http://schemas.microsoft.com/office/drawing/2014/main" id="{90304CEB-8E86-42A3-A167-DD1E591A1F13}"/>
                  </a:ext>
                </a:extLst>
              </p:cNvPr>
              <p:cNvSpPr>
                <a:spLocks noRot="1" noChangeAspect="1" noMove="1" noResize="1" noEditPoints="1" noAdjustHandles="1" noChangeArrowheads="1" noChangeShapeType="1" noTextEdit="1"/>
              </p:cNvSpPr>
              <p:nvPr/>
            </p:nvSpPr>
            <p:spPr>
              <a:xfrm>
                <a:off x="2117762" y="2535306"/>
                <a:ext cx="5436938" cy="851708"/>
              </a:xfrm>
              <a:prstGeom prst="rect">
                <a:avLst/>
              </a:prstGeom>
              <a:blipFill>
                <a:blip r:embed="rId4"/>
                <a:stretch>
                  <a:fillRect/>
                </a:stretch>
              </a:blipFill>
            </p:spPr>
            <p:txBody>
              <a:bodyPr/>
              <a:lstStyle/>
              <a:p>
                <a:r>
                  <a:rPr lang="es-MX">
                    <a:noFill/>
                  </a:rPr>
                  <a:t> </a:t>
                </a:r>
              </a:p>
            </p:txBody>
          </p:sp>
        </mc:Fallback>
      </mc:AlternateContent>
    </p:spTree>
    <p:extLst>
      <p:ext uri="{BB962C8B-B14F-4D97-AF65-F5344CB8AC3E}">
        <p14:creationId xmlns:p14="http://schemas.microsoft.com/office/powerpoint/2010/main" val="2825219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3" name="Tabla 2">
                <a:extLst>
                  <a:ext uri="{FF2B5EF4-FFF2-40B4-BE49-F238E27FC236}">
                    <a16:creationId xmlns:a16="http://schemas.microsoft.com/office/drawing/2014/main" id="{ADDAD7F0-9B08-45EC-BEE8-BEFEF2F790B3}"/>
                  </a:ext>
                </a:extLst>
              </p:cNvPr>
              <p:cNvGraphicFramePr>
                <a:graphicFrameLocks noGrp="1"/>
              </p:cNvGraphicFramePr>
              <p:nvPr>
                <p:extLst>
                  <p:ext uri="{D42A27DB-BD31-4B8C-83A1-F6EECF244321}">
                    <p14:modId xmlns:p14="http://schemas.microsoft.com/office/powerpoint/2010/main" val="4061492887"/>
                  </p:ext>
                </p:extLst>
              </p:nvPr>
            </p:nvGraphicFramePr>
            <p:xfrm>
              <a:off x="1402914" y="459501"/>
              <a:ext cx="8718116" cy="3085973"/>
            </p:xfrm>
            <a:graphic>
              <a:graphicData uri="http://schemas.openxmlformats.org/drawingml/2006/table">
                <a:tbl>
                  <a:tblPr/>
                  <a:tblGrid>
                    <a:gridCol w="2179529">
                      <a:extLst>
                        <a:ext uri="{9D8B030D-6E8A-4147-A177-3AD203B41FA5}">
                          <a16:colId xmlns:a16="http://schemas.microsoft.com/office/drawing/2014/main" val="36289537"/>
                        </a:ext>
                      </a:extLst>
                    </a:gridCol>
                    <a:gridCol w="2179529">
                      <a:extLst>
                        <a:ext uri="{9D8B030D-6E8A-4147-A177-3AD203B41FA5}">
                          <a16:colId xmlns:a16="http://schemas.microsoft.com/office/drawing/2014/main" val="3986172931"/>
                        </a:ext>
                      </a:extLst>
                    </a:gridCol>
                    <a:gridCol w="2179529">
                      <a:extLst>
                        <a:ext uri="{9D8B030D-6E8A-4147-A177-3AD203B41FA5}">
                          <a16:colId xmlns:a16="http://schemas.microsoft.com/office/drawing/2014/main" val="3561966592"/>
                        </a:ext>
                      </a:extLst>
                    </a:gridCol>
                    <a:gridCol w="2179529">
                      <a:extLst>
                        <a:ext uri="{9D8B030D-6E8A-4147-A177-3AD203B41FA5}">
                          <a16:colId xmlns:a16="http://schemas.microsoft.com/office/drawing/2014/main" val="3281957102"/>
                        </a:ext>
                      </a:extLst>
                    </a:gridCol>
                  </a:tblGrid>
                  <a:tr h="485604">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ES" sz="3200" b="1" i="0" u="none" strike="noStrike" dirty="0">
                              <a:solidFill>
                                <a:srgbClr val="000000"/>
                              </a:solidFill>
                              <a:effectLst/>
                              <a:latin typeface="Gabriola" panose="04040605051002020D02" pitchFamily="82" charset="0"/>
                            </a:rPr>
                            <a:t>Capabilidad Corto Plazo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hMerge="1">
                      <a:txBody>
                        <a:bodyPr/>
                        <a:lstStyle/>
                        <a:p>
                          <a:endParaRPr lang="es-ES"/>
                        </a:p>
                      </a:txBody>
                      <a:tcPr/>
                    </a:tc>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ES" sz="3200" b="1" i="0" u="none" strike="noStrike" dirty="0">
                              <a:solidFill>
                                <a:srgbClr val="000000"/>
                              </a:solidFill>
                              <a:effectLst/>
                              <a:latin typeface="Gabriola" panose="04040605051002020D02" pitchFamily="82" charset="0"/>
                            </a:rPr>
                            <a:t>Desempeño Largo Plazo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tc hMerge="1">
                      <a:txBody>
                        <a:bodyPr/>
                        <a:lstStyle/>
                        <a:p>
                          <a:endParaRPr lang="es-ES"/>
                        </a:p>
                      </a:txBody>
                      <a:tcPr/>
                    </a:tc>
                    <a:extLst>
                      <a:ext uri="{0D108BD9-81ED-4DB2-BD59-A6C34878D82A}">
                        <a16:rowId xmlns:a16="http://schemas.microsoft.com/office/drawing/2014/main" val="1019880934"/>
                      </a:ext>
                    </a:extLst>
                  </a:tr>
                  <a:tr h="49508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14:m>
                            <m:oMathPara xmlns:m="http://schemas.openxmlformats.org/officeDocument/2006/math">
                              <m:oMathParaPr>
                                <m:jc m:val="centerGroup"/>
                              </m:oMathParaPr>
                              <m:oMath xmlns:m="http://schemas.openxmlformats.org/officeDocument/2006/math">
                                <m:sSub>
                                  <m:sSubPr>
                                    <m:ctrlPr>
                                      <a:rPr lang="es-ES" sz="3200" i="1" smtClean="0">
                                        <a:latin typeface="Cambria Math" panose="02040503050406030204" pitchFamily="18" charset="0"/>
                                        <a:ea typeface="Cambria Math" panose="02040503050406030204" pitchFamily="18" charset="0"/>
                                      </a:rPr>
                                    </m:ctrlPr>
                                  </m:sSubPr>
                                  <m:e>
                                    <m:acc>
                                      <m:accPr>
                                        <m:chr m:val="̂"/>
                                        <m:ctrlPr>
                                          <a:rPr lang="es-ES" sz="3200" i="1" smtClean="0">
                                            <a:latin typeface="Cambria Math" panose="02040503050406030204" pitchFamily="18" charset="0"/>
                                            <a:ea typeface="Cambria Math" panose="02040503050406030204" pitchFamily="18" charset="0"/>
                                          </a:rPr>
                                        </m:ctrlPr>
                                      </m:accPr>
                                      <m:e>
                                        <m:r>
                                          <a:rPr lang="es-ES" sz="3200" i="1">
                                            <a:latin typeface="Cambria Math" panose="02040503050406030204" pitchFamily="18" charset="0"/>
                                            <a:ea typeface="Cambria Math" panose="02040503050406030204" pitchFamily="18" charset="0"/>
                                          </a:rPr>
                                          <m:t>𝜎</m:t>
                                        </m:r>
                                      </m:e>
                                    </m:acc>
                                  </m:e>
                                  <m:sub>
                                    <m:r>
                                      <a:rPr lang="es-ES" sz="3200" b="0" i="1" smtClean="0">
                                        <a:latin typeface="Cambria Math" panose="02040503050406030204" pitchFamily="18" charset="0"/>
                                        <a:ea typeface="Cambria Math" panose="02040503050406030204" pitchFamily="18" charset="0"/>
                                      </a:rPr>
                                      <m:t>𝑅</m:t>
                                    </m:r>
                                  </m:sub>
                                </m:sSub>
                                <m:r>
                                  <a:rPr lang="es-ES" sz="3200" i="1" smtClean="0">
                                    <a:latin typeface="Cambria Math" panose="02040503050406030204" pitchFamily="18" charset="0"/>
                                    <a:ea typeface="Cambria Math" panose="02040503050406030204" pitchFamily="18" charset="0"/>
                                  </a:rPr>
                                  <m:t> </m:t>
                                </m:r>
                              </m:oMath>
                            </m:oMathPara>
                          </a14:m>
                          <a:endParaRPr lang="es-ES" sz="3200" b="0" i="0" u="none" strike="noStrike" dirty="0">
                            <a:solidFill>
                              <a:srgbClr val="000000"/>
                            </a:solidFill>
                            <a:effectLst/>
                            <a:latin typeface="Gabriola" panose="04040605051002020D02" pitchFamily="82"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5.1274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14:m>
                            <m:oMathPara xmlns:m="http://schemas.openxmlformats.org/officeDocument/2006/math">
                              <m:oMathParaPr>
                                <m:jc m:val="centerGroup"/>
                              </m:oMathParaPr>
                              <m:oMath xmlns:m="http://schemas.openxmlformats.org/officeDocument/2006/math">
                                <m:sSub>
                                  <m:sSubPr>
                                    <m:ctrlPr>
                                      <a:rPr lang="es-ES" sz="3200" i="1" smtClean="0">
                                        <a:latin typeface="Cambria Math" panose="02040503050406030204" pitchFamily="18" charset="0"/>
                                        <a:ea typeface="Cambria Math" panose="02040503050406030204" pitchFamily="18" charset="0"/>
                                      </a:rPr>
                                    </m:ctrlPr>
                                  </m:sSubPr>
                                  <m:e>
                                    <m:acc>
                                      <m:accPr>
                                        <m:chr m:val="̂"/>
                                        <m:ctrlPr>
                                          <a:rPr lang="es-ES" sz="3200" i="1" smtClean="0">
                                            <a:latin typeface="Cambria Math" panose="02040503050406030204" pitchFamily="18" charset="0"/>
                                            <a:ea typeface="Cambria Math" panose="02040503050406030204" pitchFamily="18" charset="0"/>
                                          </a:rPr>
                                        </m:ctrlPr>
                                      </m:accPr>
                                      <m:e>
                                        <m:r>
                                          <a:rPr lang="es-ES" sz="3200" i="1">
                                            <a:latin typeface="Cambria Math" panose="02040503050406030204" pitchFamily="18" charset="0"/>
                                            <a:ea typeface="Cambria Math" panose="02040503050406030204" pitchFamily="18" charset="0"/>
                                          </a:rPr>
                                          <m:t>𝜎</m:t>
                                        </m:r>
                                      </m:e>
                                    </m:acc>
                                  </m:e>
                                  <m:sub>
                                    <m:r>
                                      <a:rPr lang="es-ES" sz="3200" b="0" i="1" smtClean="0">
                                        <a:latin typeface="Cambria Math" panose="02040503050406030204" pitchFamily="18" charset="0"/>
                                        <a:ea typeface="Cambria Math" panose="02040503050406030204" pitchFamily="18" charset="0"/>
                                      </a:rPr>
                                      <m:t>𝑆</m:t>
                                    </m:r>
                                  </m:sub>
                                </m:sSub>
                                <m:r>
                                  <a:rPr lang="es-ES" sz="3200" i="1" smtClean="0">
                                    <a:latin typeface="Cambria Math" panose="02040503050406030204" pitchFamily="18" charset="0"/>
                                    <a:ea typeface="Cambria Math" panose="02040503050406030204" pitchFamily="18" charset="0"/>
                                  </a:rPr>
                                  <m:t> </m:t>
                                </m:r>
                              </m:oMath>
                            </m:oMathPara>
                          </a14:m>
                          <a:endParaRPr lang="es-ES" sz="3200" b="0" i="0" u="none" strike="noStrike" dirty="0">
                            <a:solidFill>
                              <a:srgbClr val="000000"/>
                            </a:solidFill>
                            <a:effectLst/>
                            <a:latin typeface="Gabriola" panose="04040605051002020D02" pitchFamily="82"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4.74893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extLst>
                      <a:ext uri="{0D108BD9-81ED-4DB2-BD59-A6C34878D82A}">
                        <a16:rowId xmlns:a16="http://schemas.microsoft.com/office/drawing/2014/main" val="1324759776"/>
                      </a:ext>
                    </a:extLst>
                  </a:tr>
                  <a:tr h="52303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14:m>
                            <m:oMathPara xmlns:m="http://schemas.openxmlformats.org/officeDocument/2006/math">
                              <m:oMathParaPr>
                                <m:jc m:val="centerGroup"/>
                              </m:oMathParaPr>
                              <m:oMath xmlns:m="http://schemas.openxmlformats.org/officeDocument/2006/math">
                                <m:sSub>
                                  <m:sSubPr>
                                    <m:ctrlPr>
                                      <a:rPr lang="es-ES" sz="3200" b="0" i="1" u="none" strike="noStrike" smtClean="0">
                                        <a:solidFill>
                                          <a:srgbClr val="000000"/>
                                        </a:solidFill>
                                        <a:effectLst/>
                                        <a:latin typeface="Cambria Math" panose="02040503050406030204" pitchFamily="18" charset="0"/>
                                      </a:rPr>
                                    </m:ctrlPr>
                                  </m:sSubPr>
                                  <m:e>
                                    <m:r>
                                      <a:rPr lang="es-ES" sz="3200" b="0" i="1" u="none" strike="noStrike" smtClean="0">
                                        <a:solidFill>
                                          <a:srgbClr val="000000"/>
                                        </a:solidFill>
                                        <a:effectLst/>
                                        <a:latin typeface="Cambria Math" panose="02040503050406030204" pitchFamily="18" charset="0"/>
                                      </a:rPr>
                                      <m:t>𝐶</m:t>
                                    </m:r>
                                  </m:e>
                                  <m:sub>
                                    <m:r>
                                      <a:rPr lang="es-ES" sz="3200" b="0" i="1" u="none" strike="noStrike" smtClean="0">
                                        <a:solidFill>
                                          <a:srgbClr val="000000"/>
                                        </a:solidFill>
                                        <a:effectLst/>
                                        <a:latin typeface="Cambria Math" panose="02040503050406030204" pitchFamily="18" charset="0"/>
                                      </a:rPr>
                                      <m:t>𝑝</m:t>
                                    </m:r>
                                  </m:sub>
                                </m:sSub>
                              </m:oMath>
                            </m:oMathPara>
                          </a14:m>
                          <a:endParaRPr lang="es-ES" sz="3200" b="0" i="0" u="none" strike="noStrike" dirty="0">
                            <a:solidFill>
                              <a:srgbClr val="000000"/>
                            </a:solidFill>
                            <a:effectLst/>
                            <a:latin typeface="Gabriola" panose="04040605051002020D02" pitchFamily="82"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14:m>
                            <m:oMathPara xmlns:m="http://schemas.openxmlformats.org/officeDocument/2006/math">
                              <m:oMathParaPr>
                                <m:jc m:val="centerGroup"/>
                              </m:oMathParaPr>
                              <m:oMath xmlns:m="http://schemas.openxmlformats.org/officeDocument/2006/math">
                                <m:sSub>
                                  <m:sSubPr>
                                    <m:ctrlPr>
                                      <a:rPr lang="es-ES" sz="3200" b="0" i="1" u="none" strike="noStrike" smtClean="0">
                                        <a:solidFill>
                                          <a:srgbClr val="000000"/>
                                        </a:solidFill>
                                        <a:effectLst/>
                                        <a:latin typeface="Cambria Math" panose="02040503050406030204" pitchFamily="18" charset="0"/>
                                      </a:rPr>
                                    </m:ctrlPr>
                                  </m:sSubPr>
                                  <m:e>
                                    <m:r>
                                      <a:rPr lang="es-MX" sz="3200" b="0" i="1" u="none" strike="noStrike" smtClean="0">
                                        <a:solidFill>
                                          <a:srgbClr val="000000"/>
                                        </a:solidFill>
                                        <a:effectLst/>
                                        <a:latin typeface="Cambria Math" panose="02040503050406030204" pitchFamily="18" charset="0"/>
                                      </a:rPr>
                                      <m:t>𝐶</m:t>
                                    </m:r>
                                  </m:e>
                                  <m:sub>
                                    <m:r>
                                      <a:rPr lang="es-ES" sz="3200" b="0" i="1" u="none" strike="noStrike" smtClean="0">
                                        <a:solidFill>
                                          <a:srgbClr val="000000"/>
                                        </a:solidFill>
                                        <a:effectLst/>
                                        <a:latin typeface="Cambria Math" panose="02040503050406030204" pitchFamily="18" charset="0"/>
                                      </a:rPr>
                                      <m:t>𝑝</m:t>
                                    </m:r>
                                  </m:sub>
                                </m:sSub>
                              </m:oMath>
                            </m:oMathPara>
                          </a14:m>
                          <a:endParaRPr lang="es-ES" sz="3200" b="0" i="0" u="none" strike="noStrike" dirty="0">
                            <a:solidFill>
                              <a:srgbClr val="000000"/>
                            </a:solidFill>
                            <a:effectLst/>
                            <a:latin typeface="Gabriola" panose="04040605051002020D02" pitchFamily="82"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extLst>
                      <a:ext uri="{0D108BD9-81ED-4DB2-BD59-A6C34878D82A}">
                        <a16:rowId xmlns:a16="http://schemas.microsoft.com/office/drawing/2014/main" val="1825848097"/>
                      </a:ext>
                    </a:extLst>
                  </a:tr>
                  <a:tr h="52303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14:m>
                            <m:oMath xmlns:m="http://schemas.openxmlformats.org/officeDocument/2006/math">
                              <m:sSub>
                                <m:sSubPr>
                                  <m:ctrlPr>
                                    <a:rPr lang="es-ES" sz="3200" b="0" i="1" u="none" strike="noStrike" smtClean="0">
                                      <a:solidFill>
                                        <a:srgbClr val="000000"/>
                                      </a:solidFill>
                                      <a:effectLst/>
                                      <a:latin typeface="Cambria Math" panose="02040503050406030204" pitchFamily="18" charset="0"/>
                                    </a:rPr>
                                  </m:ctrlPr>
                                </m:sSubPr>
                                <m:e>
                                  <m:r>
                                    <a:rPr lang="es-ES" sz="3200" b="0" i="1" u="none" strike="noStrike" smtClean="0">
                                      <a:solidFill>
                                        <a:srgbClr val="000000"/>
                                      </a:solidFill>
                                      <a:effectLst/>
                                      <a:latin typeface="Cambria Math" panose="02040503050406030204" pitchFamily="18" charset="0"/>
                                    </a:rPr>
                                    <m:t>𝐶</m:t>
                                  </m:r>
                                </m:e>
                                <m:sub>
                                  <m:r>
                                    <a:rPr lang="es-ES" sz="3200" b="0" i="1" u="none" strike="noStrike" smtClean="0">
                                      <a:solidFill>
                                        <a:srgbClr val="000000"/>
                                      </a:solidFill>
                                      <a:effectLst/>
                                      <a:latin typeface="Cambria Math" panose="02040503050406030204" pitchFamily="18" charset="0"/>
                                    </a:rPr>
                                    <m:t>𝑝</m:t>
                                  </m:r>
                                  <m:r>
                                    <a:rPr lang="es-MX" sz="3200" b="0" i="1" u="none" strike="noStrike" smtClean="0">
                                      <a:solidFill>
                                        <a:srgbClr val="000000"/>
                                      </a:solidFill>
                                      <a:effectLst/>
                                      <a:latin typeface="Cambria Math" panose="02040503050406030204" pitchFamily="18" charset="0"/>
                                    </a:rPr>
                                    <m:t>𝑠</m:t>
                                  </m:r>
                                </m:sub>
                              </m:sSub>
                            </m:oMath>
                          </a14:m>
                          <a:r>
                            <a:rPr lang="es-ES" sz="3200" b="0" i="0" u="none" strike="noStrike" dirty="0">
                              <a:solidFill>
                                <a:srgbClr val="000000"/>
                              </a:solidFill>
                              <a:effectLst/>
                              <a:latin typeface="Gabriola" panose="04040605051002020D02" pitchFamily="82" charset="0"/>
                            </a:rPr>
                            <a:t>(Superior)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14:m>
                            <m:oMath xmlns:m="http://schemas.openxmlformats.org/officeDocument/2006/math">
                              <m:sSub>
                                <m:sSubPr>
                                  <m:ctrlPr>
                                    <a:rPr lang="es-ES" sz="3200" b="0" i="1" u="none" strike="noStrike" smtClean="0">
                                      <a:solidFill>
                                        <a:srgbClr val="000000"/>
                                      </a:solidFill>
                                      <a:effectLst/>
                                      <a:latin typeface="Cambria Math" panose="02040503050406030204" pitchFamily="18" charset="0"/>
                                    </a:rPr>
                                  </m:ctrlPr>
                                </m:sSubPr>
                                <m:e>
                                  <m:r>
                                    <a:rPr lang="es-MX" sz="3200" b="0" i="1" u="none" strike="noStrike" smtClean="0">
                                      <a:solidFill>
                                        <a:srgbClr val="000000"/>
                                      </a:solidFill>
                                      <a:effectLst/>
                                      <a:latin typeface="Cambria Math" panose="02040503050406030204" pitchFamily="18" charset="0"/>
                                    </a:rPr>
                                    <m:t>𝐶</m:t>
                                  </m:r>
                                </m:e>
                                <m:sub>
                                  <m:r>
                                    <a:rPr lang="es-ES" sz="3200" b="0" i="1" u="none" strike="noStrike" smtClean="0">
                                      <a:solidFill>
                                        <a:srgbClr val="000000"/>
                                      </a:solidFill>
                                      <a:effectLst/>
                                      <a:latin typeface="Cambria Math" panose="02040503050406030204" pitchFamily="18" charset="0"/>
                                    </a:rPr>
                                    <m:t>𝑝</m:t>
                                  </m:r>
                                  <m:r>
                                    <a:rPr lang="es-MX" sz="3200" b="0" i="1" u="none" strike="noStrike" smtClean="0">
                                      <a:solidFill>
                                        <a:srgbClr val="000000"/>
                                      </a:solidFill>
                                      <a:effectLst/>
                                      <a:latin typeface="Cambria Math" panose="02040503050406030204" pitchFamily="18" charset="0"/>
                                    </a:rPr>
                                    <m:t>𝑠</m:t>
                                  </m:r>
                                </m:sub>
                              </m:sSub>
                            </m:oMath>
                          </a14:m>
                          <a:r>
                            <a:rPr lang="es-ES" sz="3200" b="0" i="0" u="none" strike="noStrike" dirty="0">
                              <a:solidFill>
                                <a:srgbClr val="000000"/>
                              </a:solidFill>
                              <a:effectLst/>
                              <a:latin typeface="Gabriola" panose="04040605051002020D02" pitchFamily="82" charset="0"/>
                            </a:rPr>
                            <a:t>(Superior)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extLst>
                      <a:ext uri="{0D108BD9-81ED-4DB2-BD59-A6C34878D82A}">
                        <a16:rowId xmlns:a16="http://schemas.microsoft.com/office/drawing/2014/main" val="1716187377"/>
                      </a:ext>
                    </a:extLst>
                  </a:tr>
                  <a:tr h="52303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14:m>
                            <m:oMath xmlns:m="http://schemas.openxmlformats.org/officeDocument/2006/math">
                              <m:sSub>
                                <m:sSubPr>
                                  <m:ctrlPr>
                                    <a:rPr lang="es-ES" sz="3200" b="0" i="1" u="none" strike="noStrike" smtClean="0">
                                      <a:solidFill>
                                        <a:srgbClr val="000000"/>
                                      </a:solidFill>
                                      <a:effectLst/>
                                      <a:latin typeface="Cambria Math" panose="02040503050406030204" pitchFamily="18" charset="0"/>
                                    </a:rPr>
                                  </m:ctrlPr>
                                </m:sSubPr>
                                <m:e>
                                  <m:r>
                                    <a:rPr lang="es-ES" sz="3200" b="0" i="1" u="none" strike="noStrike" smtClean="0">
                                      <a:solidFill>
                                        <a:srgbClr val="000000"/>
                                      </a:solidFill>
                                      <a:effectLst/>
                                      <a:latin typeface="Cambria Math" panose="02040503050406030204" pitchFamily="18" charset="0"/>
                                    </a:rPr>
                                    <m:t>𝐶</m:t>
                                  </m:r>
                                </m:e>
                                <m:sub>
                                  <m:r>
                                    <a:rPr lang="es-ES" sz="3200" b="0" i="1" u="none" strike="noStrike" smtClean="0">
                                      <a:solidFill>
                                        <a:srgbClr val="000000"/>
                                      </a:solidFill>
                                      <a:effectLst/>
                                      <a:latin typeface="Cambria Math" panose="02040503050406030204" pitchFamily="18" charset="0"/>
                                    </a:rPr>
                                    <m:t>𝑝</m:t>
                                  </m:r>
                                  <m:r>
                                    <a:rPr lang="es-MX" sz="3200" b="0" i="1" u="none" strike="noStrike" smtClean="0">
                                      <a:solidFill>
                                        <a:srgbClr val="000000"/>
                                      </a:solidFill>
                                      <a:effectLst/>
                                      <a:latin typeface="Cambria Math" panose="02040503050406030204" pitchFamily="18" charset="0"/>
                                    </a:rPr>
                                    <m:t>𝑙</m:t>
                                  </m:r>
                                </m:sub>
                              </m:sSub>
                            </m:oMath>
                          </a14:m>
                          <a:r>
                            <a:rPr lang="es-ES" sz="3200" b="0" i="0" u="none" strike="noStrike" dirty="0">
                              <a:solidFill>
                                <a:srgbClr val="000000"/>
                              </a:solidFill>
                              <a:effectLst/>
                              <a:latin typeface="Gabriola" panose="04040605051002020D02" pitchFamily="82" charset="0"/>
                            </a:rPr>
                            <a:t>(Inferior)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14:m>
                            <m:oMath xmlns:m="http://schemas.openxmlformats.org/officeDocument/2006/math">
                              <m:sSub>
                                <m:sSubPr>
                                  <m:ctrlPr>
                                    <a:rPr lang="es-ES" sz="3200" b="0" i="1" u="none" strike="noStrike" smtClean="0">
                                      <a:solidFill>
                                        <a:srgbClr val="000000"/>
                                      </a:solidFill>
                                      <a:effectLst/>
                                      <a:latin typeface="Cambria Math" panose="02040503050406030204" pitchFamily="18" charset="0"/>
                                    </a:rPr>
                                  </m:ctrlPr>
                                </m:sSubPr>
                                <m:e>
                                  <m:r>
                                    <a:rPr lang="es-MX" sz="3200" b="0" i="1" u="none" strike="noStrike" smtClean="0">
                                      <a:solidFill>
                                        <a:srgbClr val="000000"/>
                                      </a:solidFill>
                                      <a:effectLst/>
                                      <a:latin typeface="Cambria Math" panose="02040503050406030204" pitchFamily="18" charset="0"/>
                                    </a:rPr>
                                    <m:t>𝐶</m:t>
                                  </m:r>
                                </m:e>
                                <m:sub>
                                  <m:r>
                                    <a:rPr lang="es-ES" sz="3200" b="0" i="1" u="none" strike="noStrike" smtClean="0">
                                      <a:solidFill>
                                        <a:srgbClr val="000000"/>
                                      </a:solidFill>
                                      <a:effectLst/>
                                      <a:latin typeface="Cambria Math" panose="02040503050406030204" pitchFamily="18" charset="0"/>
                                    </a:rPr>
                                    <m:t>𝑝</m:t>
                                  </m:r>
                                  <m:r>
                                    <a:rPr lang="es-MX" sz="3200" b="0" i="1" u="none" strike="noStrike" smtClean="0">
                                      <a:solidFill>
                                        <a:srgbClr val="000000"/>
                                      </a:solidFill>
                                      <a:effectLst/>
                                      <a:latin typeface="Cambria Math" panose="02040503050406030204" pitchFamily="18" charset="0"/>
                                    </a:rPr>
                                    <m:t>𝑙</m:t>
                                  </m:r>
                                </m:sub>
                              </m:sSub>
                            </m:oMath>
                          </a14:m>
                          <a:r>
                            <a:rPr lang="es-ES" sz="3200" b="0" i="0" u="none" strike="noStrike" dirty="0">
                              <a:solidFill>
                                <a:srgbClr val="000000"/>
                              </a:solidFill>
                              <a:effectLst/>
                              <a:latin typeface="Gabriola" panose="04040605051002020D02" pitchFamily="82" charset="0"/>
                            </a:rPr>
                            <a:t> (Inferior)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extLst>
                      <a:ext uri="{0D108BD9-81ED-4DB2-BD59-A6C34878D82A}">
                        <a16:rowId xmlns:a16="http://schemas.microsoft.com/office/drawing/2014/main" val="2316709873"/>
                      </a:ext>
                    </a:extLst>
                  </a:tr>
                  <a:tr h="52303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14:m>
                            <m:oMathPara xmlns:m="http://schemas.openxmlformats.org/officeDocument/2006/math">
                              <m:oMathParaPr>
                                <m:jc m:val="centerGroup"/>
                              </m:oMathParaPr>
                              <m:oMath xmlns:m="http://schemas.openxmlformats.org/officeDocument/2006/math">
                                <m:sSub>
                                  <m:sSubPr>
                                    <m:ctrlPr>
                                      <a:rPr lang="es-ES" sz="3200" b="0" i="1" u="none" strike="noStrike" smtClean="0">
                                        <a:solidFill>
                                          <a:srgbClr val="000000"/>
                                        </a:solidFill>
                                        <a:effectLst/>
                                        <a:latin typeface="Cambria Math" panose="02040503050406030204" pitchFamily="18" charset="0"/>
                                      </a:rPr>
                                    </m:ctrlPr>
                                  </m:sSubPr>
                                  <m:e>
                                    <m:r>
                                      <a:rPr lang="es-ES" sz="3200" b="0" i="1" u="none" strike="noStrike" smtClean="0">
                                        <a:solidFill>
                                          <a:srgbClr val="000000"/>
                                        </a:solidFill>
                                        <a:effectLst/>
                                        <a:latin typeface="Cambria Math" panose="02040503050406030204" pitchFamily="18" charset="0"/>
                                      </a:rPr>
                                      <m:t>𝐶</m:t>
                                    </m:r>
                                  </m:e>
                                  <m:sub>
                                    <m:r>
                                      <a:rPr lang="es-ES" sz="3200" b="0" i="1" u="none" strike="noStrike" smtClean="0">
                                        <a:solidFill>
                                          <a:srgbClr val="000000"/>
                                        </a:solidFill>
                                        <a:effectLst/>
                                        <a:latin typeface="Cambria Math" panose="02040503050406030204" pitchFamily="18" charset="0"/>
                                      </a:rPr>
                                      <m:t>𝑝𝑘</m:t>
                                    </m:r>
                                  </m:sub>
                                </m:sSub>
                              </m:oMath>
                            </m:oMathPara>
                          </a14:m>
                          <a:endParaRPr lang="es-ES" sz="3200" b="0" i="0" u="none" strike="noStrike" dirty="0">
                            <a:solidFill>
                              <a:srgbClr val="000000"/>
                            </a:solidFill>
                            <a:effectLst/>
                            <a:latin typeface="Gabriola" panose="04040605051002020D02" pitchFamily="82"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14:m>
                            <m:oMathPara xmlns:m="http://schemas.openxmlformats.org/officeDocument/2006/math">
                              <m:oMathParaPr>
                                <m:jc m:val="centerGroup"/>
                              </m:oMathParaPr>
                              <m:oMath xmlns:m="http://schemas.openxmlformats.org/officeDocument/2006/math">
                                <m:sSub>
                                  <m:sSubPr>
                                    <m:ctrlPr>
                                      <a:rPr lang="es-ES" sz="3200" b="0" i="1" u="none" strike="noStrike" smtClean="0">
                                        <a:solidFill>
                                          <a:srgbClr val="000000"/>
                                        </a:solidFill>
                                        <a:effectLst/>
                                        <a:latin typeface="Cambria Math" panose="02040503050406030204" pitchFamily="18" charset="0"/>
                                      </a:rPr>
                                    </m:ctrlPr>
                                  </m:sSubPr>
                                  <m:e>
                                    <m:r>
                                      <a:rPr lang="es-MX" sz="3200" b="0" i="1" u="none" strike="noStrike" smtClean="0">
                                        <a:solidFill>
                                          <a:srgbClr val="000000"/>
                                        </a:solidFill>
                                        <a:effectLst/>
                                        <a:latin typeface="Cambria Math" panose="02040503050406030204" pitchFamily="18" charset="0"/>
                                      </a:rPr>
                                      <m:t>𝐶</m:t>
                                    </m:r>
                                  </m:e>
                                  <m:sub>
                                    <m:r>
                                      <a:rPr lang="es-ES" sz="3200" b="0" i="1" u="none" strike="noStrike" smtClean="0">
                                        <a:solidFill>
                                          <a:srgbClr val="000000"/>
                                        </a:solidFill>
                                        <a:effectLst/>
                                        <a:latin typeface="Cambria Math" panose="02040503050406030204" pitchFamily="18" charset="0"/>
                                      </a:rPr>
                                      <m:t>𝑝𝑘</m:t>
                                    </m:r>
                                  </m:sub>
                                </m:sSub>
                              </m:oMath>
                            </m:oMathPara>
                          </a14:m>
                          <a:endParaRPr lang="es-ES" sz="3200" b="0" i="0" u="none" strike="noStrike" dirty="0">
                            <a:solidFill>
                              <a:srgbClr val="000000"/>
                            </a:solidFill>
                            <a:effectLst/>
                            <a:latin typeface="Gabriola" panose="04040605051002020D02" pitchFamily="82"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extLst>
                      <a:ext uri="{0D108BD9-81ED-4DB2-BD59-A6C34878D82A}">
                        <a16:rowId xmlns:a16="http://schemas.microsoft.com/office/drawing/2014/main" val="2527459989"/>
                      </a:ext>
                    </a:extLst>
                  </a:tr>
                </a:tbl>
              </a:graphicData>
            </a:graphic>
          </p:graphicFrame>
        </mc:Choice>
        <mc:Fallback xmlns="">
          <p:graphicFrame>
            <p:nvGraphicFramePr>
              <p:cNvPr id="3" name="Tabla 2">
                <a:extLst>
                  <a:ext uri="{FF2B5EF4-FFF2-40B4-BE49-F238E27FC236}">
                    <a16:creationId xmlns:a16="http://schemas.microsoft.com/office/drawing/2014/main" id="{ADDAD7F0-9B08-45EC-BEE8-BEFEF2F790B3}"/>
                  </a:ext>
                </a:extLst>
              </p:cNvPr>
              <p:cNvGraphicFramePr>
                <a:graphicFrameLocks noGrp="1"/>
              </p:cNvGraphicFramePr>
              <p:nvPr>
                <p:extLst>
                  <p:ext uri="{D42A27DB-BD31-4B8C-83A1-F6EECF244321}">
                    <p14:modId xmlns:p14="http://schemas.microsoft.com/office/powerpoint/2010/main" val="4061492887"/>
                  </p:ext>
                </p:extLst>
              </p:nvPr>
            </p:nvGraphicFramePr>
            <p:xfrm>
              <a:off x="1402914" y="459501"/>
              <a:ext cx="8718116" cy="3085973"/>
            </p:xfrm>
            <a:graphic>
              <a:graphicData uri="http://schemas.openxmlformats.org/drawingml/2006/table">
                <a:tbl>
                  <a:tblPr/>
                  <a:tblGrid>
                    <a:gridCol w="2179529">
                      <a:extLst>
                        <a:ext uri="{9D8B030D-6E8A-4147-A177-3AD203B41FA5}">
                          <a16:colId xmlns:a16="http://schemas.microsoft.com/office/drawing/2014/main" val="36289537"/>
                        </a:ext>
                      </a:extLst>
                    </a:gridCol>
                    <a:gridCol w="2179529">
                      <a:extLst>
                        <a:ext uri="{9D8B030D-6E8A-4147-A177-3AD203B41FA5}">
                          <a16:colId xmlns:a16="http://schemas.microsoft.com/office/drawing/2014/main" val="3986172931"/>
                        </a:ext>
                      </a:extLst>
                    </a:gridCol>
                    <a:gridCol w="2179529">
                      <a:extLst>
                        <a:ext uri="{9D8B030D-6E8A-4147-A177-3AD203B41FA5}">
                          <a16:colId xmlns:a16="http://schemas.microsoft.com/office/drawing/2014/main" val="3561966592"/>
                        </a:ext>
                      </a:extLst>
                    </a:gridCol>
                    <a:gridCol w="2179529">
                      <a:extLst>
                        <a:ext uri="{9D8B030D-6E8A-4147-A177-3AD203B41FA5}">
                          <a16:colId xmlns:a16="http://schemas.microsoft.com/office/drawing/2014/main" val="3281957102"/>
                        </a:ext>
                      </a:extLst>
                    </a:gridCol>
                  </a:tblGrid>
                  <a:tr h="487680">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ES" sz="3200" b="1" i="0" u="none" strike="noStrike" dirty="0">
                              <a:solidFill>
                                <a:srgbClr val="000000"/>
                              </a:solidFill>
                              <a:effectLst/>
                              <a:latin typeface="Gabriola" panose="04040605051002020D02" pitchFamily="82" charset="0"/>
                            </a:rPr>
                            <a:t>Capabilidad Corto Plazo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hMerge="1">
                      <a:txBody>
                        <a:bodyPr/>
                        <a:lstStyle/>
                        <a:p>
                          <a:endParaRPr lang="es-ES"/>
                        </a:p>
                      </a:txBody>
                      <a:tcPr/>
                    </a:tc>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ES" sz="3200" b="1" i="0" u="none" strike="noStrike" dirty="0">
                              <a:solidFill>
                                <a:srgbClr val="000000"/>
                              </a:solidFill>
                              <a:effectLst/>
                              <a:latin typeface="Gabriola" panose="04040605051002020D02" pitchFamily="82" charset="0"/>
                            </a:rPr>
                            <a:t>Desempeño Largo Plazo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tc hMerge="1">
                      <a:txBody>
                        <a:bodyPr/>
                        <a:lstStyle/>
                        <a:p>
                          <a:endParaRPr lang="es-ES"/>
                        </a:p>
                      </a:txBody>
                      <a:tcPr/>
                    </a:tc>
                    <a:extLst>
                      <a:ext uri="{0D108BD9-81ED-4DB2-BD59-A6C34878D82A}">
                        <a16:rowId xmlns:a16="http://schemas.microsoft.com/office/drawing/2014/main" val="1019880934"/>
                      </a:ext>
                    </a:extLst>
                  </a:tr>
                  <a:tr h="497205">
                    <a:tc>
                      <a:txBody>
                        <a:bodyPr/>
                        <a:lstStyle/>
                        <a:p>
                          <a:endParaRPr lang="es-MX"/>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blipFill>
                          <a:blip r:embed="rId2"/>
                          <a:stretch>
                            <a:fillRect l="-279" t="-120732" r="-300000" b="-470732"/>
                          </a:stretch>
                        </a:blip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5.1274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p>
                          <a:endParaRPr lang="es-MX"/>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blipFill>
                          <a:blip r:embed="rId2"/>
                          <a:stretch>
                            <a:fillRect l="-200840" t="-120732" r="-100560" b="-470732"/>
                          </a:stretch>
                        </a:blip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4.74893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extLst>
                      <a:ext uri="{0D108BD9-81ED-4DB2-BD59-A6C34878D82A}">
                        <a16:rowId xmlns:a16="http://schemas.microsoft.com/office/drawing/2014/main" val="1324759776"/>
                      </a:ext>
                    </a:extLst>
                  </a:tr>
                  <a:tr h="525272">
                    <a:tc>
                      <a:txBody>
                        <a:bodyPr/>
                        <a:lstStyle/>
                        <a:p>
                          <a:endParaRPr lang="es-MX"/>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blipFill>
                          <a:blip r:embed="rId2"/>
                          <a:stretch>
                            <a:fillRect l="-279" t="-210465" r="-300000" b="-348837"/>
                          </a:stretch>
                        </a:blip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p>
                          <a:endParaRPr lang="es-MX"/>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blipFill>
                          <a:blip r:embed="rId2"/>
                          <a:stretch>
                            <a:fillRect l="-200840" t="-210465" r="-100560" b="-348837"/>
                          </a:stretch>
                        </a:blip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extLst>
                      <a:ext uri="{0D108BD9-81ED-4DB2-BD59-A6C34878D82A}">
                        <a16:rowId xmlns:a16="http://schemas.microsoft.com/office/drawing/2014/main" val="1825848097"/>
                      </a:ext>
                    </a:extLst>
                  </a:tr>
                  <a:tr h="525272">
                    <a:tc>
                      <a:txBody>
                        <a:bodyPr/>
                        <a:lstStyle/>
                        <a:p>
                          <a:endParaRPr lang="es-MX"/>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blipFill>
                          <a:blip r:embed="rId2"/>
                          <a:stretch>
                            <a:fillRect l="-279" t="-310465" r="-300000" b="-248837"/>
                          </a:stretch>
                        </a:blip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p>
                          <a:endParaRPr lang="es-MX"/>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blipFill>
                          <a:blip r:embed="rId2"/>
                          <a:stretch>
                            <a:fillRect l="-200840" t="-310465" r="-100560" b="-248837"/>
                          </a:stretch>
                        </a:blip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extLst>
                      <a:ext uri="{0D108BD9-81ED-4DB2-BD59-A6C34878D82A}">
                        <a16:rowId xmlns:a16="http://schemas.microsoft.com/office/drawing/2014/main" val="1716187377"/>
                      </a:ext>
                    </a:extLst>
                  </a:tr>
                  <a:tr h="525272">
                    <a:tc>
                      <a:txBody>
                        <a:bodyPr/>
                        <a:lstStyle/>
                        <a:p>
                          <a:endParaRPr lang="es-MX"/>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blipFill>
                          <a:blip r:embed="rId2"/>
                          <a:stretch>
                            <a:fillRect l="-279" t="-405747" r="-300000" b="-145977"/>
                          </a:stretch>
                        </a:blip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p>
                          <a:endParaRPr lang="es-MX"/>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blipFill>
                          <a:blip r:embed="rId2"/>
                          <a:stretch>
                            <a:fillRect l="-200840" t="-405747" r="-100560" b="-145977"/>
                          </a:stretch>
                        </a:blip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extLst>
                      <a:ext uri="{0D108BD9-81ED-4DB2-BD59-A6C34878D82A}">
                        <a16:rowId xmlns:a16="http://schemas.microsoft.com/office/drawing/2014/main" val="2316709873"/>
                      </a:ext>
                    </a:extLst>
                  </a:tr>
                  <a:tr h="525272">
                    <a:tc>
                      <a:txBody>
                        <a:bodyPr/>
                        <a:lstStyle/>
                        <a:p>
                          <a:endParaRPr lang="es-MX"/>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blipFill>
                          <a:blip r:embed="rId2"/>
                          <a:stretch>
                            <a:fillRect l="-279" t="-511628" r="-300000" b="-47674"/>
                          </a:stretch>
                        </a:blip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p>
                          <a:endParaRPr lang="es-MX"/>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blipFill>
                          <a:blip r:embed="rId2"/>
                          <a:stretch>
                            <a:fillRect l="-200840" t="-511628" r="-100560" b="-47674"/>
                          </a:stretch>
                        </a:blip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extLst>
                      <a:ext uri="{0D108BD9-81ED-4DB2-BD59-A6C34878D82A}">
                        <a16:rowId xmlns:a16="http://schemas.microsoft.com/office/drawing/2014/main" val="2527459989"/>
                      </a:ext>
                    </a:extLst>
                  </a:tr>
                </a:tbl>
              </a:graphicData>
            </a:graphic>
          </p:graphicFrame>
        </mc:Fallback>
      </mc:AlternateContent>
      <p:sp>
        <p:nvSpPr>
          <p:cNvPr id="7" name="CuadroTexto 6">
            <a:extLst>
              <a:ext uri="{FF2B5EF4-FFF2-40B4-BE49-F238E27FC236}">
                <a16:creationId xmlns:a16="http://schemas.microsoft.com/office/drawing/2014/main" id="{4CCC6053-C6D6-4441-9D2D-2DE2C4C80D79}"/>
              </a:ext>
            </a:extLst>
          </p:cNvPr>
          <p:cNvSpPr txBox="1"/>
          <p:nvPr/>
        </p:nvSpPr>
        <p:spPr>
          <a:xfrm>
            <a:off x="263047" y="3753771"/>
            <a:ext cx="11611627" cy="584775"/>
          </a:xfrm>
          <a:prstGeom prst="rect">
            <a:avLst/>
          </a:prstGeom>
          <a:noFill/>
        </p:spPr>
        <p:txBody>
          <a:bodyPr wrap="square" rtlCol="0">
            <a:spAutoFit/>
          </a:bodyPr>
          <a:lstStyle/>
          <a:p>
            <a:r>
              <a:rPr lang="es-MX" sz="3200" b="1" dirty="0">
                <a:solidFill>
                  <a:srgbClr val="C00000"/>
                </a:solidFill>
                <a:latin typeface="Gabriola" panose="04040605051002020D02" pitchFamily="82" charset="0"/>
              </a:rPr>
              <a:t>PROCESO ES INCAPAZ DE CUMPLIR CON LAS ESPECIFICACIONES, DADO QUE Cp&lt;1.33 </a:t>
            </a:r>
          </a:p>
        </p:txBody>
      </p:sp>
      <p:sp>
        <p:nvSpPr>
          <p:cNvPr id="8" name="Rectángulo 7">
            <a:extLst>
              <a:ext uri="{FF2B5EF4-FFF2-40B4-BE49-F238E27FC236}">
                <a16:creationId xmlns:a16="http://schemas.microsoft.com/office/drawing/2014/main" id="{3DBC035F-478A-499B-B543-7541685D05FB}"/>
              </a:ext>
            </a:extLst>
          </p:cNvPr>
          <p:cNvSpPr/>
          <p:nvPr/>
        </p:nvSpPr>
        <p:spPr>
          <a:xfrm>
            <a:off x="263047" y="4513088"/>
            <a:ext cx="9131474" cy="584775"/>
          </a:xfrm>
          <a:prstGeom prst="rect">
            <a:avLst/>
          </a:prstGeom>
        </p:spPr>
        <p:txBody>
          <a:bodyPr wrap="square">
            <a:spAutoFit/>
          </a:bodyPr>
          <a:lstStyle/>
          <a:p>
            <a:pPr lvl="0"/>
            <a:r>
              <a:rPr lang="es-MX" sz="3200" b="1" dirty="0">
                <a:solidFill>
                  <a:srgbClr val="C00000"/>
                </a:solidFill>
                <a:latin typeface="Gabriola" panose="04040605051002020D02" pitchFamily="82" charset="0"/>
              </a:rPr>
              <a:t>PROCESO  NO ESTA CENTRADO, DADO QUE Cpk&lt;1.25 </a:t>
            </a:r>
          </a:p>
        </p:txBody>
      </p:sp>
      <p:sp>
        <p:nvSpPr>
          <p:cNvPr id="9" name="Rectángulo 8">
            <a:extLst>
              <a:ext uri="{FF2B5EF4-FFF2-40B4-BE49-F238E27FC236}">
                <a16:creationId xmlns:a16="http://schemas.microsoft.com/office/drawing/2014/main" id="{47F44219-2C13-4263-8BDA-7BD9C4B252B9}"/>
              </a:ext>
            </a:extLst>
          </p:cNvPr>
          <p:cNvSpPr/>
          <p:nvPr/>
        </p:nvSpPr>
        <p:spPr>
          <a:xfrm>
            <a:off x="263047" y="5272405"/>
            <a:ext cx="9632516" cy="584775"/>
          </a:xfrm>
          <a:prstGeom prst="rect">
            <a:avLst/>
          </a:prstGeom>
        </p:spPr>
        <p:txBody>
          <a:bodyPr wrap="square">
            <a:spAutoFit/>
          </a:bodyPr>
          <a:lstStyle/>
          <a:p>
            <a:pPr lvl="0"/>
            <a:r>
              <a:rPr lang="es-MX" sz="3200" b="1" dirty="0">
                <a:solidFill>
                  <a:srgbClr val="C00000"/>
                </a:solidFill>
                <a:latin typeface="Gabriola" panose="04040605051002020D02" pitchFamily="82" charset="0"/>
              </a:rPr>
              <a:t>EL PROCESO  REQUIERE MODIFICACIONES MUY SERIAS</a:t>
            </a:r>
          </a:p>
        </p:txBody>
      </p:sp>
    </p:spTree>
    <p:extLst>
      <p:ext uri="{BB962C8B-B14F-4D97-AF65-F5344CB8AC3E}">
        <p14:creationId xmlns:p14="http://schemas.microsoft.com/office/powerpoint/2010/main" val="3921557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43DFC1-1FF2-4AD9-9D88-3347E76044A9}"/>
              </a:ext>
            </a:extLst>
          </p:cNvPr>
          <p:cNvSpPr>
            <a:spLocks noGrp="1"/>
          </p:cNvSpPr>
          <p:nvPr>
            <p:ph type="title"/>
          </p:nvPr>
        </p:nvSpPr>
        <p:spPr/>
        <p:txBody>
          <a:bodyPr/>
          <a:lstStyle/>
          <a:p>
            <a:r>
              <a:rPr lang="es-ES" dirty="0"/>
              <a:t>PARETO DE CAPACIDAD</a:t>
            </a:r>
          </a:p>
        </p:txBody>
      </p:sp>
      <p:pic>
        <p:nvPicPr>
          <p:cNvPr id="9" name="Marcador de contenido 8">
            <a:extLst>
              <a:ext uri="{FF2B5EF4-FFF2-40B4-BE49-F238E27FC236}">
                <a16:creationId xmlns:a16="http://schemas.microsoft.com/office/drawing/2014/main" id="{F0E96640-A32E-419A-A557-370B7EC235D0}"/>
              </a:ext>
            </a:extLst>
          </p:cNvPr>
          <p:cNvPicPr>
            <a:picLocks noGrp="1" noChangeAspect="1"/>
          </p:cNvPicPr>
          <p:nvPr>
            <p:ph idx="1"/>
          </p:nvPr>
        </p:nvPicPr>
        <p:blipFill>
          <a:blip r:embed="rId2"/>
          <a:stretch>
            <a:fillRect/>
          </a:stretch>
        </p:blipFill>
        <p:spPr>
          <a:xfrm>
            <a:off x="604911" y="1825625"/>
            <a:ext cx="10902461" cy="4351338"/>
          </a:xfrm>
          <a:prstGeom prst="rect">
            <a:avLst/>
          </a:prstGeom>
        </p:spPr>
      </p:pic>
    </p:spTree>
    <p:extLst>
      <p:ext uri="{BB962C8B-B14F-4D97-AF65-F5344CB8AC3E}">
        <p14:creationId xmlns:p14="http://schemas.microsoft.com/office/powerpoint/2010/main" val="37055420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B0CAE1-26F8-44D8-8CD4-115853BACEB6}"/>
              </a:ext>
            </a:extLst>
          </p:cNvPr>
          <p:cNvSpPr>
            <a:spLocks noGrp="1"/>
          </p:cNvSpPr>
          <p:nvPr>
            <p:ph type="title"/>
          </p:nvPr>
        </p:nvSpPr>
        <p:spPr>
          <a:xfrm>
            <a:off x="838200" y="365125"/>
            <a:ext cx="10515600" cy="687061"/>
          </a:xfrm>
        </p:spPr>
        <p:txBody>
          <a:bodyPr>
            <a:normAutofit fontScale="90000"/>
          </a:bodyPr>
          <a:lstStyle/>
          <a:p>
            <a:r>
              <a:rPr lang="es-ES" dirty="0"/>
              <a:t>INDICES DE CORTO Y LARGO PLAZO</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0ECFC0C7-4007-458A-B953-EB47A105C671}"/>
                  </a:ext>
                </a:extLst>
              </p:cNvPr>
              <p:cNvSpPr>
                <a:spLocks noGrp="1"/>
              </p:cNvSpPr>
              <p:nvPr>
                <p:ph idx="1"/>
              </p:nvPr>
            </p:nvSpPr>
            <p:spPr>
              <a:xfrm>
                <a:off x="838200" y="1365338"/>
                <a:ext cx="10515600" cy="4811626"/>
              </a:xfrm>
            </p:spPr>
            <p:txBody>
              <a:bodyPr>
                <a:normAutofit/>
              </a:bodyPr>
              <a:lstStyle/>
              <a:p>
                <a:pPr algn="just">
                  <a:lnSpc>
                    <a:spcPct val="150000"/>
                  </a:lnSpc>
                  <a:buFont typeface="Wingdings" panose="05000000000000000000" pitchFamily="2" charset="2"/>
                  <a:buChar char="§"/>
                </a:pPr>
                <a:r>
                  <a:rPr lang="es-MX" b="1" dirty="0">
                    <a:solidFill>
                      <a:schemeClr val="tx1"/>
                    </a:solidFill>
                    <a:latin typeface="Gabriola" panose="04040605051002020D02" pitchFamily="82" charset="0"/>
                    <a:cs typeface="Arial" panose="020B0604020202020204" pitchFamily="34" charset="0"/>
                  </a:rPr>
                  <a:t>Los índices a corto plazo (</a:t>
                </a:r>
                <a:r>
                  <a:rPr lang="es-MX" b="1" dirty="0" err="1">
                    <a:solidFill>
                      <a:schemeClr val="tx1"/>
                    </a:solidFill>
                    <a:latin typeface="Gabriola" panose="04040605051002020D02" pitchFamily="82" charset="0"/>
                    <a:cs typeface="Arial" panose="020B0604020202020204" pitchFamily="34" charset="0"/>
                  </a:rPr>
                  <a:t>Cp</a:t>
                </a:r>
                <a:r>
                  <a:rPr lang="es-MX" b="1" dirty="0">
                    <a:solidFill>
                      <a:schemeClr val="tx1"/>
                    </a:solidFill>
                    <a:latin typeface="Gabriola" panose="04040605051002020D02" pitchFamily="82" charset="0"/>
                    <a:cs typeface="Arial" panose="020B0604020202020204" pitchFamily="34" charset="0"/>
                  </a:rPr>
                  <a:t>, </a:t>
                </a:r>
                <a:r>
                  <a:rPr lang="es-MX" b="1" dirty="0" err="1">
                    <a:solidFill>
                      <a:schemeClr val="tx1"/>
                    </a:solidFill>
                    <a:latin typeface="Gabriola" panose="04040605051002020D02" pitchFamily="82" charset="0"/>
                    <a:cs typeface="Arial" panose="020B0604020202020204" pitchFamily="34" charset="0"/>
                  </a:rPr>
                  <a:t>Cpl</a:t>
                </a:r>
                <a:r>
                  <a:rPr lang="es-MX" b="1" dirty="0">
                    <a:solidFill>
                      <a:schemeClr val="tx1"/>
                    </a:solidFill>
                    <a:latin typeface="Gabriola" panose="04040605051002020D02" pitchFamily="82" charset="0"/>
                    <a:cs typeface="Arial" panose="020B0604020202020204" pitchFamily="34" charset="0"/>
                  </a:rPr>
                  <a:t>, </a:t>
                </a:r>
                <a:r>
                  <a:rPr lang="es-MX" b="1" dirty="0" err="1">
                    <a:solidFill>
                      <a:schemeClr val="tx1"/>
                    </a:solidFill>
                    <a:latin typeface="Gabriola" panose="04040605051002020D02" pitchFamily="82" charset="0"/>
                    <a:cs typeface="Arial" panose="020B0604020202020204" pitchFamily="34" charset="0"/>
                  </a:rPr>
                  <a:t>Cps</a:t>
                </a:r>
                <a:r>
                  <a:rPr lang="es-MX" b="1" dirty="0">
                    <a:solidFill>
                      <a:schemeClr val="tx1"/>
                    </a:solidFill>
                    <a:latin typeface="Gabriola" panose="04040605051002020D02" pitchFamily="82" charset="0"/>
                    <a:cs typeface="Arial" panose="020B0604020202020204" pitchFamily="34" charset="0"/>
                  </a:rPr>
                  <a:t> y </a:t>
                </a:r>
                <a:r>
                  <a:rPr lang="es-MX" b="1" dirty="0" err="1">
                    <a:solidFill>
                      <a:schemeClr val="tx1"/>
                    </a:solidFill>
                    <a:latin typeface="Gabriola" panose="04040605051002020D02" pitchFamily="82" charset="0"/>
                    <a:cs typeface="Arial" panose="020B0604020202020204" pitchFamily="34" charset="0"/>
                  </a:rPr>
                  <a:t>Cpk</a:t>
                </a:r>
                <a:r>
                  <a:rPr lang="es-MX" b="1" dirty="0">
                    <a:solidFill>
                      <a:schemeClr val="tx1"/>
                    </a:solidFill>
                    <a:latin typeface="Gabriola" panose="04040605051002020D02" pitchFamily="82" charset="0"/>
                    <a:cs typeface="Arial" panose="020B0604020202020204" pitchFamily="34" charset="0"/>
                  </a:rPr>
                  <a:t>) representan el nivel potencial de desempeño que podría obtener el proceso, sin considerar  causas que afecten al proceso. Se calculan utilizando la variación dentro de subgrupos, es decir </a:t>
                </a:r>
                <a:r>
                  <a:rPr lang="es-ES_tradnl" b="1" i="1" dirty="0">
                    <a:solidFill>
                      <a:schemeClr val="tx1"/>
                    </a:solidFill>
                    <a:latin typeface="Gabriola" panose="04040605051002020D02" pitchFamily="82" charset="0"/>
                  </a:rPr>
                  <a:t>Mediante rangos de subgrupos.</a:t>
                </a:r>
              </a:p>
              <a:p>
                <a:pPr algn="just">
                  <a:lnSpc>
                    <a:spcPct val="150000"/>
                  </a:lnSpc>
                  <a:buFont typeface="Wingdings" panose="05000000000000000000" pitchFamily="2" charset="2"/>
                  <a:buChar char="§"/>
                </a:pPr>
                <a:r>
                  <a:rPr lang="es-MX" b="1" dirty="0">
                    <a:solidFill>
                      <a:schemeClr val="tx1"/>
                    </a:solidFill>
                    <a:latin typeface="Gabriola" panose="04040605051002020D02" pitchFamily="82" charset="0"/>
                    <a:cs typeface="Arial" panose="020B0604020202020204" pitchFamily="34" charset="0"/>
                  </a:rPr>
                  <a:t>Los índices a largo plazo (Pp, </a:t>
                </a:r>
                <a:r>
                  <a:rPr lang="es-MX" b="1" dirty="0" err="1">
                    <a:solidFill>
                      <a:schemeClr val="tx1"/>
                    </a:solidFill>
                    <a:latin typeface="Gabriola" panose="04040605051002020D02" pitchFamily="82" charset="0"/>
                    <a:cs typeface="Arial" panose="020B0604020202020204" pitchFamily="34" charset="0"/>
                  </a:rPr>
                  <a:t>Ppl</a:t>
                </a:r>
                <a:r>
                  <a:rPr lang="es-MX" b="1" dirty="0">
                    <a:solidFill>
                      <a:schemeClr val="tx1"/>
                    </a:solidFill>
                    <a:latin typeface="Gabriola" panose="04040605051002020D02" pitchFamily="82" charset="0"/>
                    <a:cs typeface="Arial" panose="020B0604020202020204" pitchFamily="34" charset="0"/>
                  </a:rPr>
                  <a:t>, </a:t>
                </a:r>
                <a:r>
                  <a:rPr lang="es-MX" b="1" dirty="0" err="1">
                    <a:solidFill>
                      <a:schemeClr val="tx1"/>
                    </a:solidFill>
                    <a:latin typeface="Gabriola" panose="04040605051002020D02" pitchFamily="82" charset="0"/>
                    <a:cs typeface="Arial" panose="020B0604020202020204" pitchFamily="34" charset="0"/>
                  </a:rPr>
                  <a:t>Pps</a:t>
                </a:r>
                <a:r>
                  <a:rPr lang="es-MX" b="1" dirty="0">
                    <a:solidFill>
                      <a:schemeClr val="tx1"/>
                    </a:solidFill>
                    <a:latin typeface="Gabriola" panose="04040605051002020D02" pitchFamily="82" charset="0"/>
                    <a:cs typeface="Arial" panose="020B0604020202020204" pitchFamily="34" charset="0"/>
                  </a:rPr>
                  <a:t>, Ppk) representan la capacidad real de su proceso, considerando causas que afectan al proceso. Se calculan utilizando la desviación estándar, es decir </a:t>
                </a:r>
                <a14:m>
                  <m:oMath xmlns:m="http://schemas.openxmlformats.org/officeDocument/2006/math">
                    <m:acc>
                      <m:accPr>
                        <m:chr m:val="̂"/>
                        <m:ctrlPr>
                          <a:rPr lang="es-ES_tradnl" b="1" i="1">
                            <a:solidFill>
                              <a:schemeClr val="tx1"/>
                            </a:solidFill>
                            <a:latin typeface="Cambria Math" panose="02040503050406030204" pitchFamily="18" charset="0"/>
                          </a:rPr>
                        </m:ctrlPr>
                      </m:accPr>
                      <m:e>
                        <m:r>
                          <a:rPr lang="es-ES_tradnl" b="1" i="1">
                            <a:solidFill>
                              <a:schemeClr val="tx1"/>
                            </a:solidFill>
                            <a:latin typeface="Cambria Math"/>
                            <a:ea typeface="Cambria Math"/>
                          </a:rPr>
                          <m:t>𝝈</m:t>
                        </m:r>
                      </m:e>
                    </m:acc>
                    <m:r>
                      <a:rPr lang="es-ES" b="1" i="1">
                        <a:solidFill>
                          <a:schemeClr val="tx1"/>
                        </a:solidFill>
                        <a:latin typeface="Cambria Math"/>
                      </a:rPr>
                      <m:t>=</m:t>
                    </m:r>
                    <m:r>
                      <a:rPr lang="es-ES" b="1" i="1">
                        <a:solidFill>
                          <a:schemeClr val="tx1"/>
                        </a:solidFill>
                        <a:latin typeface="Cambria Math"/>
                      </a:rPr>
                      <m:t>𝒔</m:t>
                    </m:r>
                  </m:oMath>
                </a14:m>
                <a:r>
                  <a:rPr lang="es-ES_tradnl" b="1" dirty="0">
                    <a:solidFill>
                      <a:schemeClr val="tx1"/>
                    </a:solidFill>
                    <a:latin typeface="Gabriola" panose="04040605051002020D02" pitchFamily="82" charset="0"/>
                  </a:rPr>
                  <a:t>.</a:t>
                </a:r>
              </a:p>
              <a:p>
                <a:endParaRPr lang="es-ES" dirty="0"/>
              </a:p>
            </p:txBody>
          </p:sp>
        </mc:Choice>
        <mc:Fallback xmlns="">
          <p:sp>
            <p:nvSpPr>
              <p:cNvPr id="3" name="Marcador de contenido 2">
                <a:extLst>
                  <a:ext uri="{FF2B5EF4-FFF2-40B4-BE49-F238E27FC236}">
                    <a16:creationId xmlns:a16="http://schemas.microsoft.com/office/drawing/2014/main" id="{0ECFC0C7-4007-458A-B953-EB47A105C671}"/>
                  </a:ext>
                </a:extLst>
              </p:cNvPr>
              <p:cNvSpPr>
                <a:spLocks noGrp="1" noRot="1" noChangeAspect="1" noMove="1" noResize="1" noEditPoints="1" noAdjustHandles="1" noChangeArrowheads="1" noChangeShapeType="1" noTextEdit="1"/>
              </p:cNvSpPr>
              <p:nvPr>
                <p:ph idx="1"/>
              </p:nvPr>
            </p:nvSpPr>
            <p:spPr>
              <a:xfrm>
                <a:off x="838200" y="1365338"/>
                <a:ext cx="10515600" cy="4811626"/>
              </a:xfrm>
              <a:blipFill>
                <a:blip r:embed="rId2"/>
                <a:stretch>
                  <a:fillRect l="-1043" r="-1159"/>
                </a:stretch>
              </a:blipFill>
            </p:spPr>
            <p:txBody>
              <a:bodyPr/>
              <a:lstStyle/>
              <a:p>
                <a:r>
                  <a:rPr lang="es-MX">
                    <a:noFill/>
                  </a:rPr>
                  <a:t> </a:t>
                </a:r>
              </a:p>
            </p:txBody>
          </p:sp>
        </mc:Fallback>
      </mc:AlternateContent>
    </p:spTree>
    <p:extLst>
      <p:ext uri="{BB962C8B-B14F-4D97-AF65-F5344CB8AC3E}">
        <p14:creationId xmlns:p14="http://schemas.microsoft.com/office/powerpoint/2010/main" val="2274767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230662-A85F-4982-B4C3-83F4C12B3FC9}"/>
              </a:ext>
            </a:extLst>
          </p:cNvPr>
          <p:cNvSpPr>
            <a:spLocks noGrp="1"/>
          </p:cNvSpPr>
          <p:nvPr>
            <p:ph type="title"/>
          </p:nvPr>
        </p:nvSpPr>
        <p:spPr/>
        <p:txBody>
          <a:bodyPr/>
          <a:lstStyle/>
          <a:p>
            <a:r>
              <a:rPr lang="es-ES" dirty="0"/>
              <a:t>INDICES DE CORTO Y LARGO PLAZO</a:t>
            </a:r>
          </a:p>
        </p:txBody>
      </p:sp>
      <p:sp>
        <p:nvSpPr>
          <p:cNvPr id="3" name="Marcador de contenido 2">
            <a:extLst>
              <a:ext uri="{FF2B5EF4-FFF2-40B4-BE49-F238E27FC236}">
                <a16:creationId xmlns:a16="http://schemas.microsoft.com/office/drawing/2014/main" id="{FD8A8D05-E849-4D8C-AC83-397D844DB6A7}"/>
              </a:ext>
            </a:extLst>
          </p:cNvPr>
          <p:cNvSpPr>
            <a:spLocks noGrp="1"/>
          </p:cNvSpPr>
          <p:nvPr>
            <p:ph idx="1"/>
          </p:nvPr>
        </p:nvSpPr>
        <p:spPr>
          <a:xfrm>
            <a:off x="729143" y="1456509"/>
            <a:ext cx="10515600" cy="4907684"/>
          </a:xfrm>
        </p:spPr>
        <p:txBody>
          <a:bodyPr>
            <a:normAutofit fontScale="62500" lnSpcReduction="20000"/>
          </a:bodyPr>
          <a:lstStyle/>
          <a:p>
            <a:pPr algn="just">
              <a:lnSpc>
                <a:spcPct val="150000"/>
              </a:lnSpc>
              <a:buFont typeface="Wingdings" panose="05000000000000000000" pitchFamily="2" charset="2"/>
              <a:buChar char="§"/>
            </a:pPr>
            <a:r>
              <a:rPr lang="es-MX" sz="5800" b="1" dirty="0">
                <a:latin typeface="Gabriola" panose="04040605051002020D02" pitchFamily="82" charset="0"/>
                <a:cs typeface="Arial" panose="020B0604020202020204" pitchFamily="34" charset="0"/>
              </a:rPr>
              <a:t>Si su valor de </a:t>
            </a:r>
            <a:r>
              <a:rPr lang="es-MX" sz="5800" b="1" dirty="0" err="1">
                <a:latin typeface="Gabriola" panose="04040605051002020D02" pitchFamily="82" charset="0"/>
                <a:cs typeface="Arial" panose="020B0604020202020204" pitchFamily="34" charset="0"/>
              </a:rPr>
              <a:t>Pp</a:t>
            </a:r>
            <a:r>
              <a:rPr lang="es-MX" sz="5800" b="1" dirty="0">
                <a:latin typeface="Gabriola" panose="04040605051002020D02" pitchFamily="82" charset="0"/>
                <a:cs typeface="Arial" panose="020B0604020202020204" pitchFamily="34" charset="0"/>
              </a:rPr>
              <a:t> difiere considerablemente de su valor de </a:t>
            </a:r>
            <a:r>
              <a:rPr lang="es-MX" sz="5800" b="1" dirty="0" err="1">
                <a:latin typeface="Gabriola" panose="04040605051002020D02" pitchFamily="82" charset="0"/>
                <a:cs typeface="Arial" panose="020B0604020202020204" pitchFamily="34" charset="0"/>
              </a:rPr>
              <a:t>Cp</a:t>
            </a:r>
            <a:r>
              <a:rPr lang="es-MX" sz="5800" b="1" dirty="0">
                <a:latin typeface="Gabriola" panose="04040605051002020D02" pitchFamily="82" charset="0"/>
                <a:cs typeface="Arial" panose="020B0604020202020204" pitchFamily="34" charset="0"/>
              </a:rPr>
              <a:t>, puede concluir que existe una variación significativa de un subgrupo a otro. </a:t>
            </a:r>
          </a:p>
          <a:p>
            <a:pPr algn="just">
              <a:lnSpc>
                <a:spcPct val="150000"/>
              </a:lnSpc>
              <a:buFont typeface="Wingdings" panose="05000000000000000000" pitchFamily="2" charset="2"/>
              <a:buChar char="§"/>
            </a:pPr>
            <a:r>
              <a:rPr lang="es-MX" sz="5800" b="1" dirty="0">
                <a:latin typeface="Gabriola" panose="04040605051002020D02" pitchFamily="82" charset="0"/>
                <a:cs typeface="Arial" panose="020B0604020202020204" pitchFamily="34" charset="0"/>
              </a:rPr>
              <a:t>Independientemente de los valores de referencia que utilice, si sus índices de capacidad son menores que los valores de referencia, debe tratar de mejorar su proceso.</a:t>
            </a:r>
          </a:p>
          <a:p>
            <a:pPr marL="0" indent="0">
              <a:buNone/>
            </a:pPr>
            <a:endParaRPr lang="es-ES" dirty="0"/>
          </a:p>
        </p:txBody>
      </p:sp>
    </p:spTree>
    <p:extLst>
      <p:ext uri="{BB962C8B-B14F-4D97-AF65-F5344CB8AC3E}">
        <p14:creationId xmlns:p14="http://schemas.microsoft.com/office/powerpoint/2010/main" val="103220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34057A-AA95-46E5-BFF5-B8BF061EF0F9}"/>
              </a:ext>
            </a:extLst>
          </p:cNvPr>
          <p:cNvSpPr>
            <a:spLocks noGrp="1"/>
          </p:cNvSpPr>
          <p:nvPr>
            <p:ph type="title"/>
          </p:nvPr>
        </p:nvSpPr>
        <p:spPr>
          <a:xfrm>
            <a:off x="838200" y="365125"/>
            <a:ext cx="10515600" cy="929103"/>
          </a:xfrm>
        </p:spPr>
        <p:txBody>
          <a:bodyPr/>
          <a:lstStyle/>
          <a:p>
            <a:r>
              <a:rPr lang="es-ES" dirty="0"/>
              <a:t>Valores adecuados para Cp</a:t>
            </a:r>
          </a:p>
        </p:txBody>
      </p:sp>
      <p:sp>
        <p:nvSpPr>
          <p:cNvPr id="3" name="Marcador de contenido 2">
            <a:extLst>
              <a:ext uri="{FF2B5EF4-FFF2-40B4-BE49-F238E27FC236}">
                <a16:creationId xmlns:a16="http://schemas.microsoft.com/office/drawing/2014/main" id="{641D32C2-FCF8-480B-A19F-AC4C2271F333}"/>
              </a:ext>
            </a:extLst>
          </p:cNvPr>
          <p:cNvSpPr>
            <a:spLocks noGrp="1"/>
          </p:cNvSpPr>
          <p:nvPr>
            <p:ph idx="1"/>
          </p:nvPr>
        </p:nvSpPr>
        <p:spPr>
          <a:xfrm>
            <a:off x="838200" y="1294228"/>
            <a:ext cx="10515600" cy="5198648"/>
          </a:xfrm>
        </p:spPr>
        <p:txBody>
          <a:bodyPr>
            <a:normAutofit fontScale="77500" lnSpcReduction="20000"/>
          </a:bodyPr>
          <a:lstStyle/>
          <a:p>
            <a:pPr algn="just">
              <a:lnSpc>
                <a:spcPct val="150000"/>
              </a:lnSpc>
              <a:buFont typeface="Wingdings" panose="05000000000000000000" pitchFamily="2" charset="2"/>
              <a:buChar char="Ø"/>
            </a:pPr>
            <a:r>
              <a:rPr lang="es-MX" sz="3600" b="1" dirty="0">
                <a:latin typeface="Gabriola" panose="04040605051002020D02" pitchFamily="82" charset="0"/>
                <a:cs typeface="Arial" panose="020B0604020202020204" pitchFamily="34" charset="0"/>
              </a:rPr>
              <a:t>En general, mientras mayores sean sus valores de </a:t>
            </a:r>
            <a:r>
              <a:rPr lang="es-MX" sz="3600" b="1" dirty="0" err="1">
                <a:latin typeface="Gabriola" panose="04040605051002020D02" pitchFamily="82" charset="0"/>
                <a:cs typeface="Arial" panose="020B0604020202020204" pitchFamily="34" charset="0"/>
              </a:rPr>
              <a:t>Cp</a:t>
            </a:r>
            <a:r>
              <a:rPr lang="es-MX" sz="3600" b="1" dirty="0">
                <a:latin typeface="Gabriola" panose="04040605051002020D02" pitchFamily="82" charset="0"/>
                <a:cs typeface="Arial" panose="020B0604020202020204" pitchFamily="34" charset="0"/>
              </a:rPr>
              <a:t> y </a:t>
            </a:r>
            <a:r>
              <a:rPr lang="es-MX" sz="3600" b="1" dirty="0" err="1">
                <a:latin typeface="Gabriola" panose="04040605051002020D02" pitchFamily="82" charset="0"/>
                <a:cs typeface="Arial" panose="020B0604020202020204" pitchFamily="34" charset="0"/>
              </a:rPr>
              <a:t>Pp</a:t>
            </a:r>
            <a:r>
              <a:rPr lang="es-MX" sz="3600" b="1" dirty="0">
                <a:latin typeface="Gabriola" panose="04040605051002020D02" pitchFamily="82" charset="0"/>
                <a:cs typeface="Arial" panose="020B0604020202020204" pitchFamily="34" charset="0"/>
              </a:rPr>
              <a:t>, más capacidad tendrá su proceso. </a:t>
            </a:r>
          </a:p>
          <a:p>
            <a:pPr algn="just">
              <a:lnSpc>
                <a:spcPct val="150000"/>
              </a:lnSpc>
              <a:buFont typeface="Wingdings" panose="05000000000000000000" pitchFamily="2" charset="2"/>
              <a:buChar char="Ø"/>
            </a:pPr>
            <a:r>
              <a:rPr lang="es-MX" sz="3600" b="1" dirty="0">
                <a:latin typeface="Gabriola" panose="04040605051002020D02" pitchFamily="82" charset="0"/>
                <a:cs typeface="Arial" panose="020B0604020202020204" pitchFamily="34" charset="0"/>
              </a:rPr>
              <a:t>Compare sus valores de </a:t>
            </a:r>
            <a:r>
              <a:rPr lang="es-MX" sz="3600" b="1" dirty="0" err="1">
                <a:latin typeface="Gabriola" panose="04040605051002020D02" pitchFamily="82" charset="0"/>
                <a:cs typeface="Arial" panose="020B0604020202020204" pitchFamily="34" charset="0"/>
              </a:rPr>
              <a:t>Cp</a:t>
            </a:r>
            <a:r>
              <a:rPr lang="es-MX" sz="3600" b="1" dirty="0">
                <a:latin typeface="Gabriola" panose="04040605051002020D02" pitchFamily="82" charset="0"/>
                <a:cs typeface="Arial" panose="020B0604020202020204" pitchFamily="34" charset="0"/>
              </a:rPr>
              <a:t> y </a:t>
            </a:r>
            <a:r>
              <a:rPr lang="es-MX" sz="3600" b="1" dirty="0" err="1">
                <a:latin typeface="Gabriola" panose="04040605051002020D02" pitchFamily="82" charset="0"/>
                <a:cs typeface="Arial" panose="020B0604020202020204" pitchFamily="34" charset="0"/>
              </a:rPr>
              <a:t>Pp</a:t>
            </a:r>
            <a:r>
              <a:rPr lang="es-MX" sz="3600" b="1" dirty="0">
                <a:latin typeface="Gabriola" panose="04040605051002020D02" pitchFamily="82" charset="0"/>
                <a:cs typeface="Arial" panose="020B0604020202020204" pitchFamily="34" charset="0"/>
              </a:rPr>
              <a:t> con los valores de referencia para determinar si debe mejorar su proceso. Aunque muchas industrias utilizan un valor de referencia de 1.33, los niveles que usted utilice dependerán de su producto en particular. </a:t>
            </a:r>
          </a:p>
          <a:p>
            <a:pPr algn="just">
              <a:lnSpc>
                <a:spcPct val="150000"/>
              </a:lnSpc>
              <a:buFont typeface="Wingdings" panose="05000000000000000000" pitchFamily="2" charset="2"/>
              <a:buChar char="Ø"/>
            </a:pPr>
            <a:r>
              <a:rPr lang="es-MX" sz="3600" b="1" dirty="0">
                <a:latin typeface="Gabriola" panose="04040605051002020D02" pitchFamily="82" charset="0"/>
                <a:cs typeface="Arial" panose="020B0604020202020204" pitchFamily="34" charset="0"/>
              </a:rPr>
              <a:t>Por ejemplo, si la consecuencia de una falla es importante, como en el caso de un dispositivo médico, deberá utilizar un valor de referencia mucho más alto. </a:t>
            </a:r>
          </a:p>
          <a:p>
            <a:pPr algn="just">
              <a:lnSpc>
                <a:spcPct val="150000"/>
              </a:lnSpc>
              <a:buFont typeface="Wingdings" panose="05000000000000000000" pitchFamily="2" charset="2"/>
              <a:buChar char="Ø"/>
            </a:pPr>
            <a:r>
              <a:rPr lang="es-MX" sz="3600" b="1" dirty="0">
                <a:latin typeface="Gabriola" panose="04040605051002020D02" pitchFamily="82" charset="0"/>
                <a:cs typeface="Arial" panose="020B0604020202020204" pitchFamily="34" charset="0"/>
              </a:rPr>
              <a:t>Si la consecuencia de la falla es menor, por ejemplo con partes no críticas, puede utilizar un valor de referencia más bajo.</a:t>
            </a:r>
          </a:p>
          <a:p>
            <a:endParaRPr lang="es-ES" dirty="0"/>
          </a:p>
        </p:txBody>
      </p:sp>
    </p:spTree>
    <p:extLst>
      <p:ext uri="{BB962C8B-B14F-4D97-AF65-F5344CB8AC3E}">
        <p14:creationId xmlns:p14="http://schemas.microsoft.com/office/powerpoint/2010/main" val="3414750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0476C5-902E-4C5A-877F-34759B0AC6D7}"/>
              </a:ext>
            </a:extLst>
          </p:cNvPr>
          <p:cNvSpPr>
            <a:spLocks noGrp="1"/>
          </p:cNvSpPr>
          <p:nvPr>
            <p:ph type="title"/>
          </p:nvPr>
        </p:nvSpPr>
        <p:spPr>
          <a:xfrm>
            <a:off x="838200" y="365125"/>
            <a:ext cx="10515600" cy="1250733"/>
          </a:xfrm>
        </p:spPr>
        <p:txBody>
          <a:bodyPr>
            <a:normAutofit/>
          </a:bodyPr>
          <a:lstStyle/>
          <a:p>
            <a:pPr marL="342900" lvl="0" indent="-342900" algn="ctr" eaLnBrk="0" hangingPunct="0">
              <a:spcBef>
                <a:spcPts val="0"/>
              </a:spcBef>
            </a:pPr>
            <a:r>
              <a:rPr lang="es-ES_tradnl" b="1" dirty="0">
                <a:latin typeface="Gabriola" panose="04040605051002020D02" pitchFamily="82" charset="0"/>
                <a:ea typeface="+mn-ea"/>
                <a:cs typeface="+mn-cs"/>
              </a:rPr>
              <a:t>Capacidad y habilidad de un proceso</a:t>
            </a:r>
            <a:br>
              <a:rPr lang="es-ES_tradnl" sz="3600" dirty="0">
                <a:latin typeface="Calibri"/>
                <a:ea typeface="+mn-ea"/>
                <a:cs typeface="+mn-cs"/>
              </a:rPr>
            </a:br>
            <a:endParaRPr lang="es-ES" sz="3600" dirty="0"/>
          </a:p>
        </p:txBody>
      </p:sp>
      <p:sp>
        <p:nvSpPr>
          <p:cNvPr id="4" name="Marcador de contenido 3">
            <a:extLst>
              <a:ext uri="{FF2B5EF4-FFF2-40B4-BE49-F238E27FC236}">
                <a16:creationId xmlns:a16="http://schemas.microsoft.com/office/drawing/2014/main" id="{E654EE9C-7736-4979-A8F3-436886AFC8EE}"/>
              </a:ext>
            </a:extLst>
          </p:cNvPr>
          <p:cNvSpPr>
            <a:spLocks noGrp="1"/>
          </p:cNvSpPr>
          <p:nvPr>
            <p:ph idx="1"/>
          </p:nvPr>
        </p:nvSpPr>
        <p:spPr>
          <a:xfrm>
            <a:off x="563671" y="1615858"/>
            <a:ext cx="11536471" cy="4561105"/>
          </a:xfrm>
        </p:spPr>
        <p:txBody>
          <a:bodyPr>
            <a:normAutofit/>
          </a:bodyPr>
          <a:lstStyle/>
          <a:p>
            <a:pPr marL="0" indent="0" eaLnBrk="0" hangingPunct="0">
              <a:buNone/>
            </a:pPr>
            <a:r>
              <a:rPr lang="es-ES_tradnl" sz="3200" dirty="0">
                <a:latin typeface="Gabriola" panose="04040605051002020D02" pitchFamily="82" charset="0"/>
              </a:rPr>
              <a:t>Las características de los productos o servicios determinadas por los clientes reciben el nombre de especificaciones, las cuales pueden ser de dos tipos</a:t>
            </a:r>
            <a:r>
              <a:rPr lang="es-ES_tradnl" sz="3200" dirty="0"/>
              <a:t>:</a:t>
            </a:r>
            <a:endParaRPr lang="es-ES_tradnl" sz="3200" b="1" dirty="0">
              <a:solidFill>
                <a:srgbClr val="C00000"/>
              </a:solidFill>
              <a:latin typeface="Gabriola" panose="04040605051002020D02" pitchFamily="82" charset="0"/>
            </a:endParaRPr>
          </a:p>
          <a:p>
            <a:pPr marL="0" indent="0" eaLnBrk="0" hangingPunct="0">
              <a:buNone/>
            </a:pPr>
            <a:r>
              <a:rPr lang="es-ES_tradnl" sz="3200" b="1" dirty="0">
                <a:solidFill>
                  <a:srgbClr val="C00000"/>
                </a:solidFill>
                <a:latin typeface="Gabriola" panose="04040605051002020D02" pitchFamily="82" charset="0"/>
              </a:rPr>
              <a:t>Unilaterales</a:t>
            </a:r>
            <a:endParaRPr lang="es-ES_tradnl" sz="3200" dirty="0">
              <a:solidFill>
                <a:srgbClr val="C00000"/>
              </a:solidFill>
              <a:latin typeface="Gabriola" panose="04040605051002020D02" pitchFamily="82" charset="0"/>
            </a:endParaRPr>
          </a:p>
          <a:p>
            <a:pPr algn="just" eaLnBrk="0" hangingPunct="0"/>
            <a:r>
              <a:rPr lang="es-ES_tradnl" sz="3200" dirty="0">
                <a:solidFill>
                  <a:prstClr val="black"/>
                </a:solidFill>
                <a:latin typeface="Gabriola" panose="04040605051002020D02" pitchFamily="82" charset="0"/>
              </a:rPr>
              <a:t>Son especificaciones o tolerancias que indican un valor máximo o un valor mínimo.</a:t>
            </a:r>
          </a:p>
          <a:p>
            <a:pPr marL="0" indent="0" algn="just" eaLnBrk="0" hangingPunct="0">
              <a:buNone/>
            </a:pPr>
            <a:r>
              <a:rPr lang="es-ES_tradnl" sz="3200" dirty="0">
                <a:solidFill>
                  <a:srgbClr val="C00000"/>
                </a:solidFill>
                <a:latin typeface="Gabriola" panose="04040605051002020D02" pitchFamily="82" charset="0"/>
              </a:rPr>
              <a:t>Ejemplo:</a:t>
            </a:r>
          </a:p>
          <a:p>
            <a:pPr marL="0" indent="0" algn="just" eaLnBrk="0" hangingPunct="0">
              <a:buNone/>
            </a:pPr>
            <a:r>
              <a:rPr lang="es-ES_tradnl" sz="3200" dirty="0">
                <a:solidFill>
                  <a:prstClr val="black"/>
                </a:solidFill>
                <a:latin typeface="Gabriola" panose="04040605051002020D02" pitchFamily="82" charset="0"/>
              </a:rPr>
              <a:t>El mínimo de contenido  % de Volumen de alcohol que debe de tener un tequila blanco  es de 35%.</a:t>
            </a:r>
          </a:p>
          <a:p>
            <a:pPr marL="0" indent="0" algn="just" eaLnBrk="0" hangingPunct="0">
              <a:buNone/>
            </a:pPr>
            <a:r>
              <a:rPr lang="es-ES_tradnl" sz="3200" dirty="0">
                <a:solidFill>
                  <a:prstClr val="black"/>
                </a:solidFill>
                <a:latin typeface="Gabriola" panose="04040605051002020D02" pitchFamily="82" charset="0"/>
              </a:rPr>
              <a:t>El máximo de contenido %  carbohidratos  en una barra de trigo 20%.</a:t>
            </a:r>
          </a:p>
          <a:p>
            <a:pPr marL="0" indent="0" algn="just" eaLnBrk="0" hangingPunct="0">
              <a:buNone/>
            </a:pPr>
            <a:endParaRPr lang="es-ES_tradnl" dirty="0">
              <a:solidFill>
                <a:prstClr val="black"/>
              </a:solidFill>
            </a:endParaRPr>
          </a:p>
          <a:p>
            <a:endParaRPr lang="es-ES" dirty="0"/>
          </a:p>
          <a:p>
            <a:pPr marL="0" indent="0">
              <a:buNone/>
            </a:pPr>
            <a:endParaRPr lang="es-ES" dirty="0"/>
          </a:p>
        </p:txBody>
      </p:sp>
    </p:spTree>
    <p:extLst>
      <p:ext uri="{BB962C8B-B14F-4D97-AF65-F5344CB8AC3E}">
        <p14:creationId xmlns:p14="http://schemas.microsoft.com/office/powerpoint/2010/main" val="212088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52B6837-2ACC-444F-9FAB-567AEF29BCC8}"/>
              </a:ext>
            </a:extLst>
          </p:cNvPr>
          <p:cNvSpPr>
            <a:spLocks noGrp="1"/>
          </p:cNvSpPr>
          <p:nvPr>
            <p:ph idx="1"/>
          </p:nvPr>
        </p:nvSpPr>
        <p:spPr>
          <a:xfrm>
            <a:off x="838200" y="739036"/>
            <a:ext cx="10515600" cy="5437927"/>
          </a:xfrm>
        </p:spPr>
        <p:txBody>
          <a:bodyPr>
            <a:normAutofit fontScale="32500" lnSpcReduction="20000"/>
          </a:bodyPr>
          <a:lstStyle/>
          <a:p>
            <a:pPr marL="0" indent="0" algn="just" eaLnBrk="0" fontAlgn="base" hangingPunct="0">
              <a:lnSpc>
                <a:spcPct val="150000"/>
              </a:lnSpc>
              <a:spcBef>
                <a:spcPct val="0"/>
              </a:spcBef>
              <a:spcAft>
                <a:spcPts val="1000"/>
              </a:spcAft>
              <a:buNone/>
            </a:pPr>
            <a:r>
              <a:rPr lang="es-ES_tradnl" sz="11100" b="1" dirty="0">
                <a:solidFill>
                  <a:srgbClr val="C00000"/>
                </a:solidFill>
                <a:latin typeface="Gabriola" panose="04040605051002020D02" pitchFamily="82" charset="0"/>
                <a:cs typeface="Arial" panose="020B0604020202020204" pitchFamily="34" charset="0"/>
              </a:rPr>
              <a:t>Bilaterales</a:t>
            </a:r>
          </a:p>
          <a:p>
            <a:pPr algn="just" eaLnBrk="0" fontAlgn="base" hangingPunct="0">
              <a:lnSpc>
                <a:spcPct val="150000"/>
              </a:lnSpc>
              <a:spcBef>
                <a:spcPct val="0"/>
              </a:spcBef>
              <a:spcAft>
                <a:spcPts val="1000"/>
              </a:spcAft>
            </a:pPr>
            <a:r>
              <a:rPr lang="es-ES_tradnl" sz="9600" dirty="0">
                <a:latin typeface="Gabriola" panose="04040605051002020D02" pitchFamily="82" charset="0"/>
                <a:cs typeface="Arial" panose="020B0604020202020204" pitchFamily="34" charset="0"/>
              </a:rPr>
              <a:t>Son especificaciones o tolerancias que establecen el intervalo requerido por el cliente, es decir, indican tanto el valor máximo como el mínimo permitido.</a:t>
            </a:r>
          </a:p>
          <a:p>
            <a:pPr marL="0" indent="0" algn="just" eaLnBrk="0" hangingPunct="0">
              <a:lnSpc>
                <a:spcPct val="150000"/>
              </a:lnSpc>
              <a:spcAft>
                <a:spcPts val="1000"/>
              </a:spcAft>
              <a:buNone/>
            </a:pPr>
            <a:r>
              <a:rPr lang="es-ES_tradnl" sz="11100" dirty="0">
                <a:solidFill>
                  <a:srgbClr val="C00000"/>
                </a:solidFill>
                <a:latin typeface="Gabriola" panose="04040605051002020D02" pitchFamily="82" charset="0"/>
                <a:cs typeface="Arial" panose="020B0604020202020204" pitchFamily="34" charset="0"/>
              </a:rPr>
              <a:t>Ejemplo:</a:t>
            </a:r>
          </a:p>
          <a:p>
            <a:pPr marL="0" indent="0" algn="just" eaLnBrk="0" hangingPunct="0">
              <a:lnSpc>
                <a:spcPct val="150000"/>
              </a:lnSpc>
              <a:spcAft>
                <a:spcPts val="1000"/>
              </a:spcAft>
              <a:buNone/>
            </a:pPr>
            <a:r>
              <a:rPr lang="es-ES_tradnl" sz="8600" dirty="0">
                <a:latin typeface="Gabriola" panose="04040605051002020D02" pitchFamily="82" charset="0"/>
                <a:cs typeface="Arial" panose="020B0604020202020204" pitchFamily="34" charset="0"/>
              </a:rPr>
              <a:t> El % de carbohidratos en un alimento debe de ser 20% </a:t>
            </a:r>
            <a:r>
              <a:rPr lang="es-ES_tradnl" sz="8600" dirty="0">
                <a:latin typeface="Gabriola" panose="04040605051002020D02" pitchFamily="82" charset="0"/>
                <a:cs typeface="Arial" panose="020B0604020202020204" pitchFamily="34" charset="0"/>
                <a:sym typeface="Symbol" pitchFamily="18" charset="2"/>
              </a:rPr>
              <a:t> 5%  (el porcentaje de carbohidratos debe ser del 20% con una tolerancia del 5%, es decir, está autorizando una tolerancia de 15% de mínimo y 25% de máximo).</a:t>
            </a:r>
            <a:endParaRPr lang="es-ES_tradnl" sz="8600" dirty="0">
              <a:latin typeface="Gabriola" panose="04040605051002020D02" pitchFamily="82" charset="0"/>
              <a:cs typeface="Arial" panose="020B0604020202020204" pitchFamily="34" charset="0"/>
            </a:endParaRPr>
          </a:p>
          <a:p>
            <a:endParaRPr lang="es-ES" dirty="0"/>
          </a:p>
        </p:txBody>
      </p:sp>
    </p:spTree>
    <p:extLst>
      <p:ext uri="{BB962C8B-B14F-4D97-AF65-F5344CB8AC3E}">
        <p14:creationId xmlns:p14="http://schemas.microsoft.com/office/powerpoint/2010/main" val="2909494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ítulo 1">
                <a:extLst>
                  <a:ext uri="{FF2B5EF4-FFF2-40B4-BE49-F238E27FC236}">
                    <a16:creationId xmlns:a16="http://schemas.microsoft.com/office/drawing/2014/main" id="{DC6732B5-1738-403C-ADEB-086E6EC439A0}"/>
                  </a:ext>
                </a:extLst>
              </p:cNvPr>
              <p:cNvSpPr>
                <a:spLocks noGrp="1"/>
              </p:cNvSpPr>
              <p:nvPr>
                <p:ph type="title"/>
              </p:nvPr>
            </p:nvSpPr>
            <p:spPr/>
            <p:txBody>
              <a:bodyPr/>
              <a:lstStyle/>
              <a:p>
                <a:r>
                  <a:rPr lang="es-ES" dirty="0">
                    <a:latin typeface="Gabriola" panose="04040605051002020D02" pitchFamily="82" charset="0"/>
                  </a:rPr>
                  <a:t>INDICE DE CAPACIDAD  </a:t>
                </a:r>
                <a14:m>
                  <m:oMath xmlns:m="http://schemas.openxmlformats.org/officeDocument/2006/math">
                    <m:sSub>
                      <m:sSubPr>
                        <m:ctrlPr>
                          <a:rPr lang="en-US" i="1">
                            <a:latin typeface="Cambria Math" panose="02040503050406030204" pitchFamily="18" charset="0"/>
                          </a:rPr>
                        </m:ctrlPr>
                      </m:sSubPr>
                      <m:e>
                        <m:r>
                          <a:rPr lang="es-ES" i="1">
                            <a:latin typeface="Cambria Math" panose="02040503050406030204" pitchFamily="18" charset="0"/>
                          </a:rPr>
                          <m:t>𝐶</m:t>
                        </m:r>
                      </m:e>
                      <m:sub>
                        <m:r>
                          <a:rPr lang="es-ES" i="1">
                            <a:latin typeface="Cambria Math" panose="02040503050406030204" pitchFamily="18" charset="0"/>
                          </a:rPr>
                          <m:t>𝑝</m:t>
                        </m:r>
                      </m:sub>
                    </m:sSub>
                  </m:oMath>
                </a14:m>
                <a:endParaRPr lang="es-ES" dirty="0"/>
              </a:p>
            </p:txBody>
          </p:sp>
        </mc:Choice>
        <mc:Fallback>
          <p:sp>
            <p:nvSpPr>
              <p:cNvPr id="2" name="Título 1">
                <a:extLst>
                  <a:ext uri="{FF2B5EF4-FFF2-40B4-BE49-F238E27FC236}">
                    <a16:creationId xmlns:a16="http://schemas.microsoft.com/office/drawing/2014/main" id="{DC6732B5-1738-403C-ADEB-086E6EC439A0}"/>
                  </a:ext>
                </a:extLst>
              </p:cNvPr>
              <p:cNvSpPr>
                <a:spLocks noGrp="1" noRot="1" noChangeAspect="1" noMove="1" noResize="1" noEditPoints="1" noAdjustHandles="1" noChangeArrowheads="1" noChangeShapeType="1" noTextEdit="1"/>
              </p:cNvSpPr>
              <p:nvPr>
                <p:ph type="title"/>
              </p:nvPr>
            </p:nvSpPr>
            <p:spPr>
              <a:blipFill>
                <a:blip r:embed="rId2"/>
                <a:stretch>
                  <a:fillRect l="-2377"/>
                </a:stretch>
              </a:blipFill>
            </p:spPr>
            <p:txBody>
              <a:bodyPr/>
              <a:lstStyle/>
              <a:p>
                <a:r>
                  <a:rPr lang="es-ES">
                    <a:noFill/>
                  </a:rPr>
                  <a:t> </a:t>
                </a:r>
              </a:p>
            </p:txBody>
          </p:sp>
        </mc:Fallback>
      </mc:AlternateContent>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90FD6D8A-2315-4F07-B592-7BE9EE0CEC39}"/>
                  </a:ext>
                </a:extLst>
              </p:cNvPr>
              <p:cNvSpPr>
                <a:spLocks noGrp="1"/>
              </p:cNvSpPr>
              <p:nvPr>
                <p:ph idx="1"/>
              </p:nvPr>
            </p:nvSpPr>
            <p:spPr/>
            <p:txBody>
              <a:bodyPr>
                <a:normAutofit lnSpcReduction="10000"/>
              </a:bodyPr>
              <a:lstStyle/>
              <a:p>
                <a:r>
                  <a:rPr lang="es-ES_tradnl" sz="3200" dirty="0">
                    <a:latin typeface="Gabriola" panose="04040605051002020D02" pitchFamily="82" charset="0"/>
                  </a:rPr>
                  <a:t>La capacidad se define como el indicador numérico que compara la variación de un proceso contra la variación permitida por el cliente, mostrando así el cumplimiento o no cumplimiento con lo establecido por el cliente en cuanto a dispersión se refiere.  </a:t>
                </a:r>
              </a:p>
              <a:p>
                <a:endParaRPr lang="es-ES_tradnl" dirty="0">
                  <a:latin typeface="Gabriola" panose="04040605051002020D02" pitchFamily="82" charset="0"/>
                </a:endParaRPr>
              </a:p>
              <a:p>
                <a:pPr lvl="0">
                  <a:lnSpc>
                    <a:spcPct val="100000"/>
                  </a:lnSpc>
                </a:pPr>
                <a:r>
                  <a:rPr lang="es-ES_tradnl" sz="3200" dirty="0">
                    <a:latin typeface="Gabriola" panose="04040605051002020D02" pitchFamily="82" charset="0"/>
                  </a:rPr>
                  <a:t>Este indicador numérico se calcula a través de la siguiente igualdad:</a:t>
                </a:r>
              </a:p>
              <a:p>
                <a:pPr lvl="0">
                  <a:lnSpc>
                    <a:spcPct val="100000"/>
                  </a:lnSpc>
                </a:pPr>
                <a:endParaRPr lang="es-ES_tradnl" sz="3200" dirty="0">
                  <a:latin typeface="Gabriola" panose="04040605051002020D02" pitchFamily="82" charset="0"/>
                </a:endParaRPr>
              </a:p>
              <a:p>
                <a:pPr marL="0" lvl="0" indent="0">
                  <a:lnSpc>
                    <a:spcPct val="100000"/>
                  </a:lnSpc>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s-ES" i="1">
                              <a:latin typeface="Cambria Math" panose="02040503050406030204" pitchFamily="18" charset="0"/>
                            </a:rPr>
                            <m:t>𝐶</m:t>
                          </m:r>
                        </m:e>
                        <m:sub>
                          <m:r>
                            <a:rPr lang="es-ES" i="1">
                              <a:latin typeface="Cambria Math" panose="02040503050406030204" pitchFamily="18" charset="0"/>
                            </a:rPr>
                            <m:t>𝑝</m:t>
                          </m:r>
                        </m:sub>
                      </m:sSub>
                      <m:r>
                        <a:rPr lang="es-ES" i="1">
                          <a:latin typeface="Cambria Math" panose="02040503050406030204" pitchFamily="18" charset="0"/>
                        </a:rPr>
                        <m:t>=</m:t>
                      </m:r>
                      <m:f>
                        <m:fPr>
                          <m:ctrlPr>
                            <a:rPr lang="es-ES" i="1">
                              <a:latin typeface="Cambria Math" panose="02040503050406030204" pitchFamily="18" charset="0"/>
                            </a:rPr>
                          </m:ctrlPr>
                        </m:fPr>
                        <m:num>
                          <m:r>
                            <a:rPr lang="es-ES" i="1">
                              <a:latin typeface="Cambria Math" panose="02040503050406030204" pitchFamily="18" charset="0"/>
                            </a:rPr>
                            <m:t>𝐸𝑆</m:t>
                          </m:r>
                          <m:r>
                            <a:rPr lang="es-ES" i="1">
                              <a:latin typeface="Cambria Math" panose="02040503050406030204" pitchFamily="18" charset="0"/>
                            </a:rPr>
                            <m:t>−</m:t>
                          </m:r>
                          <m:r>
                            <a:rPr lang="es-ES" i="1">
                              <a:latin typeface="Cambria Math" panose="02040503050406030204" pitchFamily="18" charset="0"/>
                            </a:rPr>
                            <m:t>𝐸𝐼</m:t>
                          </m:r>
                        </m:num>
                        <m:den>
                          <m:r>
                            <a:rPr lang="es-ES" i="1">
                              <a:latin typeface="Cambria Math" panose="02040503050406030204" pitchFamily="18" charset="0"/>
                            </a:rPr>
                            <m:t>6</m:t>
                          </m:r>
                          <m:acc>
                            <m:accPr>
                              <m:chr m:val="̂"/>
                              <m:ctrlPr>
                                <a:rPr lang="es-ES" i="1">
                                  <a:latin typeface="Cambria Math" panose="02040503050406030204" pitchFamily="18" charset="0"/>
                                </a:rPr>
                              </m:ctrlPr>
                            </m:accPr>
                            <m:e>
                              <m:r>
                                <a:rPr lang="es-ES" i="1">
                                  <a:latin typeface="Cambria Math" panose="02040503050406030204" pitchFamily="18" charset="0"/>
                                  <a:ea typeface="Cambria Math" panose="02040503050406030204" pitchFamily="18" charset="0"/>
                                </a:rPr>
                                <m:t>𝜎</m:t>
                              </m:r>
                            </m:e>
                          </m:acc>
                        </m:den>
                      </m:f>
                      <m:r>
                        <a:rPr lang="es-ES" i="1">
                          <a:latin typeface="Cambria Math" panose="02040503050406030204" pitchFamily="18" charset="0"/>
                        </a:rPr>
                        <m:t>=</m:t>
                      </m:r>
                      <m:f>
                        <m:fPr>
                          <m:ctrlPr>
                            <a:rPr lang="es-ES" i="1">
                              <a:latin typeface="Cambria Math" panose="02040503050406030204" pitchFamily="18" charset="0"/>
                            </a:rPr>
                          </m:ctrlPr>
                        </m:fPr>
                        <m:num>
                          <m:r>
                            <a:rPr lang="es-ES" i="1">
                              <a:latin typeface="Cambria Math" panose="02040503050406030204" pitchFamily="18" charset="0"/>
                            </a:rPr>
                            <m:t>𝑉𝑎𝑟𝑖𝑎𝑐𝑖</m:t>
                          </m:r>
                          <m:r>
                            <a:rPr lang="es-ES" i="1">
                              <a:latin typeface="Cambria Math" panose="02040503050406030204" pitchFamily="18" charset="0"/>
                            </a:rPr>
                            <m:t>ó</m:t>
                          </m:r>
                          <m:r>
                            <a:rPr lang="es-ES" i="1">
                              <a:latin typeface="Cambria Math" panose="02040503050406030204" pitchFamily="18" charset="0"/>
                            </a:rPr>
                            <m:t>𝑛</m:t>
                          </m:r>
                          <m:r>
                            <a:rPr lang="es-ES" i="1">
                              <a:latin typeface="Cambria Math" panose="02040503050406030204" pitchFamily="18" charset="0"/>
                            </a:rPr>
                            <m:t> </m:t>
                          </m:r>
                          <m:r>
                            <a:rPr lang="es-ES" i="1">
                              <a:latin typeface="Cambria Math" panose="02040503050406030204" pitchFamily="18" charset="0"/>
                            </a:rPr>
                            <m:t>𝑃𝑒𝑟𝑚𝑖𝑡𝑖𝑑𝑎</m:t>
                          </m:r>
                        </m:num>
                        <m:den>
                          <m:r>
                            <a:rPr lang="es-ES" i="1">
                              <a:latin typeface="Cambria Math" panose="02040503050406030204" pitchFamily="18" charset="0"/>
                            </a:rPr>
                            <m:t>𝑉𝑎𝑟𝑖𝑎𝑐𝑖</m:t>
                          </m:r>
                          <m:r>
                            <a:rPr lang="es-ES" i="1">
                              <a:latin typeface="Cambria Math" panose="02040503050406030204" pitchFamily="18" charset="0"/>
                            </a:rPr>
                            <m:t>ó</m:t>
                          </m:r>
                          <m:r>
                            <a:rPr lang="es-ES" i="1">
                              <a:latin typeface="Cambria Math" panose="02040503050406030204" pitchFamily="18" charset="0"/>
                            </a:rPr>
                            <m:t>𝑛</m:t>
                          </m:r>
                          <m:r>
                            <a:rPr lang="es-ES" i="1">
                              <a:latin typeface="Cambria Math" panose="02040503050406030204" pitchFamily="18" charset="0"/>
                            </a:rPr>
                            <m:t> </m:t>
                          </m:r>
                          <m:r>
                            <a:rPr lang="es-ES" i="1">
                              <a:latin typeface="Cambria Math" panose="02040503050406030204" pitchFamily="18" charset="0"/>
                            </a:rPr>
                            <m:t>𝑇𝑜𝑡𝑎𝑙</m:t>
                          </m:r>
                          <m:r>
                            <a:rPr lang="es-ES" i="1">
                              <a:latin typeface="Cambria Math" panose="02040503050406030204" pitchFamily="18" charset="0"/>
                            </a:rPr>
                            <m:t> </m:t>
                          </m:r>
                          <m:r>
                            <a:rPr lang="es-ES" i="1">
                              <a:latin typeface="Cambria Math" panose="02040503050406030204" pitchFamily="18" charset="0"/>
                            </a:rPr>
                            <m:t>𝑑𝑒𝑙</m:t>
                          </m:r>
                          <m:r>
                            <a:rPr lang="es-ES" i="1">
                              <a:latin typeface="Cambria Math" panose="02040503050406030204" pitchFamily="18" charset="0"/>
                            </a:rPr>
                            <m:t> </m:t>
                          </m:r>
                          <m:r>
                            <a:rPr lang="es-ES" i="1">
                              <a:latin typeface="Cambria Math" panose="02040503050406030204" pitchFamily="18" charset="0"/>
                            </a:rPr>
                            <m:t>𝑃𝑟𝑜𝑐𝑒𝑠𝑜</m:t>
                          </m:r>
                        </m:den>
                      </m:f>
                    </m:oMath>
                  </m:oMathPara>
                </a14:m>
                <a:endParaRPr lang="es-ES" dirty="0"/>
              </a:p>
              <a:p>
                <a:endParaRPr lang="en-US" dirty="0">
                  <a:latin typeface="Gabriola" panose="04040605051002020D02" pitchFamily="82" charset="0"/>
                </a:endParaRPr>
              </a:p>
              <a:p>
                <a:endParaRPr lang="es-ES" dirty="0"/>
              </a:p>
            </p:txBody>
          </p:sp>
        </mc:Choice>
        <mc:Fallback>
          <p:sp>
            <p:nvSpPr>
              <p:cNvPr id="3" name="Marcador de contenido 2">
                <a:extLst>
                  <a:ext uri="{FF2B5EF4-FFF2-40B4-BE49-F238E27FC236}">
                    <a16:creationId xmlns:a16="http://schemas.microsoft.com/office/drawing/2014/main" id="{90FD6D8A-2315-4F07-B592-7BE9EE0CEC39}"/>
                  </a:ext>
                </a:extLst>
              </p:cNvPr>
              <p:cNvSpPr>
                <a:spLocks noGrp="1" noRot="1" noChangeAspect="1" noMove="1" noResize="1" noEditPoints="1" noAdjustHandles="1" noChangeArrowheads="1" noChangeShapeType="1" noTextEdit="1"/>
              </p:cNvSpPr>
              <p:nvPr>
                <p:ph idx="1"/>
              </p:nvPr>
            </p:nvSpPr>
            <p:spPr>
              <a:blipFill>
                <a:blip r:embed="rId3"/>
                <a:stretch>
                  <a:fillRect l="-1333" t="-4062" r="-522"/>
                </a:stretch>
              </a:blipFill>
            </p:spPr>
            <p:txBody>
              <a:bodyPr/>
              <a:lstStyle/>
              <a:p>
                <a:r>
                  <a:rPr lang="es-ES">
                    <a:noFill/>
                  </a:rPr>
                  <a:t> </a:t>
                </a:r>
              </a:p>
            </p:txBody>
          </p:sp>
        </mc:Fallback>
      </mc:AlternateContent>
    </p:spTree>
    <p:extLst>
      <p:ext uri="{BB962C8B-B14F-4D97-AF65-F5344CB8AC3E}">
        <p14:creationId xmlns:p14="http://schemas.microsoft.com/office/powerpoint/2010/main" val="3574326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1C585A86-CD0A-4F51-A31A-2CA8D1370CDF}"/>
              </a:ext>
            </a:extLst>
          </p:cNvPr>
          <p:cNvPicPr>
            <a:picLocks noChangeAspect="1"/>
          </p:cNvPicPr>
          <p:nvPr/>
        </p:nvPicPr>
        <p:blipFill>
          <a:blip r:embed="rId2"/>
          <a:stretch>
            <a:fillRect/>
          </a:stretch>
        </p:blipFill>
        <p:spPr>
          <a:xfrm>
            <a:off x="6216713" y="636079"/>
            <a:ext cx="5257864" cy="3719939"/>
          </a:xfrm>
          <a:prstGeom prst="rect">
            <a:avLst/>
          </a:prstGeom>
        </p:spPr>
      </p:pic>
      <p:sp>
        <p:nvSpPr>
          <p:cNvPr id="11"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B0D99E5B-7021-4513-A2AD-636EF20E8F83}"/>
              </a:ext>
            </a:extLst>
          </p:cNvPr>
          <p:cNvSpPr>
            <a:spLocks noGrp="1"/>
          </p:cNvSpPr>
          <p:nvPr>
            <p:ph type="title"/>
          </p:nvPr>
        </p:nvSpPr>
        <p:spPr>
          <a:xfrm>
            <a:off x="874514" y="1158371"/>
            <a:ext cx="2792296" cy="1539092"/>
          </a:xfrm>
        </p:spPr>
        <p:txBody>
          <a:bodyPr>
            <a:normAutofit/>
          </a:bodyPr>
          <a:lstStyle/>
          <a:p>
            <a:r>
              <a:rPr lang="es-ES" sz="3600" dirty="0">
                <a:solidFill>
                  <a:srgbClr val="FFFFFF"/>
                </a:solidFill>
                <a:latin typeface="Gabriola" panose="04040605051002020D02" pitchFamily="82" charset="0"/>
              </a:rPr>
              <a:t>INDICES DE CAPACIDAD</a:t>
            </a:r>
            <a:r>
              <a:rPr lang="es-ES" sz="3200" dirty="0">
                <a:solidFill>
                  <a:srgbClr val="FFFFFF"/>
                </a:solidFill>
              </a:rPr>
              <a:t>  </a:t>
            </a:r>
            <a:r>
              <a:rPr lang="es-ES" sz="3200" i="1" dirty="0" err="1">
                <a:solidFill>
                  <a:srgbClr val="FFFFFF"/>
                </a:solidFill>
              </a:rPr>
              <a:t>Cp</a:t>
            </a:r>
            <a:endParaRPr lang="es-ES" sz="3200" i="1" dirty="0">
              <a:solidFill>
                <a:srgbClr val="FFFFFF"/>
              </a:solidFill>
            </a:endParaRPr>
          </a:p>
        </p:txBody>
      </p:sp>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D1441222-C150-4246-A83A-0F2DA7391F6C}"/>
                  </a:ext>
                </a:extLst>
              </p:cNvPr>
              <p:cNvSpPr>
                <a:spLocks noGrp="1"/>
              </p:cNvSpPr>
              <p:nvPr>
                <p:ph idx="1"/>
              </p:nvPr>
            </p:nvSpPr>
            <p:spPr>
              <a:xfrm>
                <a:off x="1204014" y="5372737"/>
                <a:ext cx="6826803" cy="861391"/>
              </a:xfrm>
            </p:spPr>
            <p:txBody>
              <a:bodyPr>
                <a:normAutofit/>
              </a:bodyPr>
              <a:lstStyle/>
              <a:p>
                <a:pPr marL="0" indent="0">
                  <a:buNone/>
                </a:pPr>
                <a:r>
                  <a:rPr lang="en-US" sz="1800" dirty="0"/>
                  <a:t> </a:t>
                </a:r>
                <a14:m>
                  <m:oMath xmlns:m="http://schemas.openxmlformats.org/officeDocument/2006/math">
                    <m:sSub>
                      <m:sSubPr>
                        <m:ctrlPr>
                          <a:rPr lang="en-US" sz="2600" i="1" smtClean="0">
                            <a:latin typeface="Cambria Math" panose="02040503050406030204" pitchFamily="18" charset="0"/>
                          </a:rPr>
                        </m:ctrlPr>
                      </m:sSubPr>
                      <m:e>
                        <m:r>
                          <a:rPr lang="es-ES" sz="2600" i="1">
                            <a:latin typeface="Cambria Math" panose="02040503050406030204" pitchFamily="18" charset="0"/>
                          </a:rPr>
                          <m:t>𝐶</m:t>
                        </m:r>
                      </m:e>
                      <m:sub>
                        <m:r>
                          <a:rPr lang="es-ES" sz="2600" i="1">
                            <a:latin typeface="Cambria Math" panose="02040503050406030204" pitchFamily="18" charset="0"/>
                          </a:rPr>
                          <m:t>𝑝</m:t>
                        </m:r>
                      </m:sub>
                    </m:sSub>
                    <m:r>
                      <a:rPr lang="es-ES" sz="2600" i="1">
                        <a:latin typeface="Cambria Math" panose="02040503050406030204" pitchFamily="18" charset="0"/>
                      </a:rPr>
                      <m:t>=</m:t>
                    </m:r>
                    <m:f>
                      <m:fPr>
                        <m:ctrlPr>
                          <a:rPr lang="es-ES" sz="2600" i="1">
                            <a:latin typeface="Cambria Math" panose="02040503050406030204" pitchFamily="18" charset="0"/>
                          </a:rPr>
                        </m:ctrlPr>
                      </m:fPr>
                      <m:num>
                        <m:r>
                          <a:rPr lang="es-ES" sz="3500" i="1">
                            <a:latin typeface="Cambria Math" panose="02040503050406030204" pitchFamily="18" charset="0"/>
                          </a:rPr>
                          <m:t>𝐸𝑆</m:t>
                        </m:r>
                        <m:r>
                          <a:rPr lang="es-ES" sz="3500" i="1">
                            <a:latin typeface="Cambria Math" panose="02040503050406030204" pitchFamily="18" charset="0"/>
                          </a:rPr>
                          <m:t>−</m:t>
                        </m:r>
                        <m:r>
                          <a:rPr lang="es-ES" sz="3500" i="1">
                            <a:latin typeface="Cambria Math" panose="02040503050406030204" pitchFamily="18" charset="0"/>
                          </a:rPr>
                          <m:t>𝐸𝐼</m:t>
                        </m:r>
                      </m:num>
                      <m:den>
                        <m:r>
                          <a:rPr lang="es-ES" sz="3500" i="1">
                            <a:latin typeface="Cambria Math" panose="02040503050406030204" pitchFamily="18" charset="0"/>
                          </a:rPr>
                          <m:t>6</m:t>
                        </m:r>
                        <m:acc>
                          <m:accPr>
                            <m:chr m:val="̂"/>
                            <m:ctrlPr>
                              <a:rPr lang="es-ES" sz="3500" i="1">
                                <a:latin typeface="Cambria Math" panose="02040503050406030204" pitchFamily="18" charset="0"/>
                              </a:rPr>
                            </m:ctrlPr>
                          </m:accPr>
                          <m:e>
                            <m:r>
                              <a:rPr lang="es-ES" sz="3500" i="1">
                                <a:latin typeface="Cambria Math" panose="02040503050406030204" pitchFamily="18" charset="0"/>
                              </a:rPr>
                              <m:t>𝜎</m:t>
                            </m:r>
                          </m:e>
                        </m:acc>
                      </m:den>
                    </m:f>
                    <m:r>
                      <a:rPr lang="es-ES" sz="2600" b="0" i="1" smtClean="0">
                        <a:latin typeface="Cambria Math" panose="02040503050406030204" pitchFamily="18" charset="0"/>
                        <a:ea typeface="Cambria Math" panose="02040503050406030204" pitchFamily="18" charset="0"/>
                      </a:rPr>
                      <m:t>=</m:t>
                    </m:r>
                    <m:f>
                      <m:fPr>
                        <m:ctrlPr>
                          <a:rPr lang="es-ES" sz="3500" i="1">
                            <a:latin typeface="Cambria Math" panose="02040503050406030204" pitchFamily="18" charset="0"/>
                          </a:rPr>
                        </m:ctrlPr>
                      </m:fPr>
                      <m:num>
                        <m:r>
                          <a:rPr lang="es-ES" sz="3500" i="1">
                            <a:latin typeface="Cambria Math" panose="02040503050406030204" pitchFamily="18" charset="0"/>
                          </a:rPr>
                          <m:t>𝑉𝑎𝑟𝑖𝑎𝑐𝑖</m:t>
                        </m:r>
                        <m:r>
                          <a:rPr lang="es-ES" sz="3500" i="1">
                            <a:latin typeface="Cambria Math" panose="02040503050406030204" pitchFamily="18" charset="0"/>
                          </a:rPr>
                          <m:t>ó</m:t>
                        </m:r>
                        <m:r>
                          <a:rPr lang="es-ES" sz="3500" i="1">
                            <a:latin typeface="Cambria Math" panose="02040503050406030204" pitchFamily="18" charset="0"/>
                          </a:rPr>
                          <m:t>𝑛</m:t>
                        </m:r>
                        <m:r>
                          <a:rPr lang="es-ES" sz="3500" i="1">
                            <a:latin typeface="Cambria Math" panose="02040503050406030204" pitchFamily="18" charset="0"/>
                          </a:rPr>
                          <m:t> </m:t>
                        </m:r>
                        <m:r>
                          <a:rPr lang="es-ES" sz="3500" i="1">
                            <a:latin typeface="Cambria Math" panose="02040503050406030204" pitchFamily="18" charset="0"/>
                          </a:rPr>
                          <m:t>𝑃𝑒𝑟𝑚𝑖𝑡𝑖𝑑𝑎</m:t>
                        </m:r>
                      </m:num>
                      <m:den>
                        <m:r>
                          <a:rPr lang="es-ES" sz="3500" i="1">
                            <a:latin typeface="Cambria Math" panose="02040503050406030204" pitchFamily="18" charset="0"/>
                          </a:rPr>
                          <m:t>𝑉𝑎𝑟𝑖𝑎𝑐𝑖</m:t>
                        </m:r>
                        <m:r>
                          <a:rPr lang="es-ES" sz="3500" i="1">
                            <a:latin typeface="Cambria Math" panose="02040503050406030204" pitchFamily="18" charset="0"/>
                          </a:rPr>
                          <m:t>ó</m:t>
                        </m:r>
                        <m:r>
                          <a:rPr lang="es-ES" sz="3500" i="1">
                            <a:latin typeface="Cambria Math" panose="02040503050406030204" pitchFamily="18" charset="0"/>
                          </a:rPr>
                          <m:t>𝑛</m:t>
                        </m:r>
                        <m:r>
                          <a:rPr lang="es-ES" sz="3500" i="1">
                            <a:latin typeface="Cambria Math" panose="02040503050406030204" pitchFamily="18" charset="0"/>
                          </a:rPr>
                          <m:t> </m:t>
                        </m:r>
                        <m:r>
                          <a:rPr lang="es-ES" sz="3500" i="1">
                            <a:latin typeface="Cambria Math" panose="02040503050406030204" pitchFamily="18" charset="0"/>
                          </a:rPr>
                          <m:t>𝑇𝑜𝑡𝑎𝑙</m:t>
                        </m:r>
                        <m:r>
                          <a:rPr lang="es-ES" sz="3500" i="1">
                            <a:latin typeface="Cambria Math" panose="02040503050406030204" pitchFamily="18" charset="0"/>
                          </a:rPr>
                          <m:t> </m:t>
                        </m:r>
                        <m:r>
                          <a:rPr lang="es-ES" sz="3500" i="1">
                            <a:latin typeface="Cambria Math" panose="02040503050406030204" pitchFamily="18" charset="0"/>
                          </a:rPr>
                          <m:t>𝑑𝑒𝑙</m:t>
                        </m:r>
                        <m:r>
                          <a:rPr lang="es-ES" sz="3500" i="1">
                            <a:latin typeface="Cambria Math" panose="02040503050406030204" pitchFamily="18" charset="0"/>
                          </a:rPr>
                          <m:t> </m:t>
                        </m:r>
                        <m:r>
                          <a:rPr lang="es-ES" sz="3500" i="1">
                            <a:latin typeface="Cambria Math" panose="02040503050406030204" pitchFamily="18" charset="0"/>
                          </a:rPr>
                          <m:t>𝑃𝑟𝑜𝑐𝑒𝑠𝑜</m:t>
                        </m:r>
                      </m:den>
                    </m:f>
                  </m:oMath>
                </a14:m>
                <a:endParaRPr lang="es-ES" sz="2000" dirty="0"/>
              </a:p>
              <a:p>
                <a:endParaRPr lang="en-US" sz="1500" dirty="0"/>
              </a:p>
              <a:p>
                <a:endParaRPr lang="en-US" sz="1500" dirty="0"/>
              </a:p>
              <a:p>
                <a:pPr marL="0" indent="0">
                  <a:buNone/>
                </a:pPr>
                <a:endParaRPr lang="es-ES" sz="1500" dirty="0"/>
              </a:p>
              <a:p>
                <a:endParaRPr lang="es-ES" sz="1500" dirty="0"/>
              </a:p>
            </p:txBody>
          </p:sp>
        </mc:Choice>
        <mc:Fallback>
          <p:sp>
            <p:nvSpPr>
              <p:cNvPr id="3" name="Marcador de contenido 2">
                <a:extLst>
                  <a:ext uri="{FF2B5EF4-FFF2-40B4-BE49-F238E27FC236}">
                    <a16:creationId xmlns:a16="http://schemas.microsoft.com/office/drawing/2014/main" id="{D1441222-C150-4246-A83A-0F2DA7391F6C}"/>
                  </a:ext>
                </a:extLst>
              </p:cNvPr>
              <p:cNvSpPr>
                <a:spLocks noGrp="1" noRot="1" noChangeAspect="1" noMove="1" noResize="1" noEditPoints="1" noAdjustHandles="1" noChangeArrowheads="1" noChangeShapeType="1" noTextEdit="1"/>
              </p:cNvSpPr>
              <p:nvPr>
                <p:ph idx="1"/>
              </p:nvPr>
            </p:nvSpPr>
            <p:spPr>
              <a:xfrm>
                <a:off x="1204014" y="5372737"/>
                <a:ext cx="6826803" cy="861391"/>
              </a:xfrm>
              <a:blipFill>
                <a:blip r:embed="rId3"/>
                <a:stretch>
                  <a:fillRect/>
                </a:stretch>
              </a:blipFill>
            </p:spPr>
            <p:txBody>
              <a:bodyPr/>
              <a:lstStyle/>
              <a:p>
                <a:r>
                  <a:rPr lang="es-ES">
                    <a:noFill/>
                  </a:rPr>
                  <a:t> </a:t>
                </a:r>
              </a:p>
            </p:txBody>
          </p:sp>
        </mc:Fallback>
      </mc:AlternateContent>
      <mc:AlternateContent xmlns:mc="http://schemas.openxmlformats.org/markup-compatibility/2006">
        <mc:Choice xmlns:a14="http://schemas.microsoft.com/office/drawing/2010/main" Requires="a14">
          <p:sp>
            <p:nvSpPr>
              <p:cNvPr id="4" name="Rectángulo 3">
                <a:extLst>
                  <a:ext uri="{FF2B5EF4-FFF2-40B4-BE49-F238E27FC236}">
                    <a16:creationId xmlns:a16="http://schemas.microsoft.com/office/drawing/2014/main" id="{EE9C65D0-088A-42A1-8650-CB5C749B196A}"/>
                  </a:ext>
                </a:extLst>
              </p:cNvPr>
              <p:cNvSpPr/>
              <p:nvPr/>
            </p:nvSpPr>
            <p:spPr>
              <a:xfrm>
                <a:off x="1116907" y="3611944"/>
                <a:ext cx="5257864" cy="1115177"/>
              </a:xfrm>
              <a:prstGeom prst="rect">
                <a:avLst/>
              </a:prstGeom>
            </p:spPr>
            <p:txBody>
              <a:bodyPr wrap="square">
                <a:spAutoFit/>
              </a:bodyPr>
              <a:lstStyle/>
              <a:p>
                <a:r>
                  <a:rPr lang="es-ES" sz="3200" dirty="0"/>
                  <a:t>El </a:t>
                </a:r>
                <a14:m>
                  <m:oMath xmlns:m="http://schemas.openxmlformats.org/officeDocument/2006/math">
                    <m:sSub>
                      <m:sSubPr>
                        <m:ctrlPr>
                          <a:rPr lang="es-MX" sz="3200" i="1">
                            <a:latin typeface="Cambria Math" panose="02040503050406030204" pitchFamily="18" charset="0"/>
                          </a:rPr>
                        </m:ctrlPr>
                      </m:sSubPr>
                      <m:e>
                        <m:r>
                          <a:rPr lang="es-ES" sz="3200" i="1">
                            <a:latin typeface="Cambria Math"/>
                          </a:rPr>
                          <m:t>𝐶</m:t>
                        </m:r>
                      </m:e>
                      <m:sub>
                        <m:r>
                          <a:rPr lang="es-ES" sz="3200" i="1">
                            <a:latin typeface="Cambria Math"/>
                          </a:rPr>
                          <m:t>𝑝</m:t>
                        </m:r>
                      </m:sub>
                    </m:sSub>
                  </m:oMath>
                </a14:m>
                <a:r>
                  <a:rPr lang="es-ES" sz="3200" dirty="0"/>
                  <a:t> se considera aceptable </a:t>
                </a:r>
              </a:p>
              <a:p>
                <a:r>
                  <a:rPr lang="es-ES" sz="3200" dirty="0"/>
                  <a:t>mayor a 1.33</a:t>
                </a:r>
              </a:p>
            </p:txBody>
          </p:sp>
        </mc:Choice>
        <mc:Fallback>
          <p:sp>
            <p:nvSpPr>
              <p:cNvPr id="4" name="Rectángulo 3">
                <a:extLst>
                  <a:ext uri="{FF2B5EF4-FFF2-40B4-BE49-F238E27FC236}">
                    <a16:creationId xmlns:a16="http://schemas.microsoft.com/office/drawing/2014/main" id="{EE9C65D0-088A-42A1-8650-CB5C749B196A}"/>
                  </a:ext>
                </a:extLst>
              </p:cNvPr>
              <p:cNvSpPr>
                <a:spLocks noRot="1" noChangeAspect="1" noMove="1" noResize="1" noEditPoints="1" noAdjustHandles="1" noChangeArrowheads="1" noChangeShapeType="1" noTextEdit="1"/>
              </p:cNvSpPr>
              <p:nvPr/>
            </p:nvSpPr>
            <p:spPr>
              <a:xfrm>
                <a:off x="1116907" y="3611944"/>
                <a:ext cx="5257864" cy="1115177"/>
              </a:xfrm>
              <a:prstGeom prst="rect">
                <a:avLst/>
              </a:prstGeom>
              <a:blipFill>
                <a:blip r:embed="rId4"/>
                <a:stretch>
                  <a:fillRect l="-2897" t="-6593" b="-18132"/>
                </a:stretch>
              </a:blipFill>
            </p:spPr>
            <p:txBody>
              <a:bodyPr/>
              <a:lstStyle/>
              <a:p>
                <a:r>
                  <a:rPr lang="es-ES">
                    <a:noFill/>
                  </a:rPr>
                  <a:t> </a:t>
                </a:r>
              </a:p>
            </p:txBody>
          </p:sp>
        </mc:Fallback>
      </mc:AlternateContent>
      <p:sp>
        <p:nvSpPr>
          <p:cNvPr id="7" name="Rectángulo: esquinas redondeadas 6">
            <a:extLst>
              <a:ext uri="{FF2B5EF4-FFF2-40B4-BE49-F238E27FC236}">
                <a16:creationId xmlns:a16="http://schemas.microsoft.com/office/drawing/2014/main" id="{F814F170-FA7A-4C79-BFE3-F76A3917E771}"/>
              </a:ext>
            </a:extLst>
          </p:cNvPr>
          <p:cNvSpPr/>
          <p:nvPr/>
        </p:nvSpPr>
        <p:spPr>
          <a:xfrm>
            <a:off x="838136" y="3474687"/>
            <a:ext cx="5257864" cy="1389690"/>
          </a:xfrm>
          <a:prstGeom prst="round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s-ES"/>
          </a:p>
        </p:txBody>
      </p:sp>
    </p:spTree>
    <p:extLst>
      <p:ext uri="{BB962C8B-B14F-4D97-AF65-F5344CB8AC3E}">
        <p14:creationId xmlns:p14="http://schemas.microsoft.com/office/powerpoint/2010/main" val="2979561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ítulo 1">
                <a:extLst>
                  <a:ext uri="{FF2B5EF4-FFF2-40B4-BE49-F238E27FC236}">
                    <a16:creationId xmlns:a16="http://schemas.microsoft.com/office/drawing/2014/main" id="{2CC2E619-87F3-4441-8F4C-5AD2279CBB93}"/>
                  </a:ext>
                </a:extLst>
              </p:cNvPr>
              <p:cNvSpPr>
                <a:spLocks noGrp="1"/>
              </p:cNvSpPr>
              <p:nvPr>
                <p:ph type="title"/>
              </p:nvPr>
            </p:nvSpPr>
            <p:spPr/>
            <p:txBody>
              <a:bodyPr/>
              <a:lstStyle/>
              <a:p>
                <a:r>
                  <a:rPr lang="es-ES" dirty="0">
                    <a:latin typeface="Gabriola" panose="04040605051002020D02" pitchFamily="82" charset="0"/>
                  </a:rPr>
                  <a:t>ESTIMACIONES DE </a:t>
                </a:r>
                <a14:m>
                  <m:oMath xmlns:m="http://schemas.openxmlformats.org/officeDocument/2006/math">
                    <m:acc>
                      <m:accPr>
                        <m:chr m:val="̂"/>
                        <m:ctrlPr>
                          <a:rPr lang="es-ES_tradnl" b="1" i="1">
                            <a:latin typeface="Cambria Math" panose="02040503050406030204" pitchFamily="18" charset="0"/>
                          </a:rPr>
                        </m:ctrlPr>
                      </m:accPr>
                      <m:e>
                        <m:r>
                          <a:rPr lang="es-ES_tradnl" b="1">
                            <a:latin typeface="Cambria Math"/>
                            <a:ea typeface="Cambria Math"/>
                          </a:rPr>
                          <m:t>𝛔</m:t>
                        </m:r>
                      </m:e>
                    </m:acc>
                  </m:oMath>
                </a14:m>
                <a:endParaRPr lang="es-ES" dirty="0"/>
              </a:p>
            </p:txBody>
          </p:sp>
        </mc:Choice>
        <mc:Fallback>
          <p:sp>
            <p:nvSpPr>
              <p:cNvPr id="2" name="Título 1">
                <a:extLst>
                  <a:ext uri="{FF2B5EF4-FFF2-40B4-BE49-F238E27FC236}">
                    <a16:creationId xmlns:a16="http://schemas.microsoft.com/office/drawing/2014/main" id="{2CC2E619-87F3-4441-8F4C-5AD2279CBB93}"/>
                  </a:ext>
                </a:extLst>
              </p:cNvPr>
              <p:cNvSpPr>
                <a:spLocks noGrp="1" noRot="1" noChangeAspect="1" noMove="1" noResize="1" noEditPoints="1" noAdjustHandles="1" noChangeArrowheads="1" noChangeShapeType="1" noTextEdit="1"/>
              </p:cNvSpPr>
              <p:nvPr>
                <p:ph type="title"/>
              </p:nvPr>
            </p:nvSpPr>
            <p:spPr>
              <a:blipFill>
                <a:blip r:embed="rId2"/>
                <a:stretch>
                  <a:fillRect l="-2377"/>
                </a:stretch>
              </a:blipFill>
            </p:spPr>
            <p:txBody>
              <a:bodyPr/>
              <a:lstStyle/>
              <a:p>
                <a:r>
                  <a:rPr lang="es-ES">
                    <a:noFill/>
                  </a:rPr>
                  <a:t> </a:t>
                </a:r>
              </a:p>
            </p:txBody>
          </p:sp>
        </mc:Fallback>
      </mc:AlternateContent>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30D11F4B-66A2-4FE7-9FFC-AE2916EC8FE0}"/>
                  </a:ext>
                </a:extLst>
              </p:cNvPr>
              <p:cNvSpPr>
                <a:spLocks noGrp="1"/>
              </p:cNvSpPr>
              <p:nvPr>
                <p:ph idx="1"/>
              </p:nvPr>
            </p:nvSpPr>
            <p:spPr/>
            <p:txBody>
              <a:bodyPr>
                <a:normAutofit/>
              </a:bodyPr>
              <a:lstStyle/>
              <a:p>
                <a:r>
                  <a:rPr lang="es-ES" sz="3600" dirty="0">
                    <a:latin typeface="Gabriola" panose="04040605051002020D02" pitchFamily="82" charset="0"/>
                  </a:rPr>
                  <a:t>Dos formas de estimar la desviación estándar  </a:t>
                </a:r>
                <a14:m>
                  <m:oMath xmlns:m="http://schemas.openxmlformats.org/officeDocument/2006/math">
                    <m:acc>
                      <m:accPr>
                        <m:chr m:val="̂"/>
                        <m:ctrlPr>
                          <a:rPr lang="es-ES_tradnl" sz="3600" b="1" i="1">
                            <a:latin typeface="Cambria Math" panose="02040503050406030204" pitchFamily="18" charset="0"/>
                          </a:rPr>
                        </m:ctrlPr>
                      </m:accPr>
                      <m:e>
                        <m:r>
                          <a:rPr lang="es-ES_tradnl" sz="3600" b="1">
                            <a:latin typeface="Cambria Math"/>
                            <a:ea typeface="Cambria Math"/>
                          </a:rPr>
                          <m:t>𝛔</m:t>
                        </m:r>
                      </m:e>
                    </m:acc>
                  </m:oMath>
                </a14:m>
                <a:r>
                  <a:rPr lang="es-ES" sz="3600" dirty="0">
                    <a:latin typeface="Gabriola" panose="04040605051002020D02" pitchFamily="82" charset="0"/>
                  </a:rPr>
                  <a:t> son las siguientes:</a:t>
                </a:r>
              </a:p>
              <a:p>
                <a:pPr marL="0" indent="0">
                  <a:buNone/>
                </a:pPr>
                <a:endParaRPr lang="es-ES" sz="3600" dirty="0">
                  <a:latin typeface="Gabriola" panose="04040605051002020D02" pitchFamily="82" charset="0"/>
                </a:endParaRPr>
              </a:p>
              <a:p>
                <a:pPr marL="514350" indent="-514350">
                  <a:buFont typeface="+mj-lt"/>
                  <a:buAutoNum type="arabicPeriod"/>
                </a:pPr>
                <a:r>
                  <a:rPr lang="es-ES" sz="3600" b="1" dirty="0">
                    <a:latin typeface="Gabriola" panose="04040605051002020D02" pitchFamily="82" charset="0"/>
                  </a:rPr>
                  <a:t>Mediante Rangos</a:t>
                </a:r>
                <a14:m>
                  <m:oMath xmlns:m="http://schemas.openxmlformats.org/officeDocument/2006/math">
                    <m:r>
                      <a:rPr lang="es-ES" sz="3600" b="1" i="0" smtClean="0">
                        <a:solidFill>
                          <a:prstClr val="black"/>
                        </a:solidFill>
                        <a:latin typeface="Cambria Math" panose="02040503050406030204" pitchFamily="18" charset="0"/>
                      </a:rPr>
                      <m:t>     </m:t>
                    </m:r>
                    <m:acc>
                      <m:accPr>
                        <m:chr m:val="̂"/>
                        <m:ctrlPr>
                          <a:rPr lang="es-ES_tradnl" sz="3600" b="1" i="1">
                            <a:solidFill>
                              <a:prstClr val="black"/>
                            </a:solidFill>
                            <a:latin typeface="Cambria Math" panose="02040503050406030204" pitchFamily="18" charset="0"/>
                          </a:rPr>
                        </m:ctrlPr>
                      </m:accPr>
                      <m:e>
                        <m:r>
                          <a:rPr lang="es-ES_tradnl" sz="3600" b="1">
                            <a:solidFill>
                              <a:prstClr val="black"/>
                            </a:solidFill>
                            <a:latin typeface="Cambria Math"/>
                            <a:ea typeface="Cambria Math"/>
                          </a:rPr>
                          <m:t>𝛔</m:t>
                        </m:r>
                      </m:e>
                    </m:acc>
                    <m:r>
                      <a:rPr lang="es-ES" sz="3600" b="1">
                        <a:solidFill>
                          <a:prstClr val="black"/>
                        </a:solidFill>
                        <a:latin typeface="Cambria Math"/>
                      </a:rPr>
                      <m:t>=</m:t>
                    </m:r>
                    <m:f>
                      <m:fPr>
                        <m:ctrlPr>
                          <a:rPr lang="es-ES" sz="3600" b="1" i="1">
                            <a:solidFill>
                              <a:prstClr val="black"/>
                            </a:solidFill>
                            <a:latin typeface="Cambria Math" panose="02040503050406030204" pitchFamily="18" charset="0"/>
                          </a:rPr>
                        </m:ctrlPr>
                      </m:fPr>
                      <m:num>
                        <m:acc>
                          <m:accPr>
                            <m:chr m:val="̅"/>
                            <m:ctrlPr>
                              <a:rPr lang="es-ES" sz="3600" b="1" i="1">
                                <a:solidFill>
                                  <a:prstClr val="black"/>
                                </a:solidFill>
                                <a:latin typeface="Cambria Math" panose="02040503050406030204" pitchFamily="18" charset="0"/>
                              </a:rPr>
                            </m:ctrlPr>
                          </m:accPr>
                          <m:e>
                            <m:r>
                              <a:rPr lang="es-ES" sz="3600" b="1">
                                <a:solidFill>
                                  <a:prstClr val="black"/>
                                </a:solidFill>
                                <a:latin typeface="Cambria Math"/>
                              </a:rPr>
                              <m:t>𝐑</m:t>
                            </m:r>
                          </m:e>
                        </m:acc>
                      </m:num>
                      <m:den>
                        <m:r>
                          <a:rPr lang="es-MX" sz="3600" b="1">
                            <a:solidFill>
                              <a:prstClr val="black"/>
                            </a:solidFill>
                            <a:latin typeface="Cambria Math" panose="02040503050406030204" pitchFamily="18" charset="0"/>
                          </a:rPr>
                          <m:t>𝐝𝟐</m:t>
                        </m:r>
                      </m:den>
                    </m:f>
                  </m:oMath>
                </a14:m>
                <a:endParaRPr lang="es-ES" sz="3600" b="1" dirty="0">
                  <a:latin typeface="Gabriola" panose="04040605051002020D02" pitchFamily="82" charset="0"/>
                </a:endParaRPr>
              </a:p>
              <a:p>
                <a:pPr marL="0" indent="0">
                  <a:buNone/>
                </a:pPr>
                <a:endParaRPr lang="es-ES" sz="3600" b="1" dirty="0">
                  <a:latin typeface="Gabriola" panose="04040605051002020D02" pitchFamily="82" charset="0"/>
                </a:endParaRPr>
              </a:p>
              <a:p>
                <a:pPr marL="0" indent="0">
                  <a:buNone/>
                </a:pPr>
                <a:r>
                  <a:rPr lang="es-ES" sz="3600" b="1" dirty="0">
                    <a:latin typeface="Gabriola" panose="04040605051002020D02" pitchFamily="82" charset="0"/>
                  </a:rPr>
                  <a:t>2.    Mediante la desviación estándar    </a:t>
                </a:r>
                <a14:m>
                  <m:oMath xmlns:m="http://schemas.openxmlformats.org/officeDocument/2006/math">
                    <m:acc>
                      <m:accPr>
                        <m:chr m:val="̂"/>
                        <m:ctrlPr>
                          <a:rPr lang="es-ES_tradnl" sz="3600" b="1" i="1">
                            <a:latin typeface="Cambria Math" panose="02040503050406030204" pitchFamily="18" charset="0"/>
                          </a:rPr>
                        </m:ctrlPr>
                      </m:accPr>
                      <m:e>
                        <m:r>
                          <a:rPr lang="es-ES_tradnl" sz="3600" b="1">
                            <a:latin typeface="Cambria Math"/>
                            <a:ea typeface="Cambria Math"/>
                          </a:rPr>
                          <m:t>𝛔</m:t>
                        </m:r>
                      </m:e>
                    </m:acc>
                    <m:r>
                      <a:rPr lang="es-ES" sz="3600" b="1">
                        <a:latin typeface="Cambria Math"/>
                      </a:rPr>
                      <m:t>=</m:t>
                    </m:r>
                    <m:r>
                      <a:rPr lang="es-ES" sz="3600" b="1">
                        <a:latin typeface="Cambria Math"/>
                      </a:rPr>
                      <m:t>𝐬</m:t>
                    </m:r>
                  </m:oMath>
                </a14:m>
                <a:endParaRPr lang="es-ES_tradnl" sz="3600" b="1" dirty="0">
                  <a:latin typeface="Gabriola" panose="04040605051002020D02" pitchFamily="82" charset="0"/>
                </a:endParaRPr>
              </a:p>
              <a:p>
                <a:pPr marL="514350" indent="-514350">
                  <a:buFont typeface="+mj-lt"/>
                  <a:buAutoNum type="arabicPeriod"/>
                </a:pPr>
                <a:endParaRPr lang="es-ES" sz="3600" b="1" dirty="0">
                  <a:latin typeface="Gabriola" panose="04040605051002020D02" pitchFamily="82" charset="0"/>
                </a:endParaRPr>
              </a:p>
            </p:txBody>
          </p:sp>
        </mc:Choice>
        <mc:Fallback>
          <p:sp>
            <p:nvSpPr>
              <p:cNvPr id="3" name="Marcador de contenido 2">
                <a:extLst>
                  <a:ext uri="{FF2B5EF4-FFF2-40B4-BE49-F238E27FC236}">
                    <a16:creationId xmlns:a16="http://schemas.microsoft.com/office/drawing/2014/main" id="{30D11F4B-66A2-4FE7-9FFC-AE2916EC8FE0}"/>
                  </a:ext>
                </a:extLst>
              </p:cNvPr>
              <p:cNvSpPr>
                <a:spLocks noGrp="1" noRot="1" noChangeAspect="1" noMove="1" noResize="1" noEditPoints="1" noAdjustHandles="1" noChangeArrowheads="1" noChangeShapeType="1" noTextEdit="1"/>
              </p:cNvSpPr>
              <p:nvPr>
                <p:ph idx="1"/>
              </p:nvPr>
            </p:nvSpPr>
            <p:spPr>
              <a:blipFill>
                <a:blip r:embed="rId3"/>
                <a:stretch>
                  <a:fillRect l="-2899" t="-3361"/>
                </a:stretch>
              </a:blipFill>
            </p:spPr>
            <p:txBody>
              <a:bodyPr/>
              <a:lstStyle/>
              <a:p>
                <a:r>
                  <a:rPr lang="es-ES">
                    <a:noFill/>
                  </a:rPr>
                  <a:t> </a:t>
                </a:r>
              </a:p>
            </p:txBody>
          </p:sp>
        </mc:Fallback>
      </mc:AlternateContent>
    </p:spTree>
    <p:extLst>
      <p:ext uri="{BB962C8B-B14F-4D97-AF65-F5344CB8AC3E}">
        <p14:creationId xmlns:p14="http://schemas.microsoft.com/office/powerpoint/2010/main" val="884847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ítulo 1">
                <a:extLst>
                  <a:ext uri="{FF2B5EF4-FFF2-40B4-BE49-F238E27FC236}">
                    <a16:creationId xmlns:a16="http://schemas.microsoft.com/office/drawing/2014/main" id="{DF258E80-5B75-464B-B8B1-1C438DBFC25B}"/>
                  </a:ext>
                </a:extLst>
              </p:cNvPr>
              <p:cNvSpPr>
                <a:spLocks noGrp="1"/>
              </p:cNvSpPr>
              <p:nvPr>
                <p:ph type="title"/>
              </p:nvPr>
            </p:nvSpPr>
            <p:spPr>
              <a:xfrm>
                <a:off x="838200" y="365125"/>
                <a:ext cx="10515600" cy="699587"/>
              </a:xfrm>
            </p:spPr>
            <p:txBody>
              <a:bodyPr/>
              <a:lstStyle/>
              <a:p>
                <a:r>
                  <a:rPr lang="es-ES" dirty="0">
                    <a:latin typeface="Gabriola" panose="04040605051002020D02" pitchFamily="82" charset="0"/>
                  </a:rPr>
                  <a:t>ESTIMACIONES DE </a:t>
                </a:r>
                <a14:m>
                  <m:oMath xmlns:m="http://schemas.openxmlformats.org/officeDocument/2006/math">
                    <m:acc>
                      <m:accPr>
                        <m:chr m:val="̂"/>
                        <m:ctrlPr>
                          <a:rPr lang="es-ES_tradnl" b="1" i="1">
                            <a:latin typeface="Cambria Math" panose="02040503050406030204" pitchFamily="18" charset="0"/>
                          </a:rPr>
                        </m:ctrlPr>
                      </m:accPr>
                      <m:e>
                        <m:r>
                          <a:rPr lang="es-ES_tradnl" b="1">
                            <a:latin typeface="Cambria Math"/>
                            <a:ea typeface="Cambria Math"/>
                          </a:rPr>
                          <m:t>𝛔</m:t>
                        </m:r>
                      </m:e>
                    </m:acc>
                  </m:oMath>
                </a14:m>
                <a:endParaRPr lang="es-ES" dirty="0">
                  <a:latin typeface="Gabriola" panose="04040605051002020D02" pitchFamily="82" charset="0"/>
                </a:endParaRPr>
              </a:p>
            </p:txBody>
          </p:sp>
        </mc:Choice>
        <mc:Fallback xmlns="">
          <p:sp>
            <p:nvSpPr>
              <p:cNvPr id="2" name="Título 1">
                <a:extLst>
                  <a:ext uri="{FF2B5EF4-FFF2-40B4-BE49-F238E27FC236}">
                    <a16:creationId xmlns:a16="http://schemas.microsoft.com/office/drawing/2014/main" id="{DF258E80-5B75-464B-B8B1-1C438DBFC25B}"/>
                  </a:ext>
                </a:extLst>
              </p:cNvPr>
              <p:cNvSpPr>
                <a:spLocks noGrp="1" noRot="1" noChangeAspect="1" noMove="1" noResize="1" noEditPoints="1" noAdjustHandles="1" noChangeArrowheads="1" noChangeShapeType="1" noTextEdit="1"/>
              </p:cNvSpPr>
              <p:nvPr>
                <p:ph type="title"/>
              </p:nvPr>
            </p:nvSpPr>
            <p:spPr>
              <a:xfrm>
                <a:off x="838200" y="365125"/>
                <a:ext cx="10515600" cy="699587"/>
              </a:xfrm>
              <a:blipFill>
                <a:blip r:embed="rId2"/>
                <a:stretch>
                  <a:fillRect l="-2377" t="-26957" b="-40870"/>
                </a:stretch>
              </a:blipFill>
            </p:spPr>
            <p:txBody>
              <a:bodyPr/>
              <a:lstStyle/>
              <a:p>
                <a:r>
                  <a:rPr lang="es-MX">
                    <a:noFill/>
                  </a:rPr>
                  <a:t> </a:t>
                </a:r>
              </a:p>
            </p:txBody>
          </p:sp>
        </mc:Fallback>
      </mc:AlternateContent>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80045CB0-C3E7-4D2B-93C1-54C3888F1602}"/>
                  </a:ext>
                </a:extLst>
              </p:cNvPr>
              <p:cNvSpPr>
                <a:spLocks noGrp="1"/>
              </p:cNvSpPr>
              <p:nvPr>
                <p:ph idx="1"/>
              </p:nvPr>
            </p:nvSpPr>
            <p:spPr>
              <a:xfrm>
                <a:off x="570066" y="1258957"/>
                <a:ext cx="11051868" cy="5060325"/>
              </a:xfrm>
            </p:spPr>
            <p:txBody>
              <a:bodyPr>
                <a:normAutofit lnSpcReduction="10000"/>
              </a:bodyPr>
              <a:lstStyle/>
              <a:p>
                <a:pPr eaLnBrk="0" fontAlgn="base" hangingPunct="0">
                  <a:spcBef>
                    <a:spcPct val="0"/>
                  </a:spcBef>
                  <a:spcAft>
                    <a:spcPct val="0"/>
                  </a:spcAft>
                  <a:buFont typeface="Wingdings" panose="05000000000000000000" pitchFamily="2" charset="2"/>
                  <a:buChar char="§"/>
                </a:pPr>
                <a:r>
                  <a:rPr lang="es-ES_tradnl" b="1" dirty="0">
                    <a:solidFill>
                      <a:schemeClr val="tx1"/>
                    </a:solidFill>
                    <a:latin typeface="Gabriola" panose="04040605051002020D02" pitchFamily="82" charset="0"/>
                  </a:rPr>
                  <a:t>Mediante rangos de subgrupos para n=2</a:t>
                </a:r>
              </a:p>
              <a:p>
                <a:pPr marL="0" indent="0" eaLnBrk="0" fontAlgn="base" hangingPunct="0">
                  <a:spcBef>
                    <a:spcPct val="0"/>
                  </a:spcBef>
                  <a:spcAft>
                    <a:spcPct val="0"/>
                  </a:spcAft>
                  <a:buNone/>
                </a:pPr>
                <a:r>
                  <a:rPr lang="es-ES_tradnl" b="1" dirty="0">
                    <a:latin typeface="Gabriola" panose="04040605051002020D02" pitchFamily="82" charset="0"/>
                  </a:rPr>
                  <a:t> </a:t>
                </a:r>
              </a:p>
              <a:p>
                <a:pPr marL="0" indent="0" eaLnBrk="0" fontAlgn="base" hangingPunct="0">
                  <a:spcBef>
                    <a:spcPct val="0"/>
                  </a:spcBef>
                  <a:spcAft>
                    <a:spcPct val="0"/>
                  </a:spcAft>
                  <a:buNone/>
                </a:pPr>
                <a:r>
                  <a:rPr lang="es-ES_tradnl" b="1" dirty="0">
                    <a:solidFill>
                      <a:prstClr val="black"/>
                    </a:solidFill>
                  </a:rPr>
                  <a:t> </a:t>
                </a:r>
                <a14:m>
                  <m:oMath xmlns:m="http://schemas.openxmlformats.org/officeDocument/2006/math">
                    <m:acc>
                      <m:accPr>
                        <m:chr m:val="̂"/>
                        <m:ctrlPr>
                          <a:rPr lang="es-ES_tradnl" b="1" i="1">
                            <a:solidFill>
                              <a:prstClr val="black"/>
                            </a:solidFill>
                            <a:latin typeface="Cambria Math" panose="02040503050406030204" pitchFamily="18" charset="0"/>
                          </a:rPr>
                        </m:ctrlPr>
                      </m:accPr>
                      <m:e>
                        <m:r>
                          <a:rPr lang="es-ES_tradnl" b="1">
                            <a:solidFill>
                              <a:prstClr val="black"/>
                            </a:solidFill>
                            <a:latin typeface="Cambria Math"/>
                            <a:ea typeface="Cambria Math"/>
                          </a:rPr>
                          <m:t>𝛔</m:t>
                        </m:r>
                      </m:e>
                    </m:acc>
                    <m:r>
                      <a:rPr lang="es-ES" b="1">
                        <a:solidFill>
                          <a:prstClr val="black"/>
                        </a:solidFill>
                        <a:latin typeface="Cambria Math"/>
                      </a:rPr>
                      <m:t>=</m:t>
                    </m:r>
                    <m:f>
                      <m:fPr>
                        <m:ctrlPr>
                          <a:rPr lang="es-ES" b="1" i="1">
                            <a:solidFill>
                              <a:prstClr val="black"/>
                            </a:solidFill>
                            <a:latin typeface="Cambria Math" panose="02040503050406030204" pitchFamily="18" charset="0"/>
                          </a:rPr>
                        </m:ctrlPr>
                      </m:fPr>
                      <m:num>
                        <m:acc>
                          <m:accPr>
                            <m:chr m:val="̅"/>
                            <m:ctrlPr>
                              <a:rPr lang="es-ES" b="1" i="1">
                                <a:solidFill>
                                  <a:prstClr val="black"/>
                                </a:solidFill>
                                <a:latin typeface="Cambria Math" panose="02040503050406030204" pitchFamily="18" charset="0"/>
                              </a:rPr>
                            </m:ctrlPr>
                          </m:accPr>
                          <m:e>
                            <m:r>
                              <a:rPr lang="es-ES" b="1">
                                <a:solidFill>
                                  <a:prstClr val="black"/>
                                </a:solidFill>
                                <a:latin typeface="Cambria Math"/>
                              </a:rPr>
                              <m:t>𝐑</m:t>
                            </m:r>
                          </m:e>
                        </m:acc>
                      </m:num>
                      <m:den>
                        <m:r>
                          <a:rPr lang="es-ES" b="1" i="0" smtClean="0">
                            <a:solidFill>
                              <a:prstClr val="black"/>
                            </a:solidFill>
                            <a:latin typeface="Cambria Math" panose="02040503050406030204" pitchFamily="18" charset="0"/>
                          </a:rPr>
                          <m:t>𝐝</m:t>
                        </m:r>
                        <m:r>
                          <a:rPr lang="es-MX" b="1" i="0" smtClean="0">
                            <a:solidFill>
                              <a:prstClr val="black"/>
                            </a:solidFill>
                            <a:latin typeface="Cambria Math" panose="02040503050406030204" pitchFamily="18" charset="0"/>
                          </a:rPr>
                          <m:t>𝟐</m:t>
                        </m:r>
                      </m:den>
                    </m:f>
                  </m:oMath>
                </a14:m>
                <a:r>
                  <a:rPr lang="es-ES_tradnl" b="1" dirty="0">
                    <a:solidFill>
                      <a:schemeClr val="tx1"/>
                    </a:solidFill>
                    <a:latin typeface="Gabriola" panose="04040605051002020D02" pitchFamily="82" charset="0"/>
                  </a:rPr>
                  <a:t>   ,       d2 es una constante (tabla)</a:t>
                </a:r>
              </a:p>
              <a:p>
                <a:pPr marL="0" indent="0" eaLnBrk="0" fontAlgn="base" hangingPunct="0">
                  <a:spcBef>
                    <a:spcPct val="0"/>
                  </a:spcBef>
                  <a:spcAft>
                    <a:spcPct val="0"/>
                  </a:spcAft>
                  <a:buNone/>
                </a:pPr>
                <a:endParaRPr lang="es-ES_tradnl" b="1" dirty="0">
                  <a:solidFill>
                    <a:schemeClr val="tx1"/>
                  </a:solidFill>
                  <a:latin typeface="Gabriola" panose="04040605051002020D02" pitchFamily="82" charset="0"/>
                </a:endParaRPr>
              </a:p>
              <a:p>
                <a:pPr marL="0" indent="0" eaLnBrk="0" fontAlgn="base" hangingPunct="0">
                  <a:spcBef>
                    <a:spcPct val="0"/>
                  </a:spcBef>
                  <a:spcAft>
                    <a:spcPct val="0"/>
                  </a:spcAft>
                  <a:buNone/>
                </a:pPr>
                <a:endParaRPr lang="es-ES_tradnl" b="1" dirty="0">
                  <a:solidFill>
                    <a:schemeClr val="tx1"/>
                  </a:solidFill>
                  <a:latin typeface="Gabriola" panose="04040605051002020D02" pitchFamily="82" charset="0"/>
                </a:endParaRPr>
              </a:p>
              <a:p>
                <a:pPr marL="0" indent="0" eaLnBrk="0" fontAlgn="base" hangingPunct="0">
                  <a:spcBef>
                    <a:spcPct val="0"/>
                  </a:spcBef>
                  <a:spcAft>
                    <a:spcPct val="0"/>
                  </a:spcAft>
                  <a:buNone/>
                </a:pPr>
                <a:r>
                  <a:rPr lang="es-ES_tradnl" b="1" dirty="0">
                    <a:solidFill>
                      <a:prstClr val="black"/>
                    </a:solidFill>
                  </a:rPr>
                  <a:t> </a:t>
                </a:r>
                <a14:m>
                  <m:oMath xmlns:m="http://schemas.openxmlformats.org/officeDocument/2006/math">
                    <m:acc>
                      <m:accPr>
                        <m:chr m:val="̂"/>
                        <m:ctrlPr>
                          <a:rPr lang="es-ES_tradnl" b="1" i="1">
                            <a:solidFill>
                              <a:prstClr val="black"/>
                            </a:solidFill>
                            <a:latin typeface="Cambria Math" panose="02040503050406030204" pitchFamily="18" charset="0"/>
                          </a:rPr>
                        </m:ctrlPr>
                      </m:accPr>
                      <m:e>
                        <m:r>
                          <a:rPr lang="es-ES_tradnl" b="1">
                            <a:solidFill>
                              <a:prstClr val="black"/>
                            </a:solidFill>
                            <a:latin typeface="Cambria Math"/>
                            <a:ea typeface="Cambria Math"/>
                          </a:rPr>
                          <m:t>𝛔</m:t>
                        </m:r>
                      </m:e>
                    </m:acc>
                    <m:r>
                      <a:rPr lang="es-ES" b="1">
                        <a:solidFill>
                          <a:prstClr val="black"/>
                        </a:solidFill>
                        <a:latin typeface="Cambria Math"/>
                      </a:rPr>
                      <m:t>=</m:t>
                    </m:r>
                    <m:f>
                      <m:fPr>
                        <m:ctrlPr>
                          <a:rPr lang="es-ES" b="1" i="1">
                            <a:solidFill>
                              <a:prstClr val="black"/>
                            </a:solidFill>
                            <a:latin typeface="Cambria Math" panose="02040503050406030204" pitchFamily="18" charset="0"/>
                          </a:rPr>
                        </m:ctrlPr>
                      </m:fPr>
                      <m:num>
                        <m:acc>
                          <m:accPr>
                            <m:chr m:val="̅"/>
                            <m:ctrlPr>
                              <a:rPr lang="es-ES" b="1" i="1">
                                <a:solidFill>
                                  <a:prstClr val="black"/>
                                </a:solidFill>
                                <a:latin typeface="Cambria Math" panose="02040503050406030204" pitchFamily="18" charset="0"/>
                              </a:rPr>
                            </m:ctrlPr>
                          </m:accPr>
                          <m:e>
                            <m:r>
                              <a:rPr lang="es-ES" b="1">
                                <a:solidFill>
                                  <a:prstClr val="black"/>
                                </a:solidFill>
                                <a:latin typeface="Cambria Math"/>
                              </a:rPr>
                              <m:t>𝐑</m:t>
                            </m:r>
                          </m:e>
                        </m:acc>
                      </m:num>
                      <m:den>
                        <m:r>
                          <a:rPr lang="es-ES" b="1">
                            <a:solidFill>
                              <a:prstClr val="black"/>
                            </a:solidFill>
                            <a:latin typeface="Cambria Math" panose="02040503050406030204" pitchFamily="18" charset="0"/>
                          </a:rPr>
                          <m:t>𝐝</m:t>
                        </m:r>
                        <m:r>
                          <a:rPr lang="es-MX" b="1">
                            <a:solidFill>
                              <a:prstClr val="black"/>
                            </a:solidFill>
                            <a:latin typeface="Cambria Math" panose="02040503050406030204" pitchFamily="18" charset="0"/>
                          </a:rPr>
                          <m:t>𝟐</m:t>
                        </m:r>
                      </m:den>
                    </m:f>
                    <m:r>
                      <a:rPr lang="es-ES" b="1" i="1" smtClean="0">
                        <a:solidFill>
                          <a:prstClr val="black"/>
                        </a:solidFill>
                        <a:latin typeface="Cambria Math" panose="02040503050406030204" pitchFamily="18" charset="0"/>
                      </a:rPr>
                      <m:t>=</m:t>
                    </m:r>
                    <m:f>
                      <m:fPr>
                        <m:ctrlPr>
                          <a:rPr lang="es-ES" b="1" i="1">
                            <a:solidFill>
                              <a:prstClr val="black"/>
                            </a:solidFill>
                            <a:latin typeface="Cambria Math" panose="02040503050406030204" pitchFamily="18" charset="0"/>
                          </a:rPr>
                        </m:ctrlPr>
                      </m:fPr>
                      <m:num>
                        <m:acc>
                          <m:accPr>
                            <m:chr m:val="̅"/>
                            <m:ctrlPr>
                              <a:rPr lang="es-ES" b="1" i="1">
                                <a:solidFill>
                                  <a:prstClr val="black"/>
                                </a:solidFill>
                                <a:latin typeface="Cambria Math" panose="02040503050406030204" pitchFamily="18" charset="0"/>
                              </a:rPr>
                            </m:ctrlPr>
                          </m:accPr>
                          <m:e>
                            <m:r>
                              <a:rPr lang="es-ES" b="1">
                                <a:solidFill>
                                  <a:prstClr val="black"/>
                                </a:solidFill>
                                <a:latin typeface="Cambria Math"/>
                              </a:rPr>
                              <m:t>𝐑</m:t>
                            </m:r>
                          </m:e>
                        </m:acc>
                      </m:num>
                      <m:den>
                        <m:r>
                          <a:rPr lang="es-ES" b="1" i="1" smtClean="0">
                            <a:solidFill>
                              <a:prstClr val="black"/>
                            </a:solidFill>
                            <a:latin typeface="Cambria Math" panose="02040503050406030204" pitchFamily="18" charset="0"/>
                          </a:rPr>
                          <m:t>𝟏</m:t>
                        </m:r>
                        <m:r>
                          <a:rPr lang="es-ES" b="1" i="1" smtClean="0">
                            <a:solidFill>
                              <a:prstClr val="black"/>
                            </a:solidFill>
                            <a:latin typeface="Cambria Math" panose="02040503050406030204" pitchFamily="18" charset="0"/>
                          </a:rPr>
                          <m:t>.</m:t>
                        </m:r>
                        <m:r>
                          <a:rPr lang="es-ES" b="1" i="1" smtClean="0">
                            <a:solidFill>
                              <a:prstClr val="black"/>
                            </a:solidFill>
                            <a:latin typeface="Cambria Math" panose="02040503050406030204" pitchFamily="18" charset="0"/>
                          </a:rPr>
                          <m:t>𝟏𝟐𝟖</m:t>
                        </m:r>
                      </m:den>
                    </m:f>
                  </m:oMath>
                </a14:m>
                <a:r>
                  <a:rPr lang="es-ES_tradnl" b="1" dirty="0">
                    <a:solidFill>
                      <a:schemeClr val="tx1"/>
                    </a:solidFill>
                    <a:latin typeface="Gabriola" panose="04040605051002020D02" pitchFamily="82" charset="0"/>
                  </a:rPr>
                  <a:t> ,         </a:t>
                </a:r>
                <a14:m>
                  <m:oMath xmlns:m="http://schemas.openxmlformats.org/officeDocument/2006/math">
                    <m:acc>
                      <m:accPr>
                        <m:chr m:val="̅"/>
                        <m:ctrlPr>
                          <a:rPr lang="es-ES_tradnl" b="1" dirty="0" smtClean="0">
                            <a:solidFill>
                              <a:schemeClr val="tx1"/>
                            </a:solidFill>
                            <a:latin typeface="Cambria Math" panose="02040503050406030204" pitchFamily="18" charset="0"/>
                          </a:rPr>
                        </m:ctrlPr>
                      </m:accPr>
                      <m:e>
                        <m:r>
                          <a:rPr lang="es-ES" b="1" i="0" dirty="0" smtClean="0">
                            <a:solidFill>
                              <a:schemeClr val="tx1"/>
                            </a:solidFill>
                            <a:latin typeface="Cambria Math" panose="02040503050406030204" pitchFamily="18" charset="0"/>
                          </a:rPr>
                          <m:t>𝐑</m:t>
                        </m:r>
                      </m:e>
                    </m:acc>
                  </m:oMath>
                </a14:m>
                <a:r>
                  <a:rPr lang="es-ES_tradnl" b="1" dirty="0">
                    <a:solidFill>
                      <a:schemeClr val="tx1"/>
                    </a:solidFill>
                    <a:latin typeface="Gabriola" panose="04040605051002020D02" pitchFamily="82" charset="0"/>
                  </a:rPr>
                  <a:t> es el promedio de los rangos</a:t>
                </a:r>
              </a:p>
              <a:p>
                <a:pPr marL="0" indent="0" eaLnBrk="0" fontAlgn="base" hangingPunct="0">
                  <a:spcBef>
                    <a:spcPct val="0"/>
                  </a:spcBef>
                  <a:spcAft>
                    <a:spcPct val="0"/>
                  </a:spcAft>
                  <a:buNone/>
                </a:pPr>
                <a:endParaRPr lang="es-ES_tradnl" b="1" dirty="0">
                  <a:solidFill>
                    <a:schemeClr val="tx1"/>
                  </a:solidFill>
                  <a:latin typeface="Gabriola" panose="04040605051002020D02" pitchFamily="82" charset="0"/>
                </a:endParaRPr>
              </a:p>
              <a:p>
                <a:pPr marL="0" indent="0" eaLnBrk="0" fontAlgn="base" hangingPunct="0">
                  <a:spcBef>
                    <a:spcPct val="0"/>
                  </a:spcBef>
                  <a:spcAft>
                    <a:spcPct val="0"/>
                  </a:spcAft>
                  <a:buNone/>
                </a:pPr>
                <a:r>
                  <a:rPr lang="es-ES" b="1" dirty="0">
                    <a:solidFill>
                      <a:schemeClr val="tx1"/>
                    </a:solidFill>
                  </a:rPr>
                  <a:t>                                    </a:t>
                </a:r>
                <a14:m>
                  <m:oMath xmlns:m="http://schemas.openxmlformats.org/officeDocument/2006/math">
                    <m:acc>
                      <m:accPr>
                        <m:chr m:val="̅"/>
                        <m:ctrlPr>
                          <a:rPr lang="es-ES" b="1" i="1" dirty="0">
                            <a:solidFill>
                              <a:schemeClr val="tx1"/>
                            </a:solidFill>
                            <a:latin typeface="Cambria Math" panose="02040503050406030204" pitchFamily="18" charset="0"/>
                          </a:rPr>
                        </m:ctrlPr>
                      </m:accPr>
                      <m:e>
                        <m:r>
                          <a:rPr lang="es-MX" b="1" i="0" dirty="0" smtClean="0">
                            <a:solidFill>
                              <a:schemeClr val="tx1"/>
                            </a:solidFill>
                            <a:latin typeface="Cambria Math"/>
                          </a:rPr>
                          <m:t>𝐑</m:t>
                        </m:r>
                      </m:e>
                    </m:acc>
                    <m:r>
                      <a:rPr lang="es-MX" b="1" i="0" dirty="0" smtClean="0">
                        <a:solidFill>
                          <a:schemeClr val="tx1"/>
                        </a:solidFill>
                        <a:latin typeface="Cambria Math"/>
                      </a:rPr>
                      <m:t>=</m:t>
                    </m:r>
                    <m:nary>
                      <m:naryPr>
                        <m:chr m:val="∑"/>
                        <m:ctrlPr>
                          <a:rPr lang="es-MX" b="1" i="1" dirty="0">
                            <a:solidFill>
                              <a:schemeClr val="tx1"/>
                            </a:solidFill>
                            <a:latin typeface="Cambria Math" panose="02040503050406030204" pitchFamily="18" charset="0"/>
                          </a:rPr>
                        </m:ctrlPr>
                      </m:naryPr>
                      <m:sub>
                        <m:r>
                          <m:rPr>
                            <m:brk m:alnAt="23"/>
                          </m:rPr>
                          <a:rPr lang="es-MX" b="1" i="0" dirty="0" smtClean="0">
                            <a:solidFill>
                              <a:schemeClr val="tx1"/>
                            </a:solidFill>
                            <a:latin typeface="Cambria Math"/>
                          </a:rPr>
                          <m:t>𝐢</m:t>
                        </m:r>
                        <m:r>
                          <a:rPr lang="es-MX" b="1" i="0" dirty="0" smtClean="0">
                            <a:solidFill>
                              <a:schemeClr val="tx1"/>
                            </a:solidFill>
                            <a:latin typeface="Cambria Math"/>
                          </a:rPr>
                          <m:t>=</m:t>
                        </m:r>
                        <m:r>
                          <a:rPr lang="es-MX" b="1" i="0" dirty="0" smtClean="0">
                            <a:solidFill>
                              <a:schemeClr val="tx1"/>
                            </a:solidFill>
                            <a:latin typeface="Cambria Math"/>
                          </a:rPr>
                          <m:t>𝟏</m:t>
                        </m:r>
                      </m:sub>
                      <m:sup>
                        <m:r>
                          <a:rPr lang="es-MX" b="1" i="0" dirty="0" smtClean="0">
                            <a:solidFill>
                              <a:schemeClr val="tx1"/>
                            </a:solidFill>
                            <a:latin typeface="Cambria Math"/>
                          </a:rPr>
                          <m:t>𝐧</m:t>
                        </m:r>
                      </m:sup>
                      <m:e>
                        <m:f>
                          <m:fPr>
                            <m:ctrlPr>
                              <a:rPr lang="es-MX" b="1" i="1" dirty="0">
                                <a:solidFill>
                                  <a:schemeClr val="tx1"/>
                                </a:solidFill>
                                <a:latin typeface="Cambria Math" panose="02040503050406030204" pitchFamily="18" charset="0"/>
                              </a:rPr>
                            </m:ctrlPr>
                          </m:fPr>
                          <m:num>
                            <m:sSub>
                              <m:sSubPr>
                                <m:ctrlPr>
                                  <a:rPr lang="es-MX" b="1" i="1" dirty="0">
                                    <a:solidFill>
                                      <a:schemeClr val="tx1"/>
                                    </a:solidFill>
                                    <a:latin typeface="Cambria Math" panose="02040503050406030204" pitchFamily="18" charset="0"/>
                                  </a:rPr>
                                </m:ctrlPr>
                              </m:sSubPr>
                              <m:e>
                                <m:r>
                                  <a:rPr lang="es-MX" b="1" i="0" dirty="0" smtClean="0">
                                    <a:solidFill>
                                      <a:schemeClr val="tx1"/>
                                    </a:solidFill>
                                    <a:latin typeface="Cambria Math"/>
                                  </a:rPr>
                                  <m:t>𝐑</m:t>
                                </m:r>
                              </m:e>
                              <m:sub>
                                <m:r>
                                  <a:rPr lang="es-MX" b="1" i="0" dirty="0" smtClean="0">
                                    <a:solidFill>
                                      <a:schemeClr val="tx1"/>
                                    </a:solidFill>
                                    <a:latin typeface="Cambria Math"/>
                                  </a:rPr>
                                  <m:t>𝐢</m:t>
                                </m:r>
                              </m:sub>
                            </m:sSub>
                          </m:num>
                          <m:den>
                            <m:r>
                              <a:rPr lang="es-MX" b="1" i="1" dirty="0" smtClean="0">
                                <a:solidFill>
                                  <a:schemeClr val="tx1"/>
                                </a:solidFill>
                                <a:latin typeface="Cambria Math" panose="02040503050406030204" pitchFamily="18" charset="0"/>
                              </a:rPr>
                              <m:t>𝒏</m:t>
                            </m:r>
                            <m:r>
                              <a:rPr lang="es-MX" b="1" i="1" dirty="0" smtClean="0">
                                <a:solidFill>
                                  <a:schemeClr val="tx1"/>
                                </a:solidFill>
                                <a:latin typeface="Cambria Math" panose="02040503050406030204" pitchFamily="18" charset="0"/>
                              </a:rPr>
                              <m:t>−</m:t>
                            </m:r>
                            <m:r>
                              <a:rPr lang="es-MX" b="1" i="1" dirty="0" smtClean="0">
                                <a:solidFill>
                                  <a:schemeClr val="tx1"/>
                                </a:solidFill>
                                <a:latin typeface="Cambria Math" panose="02040503050406030204" pitchFamily="18" charset="0"/>
                              </a:rPr>
                              <m:t>𝟏</m:t>
                            </m:r>
                          </m:den>
                        </m:f>
                      </m:e>
                    </m:nary>
                  </m:oMath>
                </a14:m>
                <a:endParaRPr lang="es-ES" b="1" dirty="0">
                  <a:solidFill>
                    <a:schemeClr val="tx1"/>
                  </a:solidFill>
                  <a:latin typeface="Gabriola" panose="04040605051002020D02" pitchFamily="82" charset="0"/>
                </a:endParaRPr>
              </a:p>
              <a:p>
                <a:pPr algn="just" eaLnBrk="0" fontAlgn="base" hangingPunct="0">
                  <a:spcBef>
                    <a:spcPct val="0"/>
                  </a:spcBef>
                  <a:spcAft>
                    <a:spcPct val="0"/>
                  </a:spcAft>
                </a:pPr>
                <a:endParaRPr lang="es-ES" b="1" dirty="0">
                  <a:solidFill>
                    <a:schemeClr val="tx1"/>
                  </a:solidFill>
                  <a:latin typeface="Gabriola" panose="04040605051002020D02" pitchFamily="82" charset="0"/>
                </a:endParaRPr>
              </a:p>
              <a:p>
                <a:pPr algn="just" eaLnBrk="0" fontAlgn="base" hangingPunct="0">
                  <a:spcBef>
                    <a:spcPct val="0"/>
                  </a:spcBef>
                  <a:spcAft>
                    <a:spcPct val="0"/>
                  </a:spcAft>
                  <a:buFont typeface="Wingdings" panose="05000000000000000000" pitchFamily="2" charset="2"/>
                  <a:buChar char="§"/>
                </a:pPr>
                <a:r>
                  <a:rPr lang="es-ES" b="1" dirty="0">
                    <a:solidFill>
                      <a:schemeClr val="tx1"/>
                    </a:solidFill>
                    <a:latin typeface="Gabriola" panose="04040605051002020D02" pitchFamily="82" charset="0"/>
                  </a:rPr>
                  <a:t>Mediante la desviación estándar </a:t>
                </a:r>
              </a:p>
              <a:p>
                <a:pPr marL="0" indent="0" algn="just" eaLnBrk="0" fontAlgn="base" hangingPunct="0">
                  <a:spcBef>
                    <a:spcPct val="0"/>
                  </a:spcBef>
                  <a:spcAft>
                    <a:spcPct val="0"/>
                  </a:spcAft>
                  <a:buNone/>
                </a:pPr>
                <a:endParaRPr lang="es-ES_tradnl" b="1" i="1" dirty="0">
                  <a:solidFill>
                    <a:schemeClr val="tx1"/>
                  </a:solidFill>
                  <a:latin typeface="Cambria Math" panose="02040503050406030204" pitchFamily="18" charset="0"/>
                </a:endParaRPr>
              </a:p>
              <a:p>
                <a:pPr marL="0" indent="0" algn="just" eaLnBrk="0" fontAlgn="base" hangingPunct="0">
                  <a:spcBef>
                    <a:spcPct val="0"/>
                  </a:spcBef>
                  <a:spcAft>
                    <a:spcPct val="0"/>
                  </a:spcAft>
                  <a:buNone/>
                </a:pPr>
                <a14:m>
                  <m:oMath xmlns:m="http://schemas.openxmlformats.org/officeDocument/2006/math">
                    <m:acc>
                      <m:accPr>
                        <m:chr m:val="̂"/>
                        <m:ctrlPr>
                          <a:rPr lang="es-ES_tradnl" b="1" i="1">
                            <a:solidFill>
                              <a:schemeClr val="tx1"/>
                            </a:solidFill>
                            <a:latin typeface="Cambria Math" panose="02040503050406030204" pitchFamily="18" charset="0"/>
                          </a:rPr>
                        </m:ctrlPr>
                      </m:accPr>
                      <m:e>
                        <m:r>
                          <a:rPr lang="es-ES_tradnl" b="1" i="0" smtClean="0">
                            <a:solidFill>
                              <a:schemeClr val="tx1"/>
                            </a:solidFill>
                            <a:latin typeface="Cambria Math"/>
                            <a:ea typeface="Cambria Math"/>
                          </a:rPr>
                          <m:t>𝛔</m:t>
                        </m:r>
                      </m:e>
                    </m:acc>
                    <m:r>
                      <a:rPr lang="es-ES" b="1" i="0" smtClean="0">
                        <a:solidFill>
                          <a:schemeClr val="tx1"/>
                        </a:solidFill>
                        <a:latin typeface="Cambria Math"/>
                      </a:rPr>
                      <m:t>=</m:t>
                    </m:r>
                    <m:r>
                      <a:rPr lang="es-ES" b="1" i="0" smtClean="0">
                        <a:solidFill>
                          <a:schemeClr val="tx1"/>
                        </a:solidFill>
                        <a:latin typeface="Cambria Math"/>
                      </a:rPr>
                      <m:t>𝐬</m:t>
                    </m:r>
                  </m:oMath>
                </a14:m>
                <a:r>
                  <a:rPr lang="es-ES_tradnl" b="1" dirty="0">
                    <a:solidFill>
                      <a:schemeClr val="tx1"/>
                    </a:solidFill>
                    <a:latin typeface="Gabriola" panose="04040605051002020D02" pitchFamily="82" charset="0"/>
                  </a:rPr>
                  <a:t>  </a:t>
                </a:r>
                <a:r>
                  <a:rPr lang="es-ES_tradnl" b="1" dirty="0">
                    <a:latin typeface="Gabriola" panose="04040605051002020D02" pitchFamily="82" charset="0"/>
                  </a:rPr>
                  <a:t> </a:t>
                </a:r>
                <a:endParaRPr lang="es-ES_tradnl" b="1" dirty="0">
                  <a:solidFill>
                    <a:schemeClr val="tx1"/>
                  </a:solidFill>
                  <a:latin typeface="Gabriola" panose="04040605051002020D02" pitchFamily="82" charset="0"/>
                </a:endParaRPr>
              </a:p>
              <a:p>
                <a:endParaRPr lang="es-ES" dirty="0"/>
              </a:p>
            </p:txBody>
          </p:sp>
        </mc:Choice>
        <mc:Fallback>
          <p:sp>
            <p:nvSpPr>
              <p:cNvPr id="3" name="Marcador de contenido 2">
                <a:extLst>
                  <a:ext uri="{FF2B5EF4-FFF2-40B4-BE49-F238E27FC236}">
                    <a16:creationId xmlns:a16="http://schemas.microsoft.com/office/drawing/2014/main" id="{80045CB0-C3E7-4D2B-93C1-54C3888F1602}"/>
                  </a:ext>
                </a:extLst>
              </p:cNvPr>
              <p:cNvSpPr>
                <a:spLocks noGrp="1" noRot="1" noChangeAspect="1" noMove="1" noResize="1" noEditPoints="1" noAdjustHandles="1" noChangeArrowheads="1" noChangeShapeType="1" noTextEdit="1"/>
              </p:cNvSpPr>
              <p:nvPr>
                <p:ph idx="1"/>
              </p:nvPr>
            </p:nvSpPr>
            <p:spPr>
              <a:xfrm>
                <a:off x="570066" y="1258957"/>
                <a:ext cx="11051868" cy="5060325"/>
              </a:xfrm>
              <a:blipFill>
                <a:blip r:embed="rId3"/>
                <a:stretch>
                  <a:fillRect l="-993" t="-3012"/>
                </a:stretch>
              </a:blipFill>
            </p:spPr>
            <p:txBody>
              <a:bodyPr/>
              <a:lstStyle/>
              <a:p>
                <a:r>
                  <a:rPr lang="es-ES">
                    <a:noFill/>
                  </a:rPr>
                  <a:t> </a:t>
                </a:r>
              </a:p>
            </p:txBody>
          </p:sp>
        </mc:Fallback>
      </mc:AlternateContent>
      <p:graphicFrame>
        <p:nvGraphicFramePr>
          <p:cNvPr id="5" name="3 Marcador de contenido">
            <a:extLst>
              <a:ext uri="{FF2B5EF4-FFF2-40B4-BE49-F238E27FC236}">
                <a16:creationId xmlns:a16="http://schemas.microsoft.com/office/drawing/2014/main" id="{8753F04C-497A-4B06-8CBE-D12096AE09D4}"/>
              </a:ext>
            </a:extLst>
          </p:cNvPr>
          <p:cNvGraphicFramePr>
            <a:graphicFrameLocks/>
          </p:cNvGraphicFramePr>
          <p:nvPr>
            <p:extLst>
              <p:ext uri="{D42A27DB-BD31-4B8C-83A1-F6EECF244321}">
                <p14:modId xmlns:p14="http://schemas.microsoft.com/office/powerpoint/2010/main" val="1412675691"/>
              </p:ext>
            </p:extLst>
          </p:nvPr>
        </p:nvGraphicFramePr>
        <p:xfrm>
          <a:off x="7573244" y="1337997"/>
          <a:ext cx="3571899" cy="3141238"/>
        </p:xfrm>
        <a:graphic>
          <a:graphicData uri="http://schemas.openxmlformats.org/drawingml/2006/table">
            <a:tbl>
              <a:tblPr>
                <a:tableStyleId>{5C22544A-7EE6-4342-B048-85BDC9FD1C3A}</a:tableStyleId>
              </a:tblPr>
              <a:tblGrid>
                <a:gridCol w="752389">
                  <a:extLst>
                    <a:ext uri="{9D8B030D-6E8A-4147-A177-3AD203B41FA5}">
                      <a16:colId xmlns:a16="http://schemas.microsoft.com/office/drawing/2014/main" val="20000"/>
                    </a:ext>
                  </a:extLst>
                </a:gridCol>
                <a:gridCol w="726510">
                  <a:extLst>
                    <a:ext uri="{9D8B030D-6E8A-4147-A177-3AD203B41FA5}">
                      <a16:colId xmlns:a16="http://schemas.microsoft.com/office/drawing/2014/main" val="20001"/>
                    </a:ext>
                  </a:extLst>
                </a:gridCol>
                <a:gridCol w="839243">
                  <a:extLst>
                    <a:ext uri="{9D8B030D-6E8A-4147-A177-3AD203B41FA5}">
                      <a16:colId xmlns:a16="http://schemas.microsoft.com/office/drawing/2014/main" val="20002"/>
                    </a:ext>
                  </a:extLst>
                </a:gridCol>
                <a:gridCol w="479386">
                  <a:extLst>
                    <a:ext uri="{9D8B030D-6E8A-4147-A177-3AD203B41FA5}">
                      <a16:colId xmlns:a16="http://schemas.microsoft.com/office/drawing/2014/main" val="20003"/>
                    </a:ext>
                  </a:extLst>
                </a:gridCol>
                <a:gridCol w="774371">
                  <a:extLst>
                    <a:ext uri="{9D8B030D-6E8A-4147-A177-3AD203B41FA5}">
                      <a16:colId xmlns:a16="http://schemas.microsoft.com/office/drawing/2014/main" val="20004"/>
                    </a:ext>
                  </a:extLst>
                </a:gridCol>
              </a:tblGrid>
              <a:tr h="607983">
                <a:tc>
                  <a:txBody>
                    <a:bodyPr/>
                    <a:lstStyle/>
                    <a:p>
                      <a:pPr algn="ctr" fontAlgn="b"/>
                      <a:r>
                        <a:rPr lang="es-MX" sz="1400" u="none" strike="noStrike" dirty="0">
                          <a:effectLst/>
                        </a:rPr>
                        <a:t>Tamaño subgrupo </a:t>
                      </a:r>
                      <a:endParaRPr lang="es-MX" sz="1400" b="0" i="0" u="none" strike="noStrike" dirty="0">
                        <a:solidFill>
                          <a:srgbClr val="000000"/>
                        </a:solidFill>
                        <a:effectLst/>
                        <a:latin typeface="Calibri"/>
                      </a:endParaRPr>
                    </a:p>
                  </a:txBody>
                  <a:tcPr marL="9525" marR="9525" marT="9525" marB="0" anchor="b"/>
                </a:tc>
                <a:tc>
                  <a:txBody>
                    <a:bodyPr/>
                    <a:lstStyle/>
                    <a:p>
                      <a:pPr algn="ctr" fontAlgn="ctr"/>
                      <a:r>
                        <a:rPr lang="es-MX" sz="1400" u="none" strike="noStrike" dirty="0">
                          <a:effectLst/>
                        </a:rPr>
                        <a:t>A</a:t>
                      </a:r>
                      <a:r>
                        <a:rPr lang="es-MX" sz="1400" u="none" strike="noStrike" baseline="-25000" dirty="0">
                          <a:effectLst/>
                        </a:rPr>
                        <a:t>2</a:t>
                      </a:r>
                      <a:endParaRPr lang="es-MX" sz="1400" b="0" i="0" u="none" strike="noStrike" dirty="0">
                        <a:solidFill>
                          <a:srgbClr val="000000"/>
                        </a:solidFill>
                        <a:effectLst/>
                        <a:latin typeface="Calibri"/>
                      </a:endParaRPr>
                    </a:p>
                  </a:txBody>
                  <a:tcPr marL="9525" marR="9525" marT="9525" marB="0" anchor="ctr"/>
                </a:tc>
                <a:tc>
                  <a:txBody>
                    <a:bodyPr/>
                    <a:lstStyle/>
                    <a:p>
                      <a:pPr algn="ctr" fontAlgn="b"/>
                      <a:r>
                        <a:rPr lang="es-MX" sz="1400" b="1" u="none" strike="noStrike" dirty="0">
                          <a:effectLst/>
                        </a:rPr>
                        <a:t>d</a:t>
                      </a:r>
                      <a:r>
                        <a:rPr lang="es-MX" sz="1400" b="1" u="none" strike="noStrike" baseline="-25000" dirty="0">
                          <a:effectLst/>
                        </a:rPr>
                        <a:t>2</a:t>
                      </a:r>
                      <a:endParaRPr lang="es-MX" sz="1400" b="1"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D</a:t>
                      </a:r>
                      <a:r>
                        <a:rPr lang="es-MX" sz="1400" u="none" strike="noStrike" baseline="-25000" dirty="0">
                          <a:effectLst/>
                        </a:rPr>
                        <a:t>3</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D</a:t>
                      </a:r>
                      <a:r>
                        <a:rPr lang="es-MX" sz="1400" u="none" strike="noStrike" baseline="-25000" dirty="0">
                          <a:effectLst/>
                        </a:rPr>
                        <a:t>4</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506651">
                <a:tc>
                  <a:txBody>
                    <a:bodyPr/>
                    <a:lstStyle/>
                    <a:p>
                      <a:pPr algn="ctr" fontAlgn="b"/>
                      <a:r>
                        <a:rPr lang="es-MX" sz="1400" u="none" strike="noStrike" dirty="0">
                          <a:effectLst/>
                        </a:rPr>
                        <a:t>2</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1.88</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1.128</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0</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3.267</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506651">
                <a:tc>
                  <a:txBody>
                    <a:bodyPr/>
                    <a:lstStyle/>
                    <a:p>
                      <a:pPr algn="ctr" fontAlgn="b"/>
                      <a:r>
                        <a:rPr lang="es-MX" sz="1400" u="none" strike="noStrike">
                          <a:effectLst/>
                        </a:rPr>
                        <a:t>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1.023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1.693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2.575</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506651">
                <a:tc>
                  <a:txBody>
                    <a:bodyPr/>
                    <a:lstStyle/>
                    <a:p>
                      <a:pPr algn="ctr" fontAlgn="b"/>
                      <a:r>
                        <a:rPr lang="es-MX" sz="1400" u="none" strike="noStrike">
                          <a:effectLst/>
                        </a:rPr>
                        <a:t>4</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0.729</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2.059</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2.282</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506651">
                <a:tc>
                  <a:txBody>
                    <a:bodyPr/>
                    <a:lstStyle/>
                    <a:p>
                      <a:pPr algn="ctr" fontAlgn="b"/>
                      <a:r>
                        <a:rPr lang="es-MX" sz="1400" u="none" strike="noStrike">
                          <a:effectLst/>
                        </a:rPr>
                        <a:t>5</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0.577</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2.326</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2.115</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506651">
                <a:tc>
                  <a:txBody>
                    <a:bodyPr/>
                    <a:lstStyle/>
                    <a:p>
                      <a:pPr algn="ctr" fontAlgn="b"/>
                      <a:r>
                        <a:rPr lang="es-MX" sz="1400" u="none" strike="noStrike">
                          <a:effectLst/>
                        </a:rPr>
                        <a:t>6</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0.483</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a:effectLst/>
                        </a:rPr>
                        <a:t>2.534</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2.004</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bl>
          </a:graphicData>
        </a:graphic>
      </p:graphicFrame>
      <mc:AlternateContent xmlns:mc="http://schemas.openxmlformats.org/markup-compatibility/2006">
        <mc:Choice xmlns:a14="http://schemas.microsoft.com/office/drawing/2010/main" Requires="a14">
          <p:sp>
            <p:nvSpPr>
              <p:cNvPr id="6" name="3 CuadroTexto">
                <a:extLst>
                  <a:ext uri="{FF2B5EF4-FFF2-40B4-BE49-F238E27FC236}">
                    <a16:creationId xmlns:a16="http://schemas.microsoft.com/office/drawing/2014/main" id="{D168240F-016F-4459-939F-DF049A84098C}"/>
                  </a:ext>
                </a:extLst>
              </p:cNvPr>
              <p:cNvSpPr txBox="1"/>
              <p:nvPr/>
            </p:nvSpPr>
            <p:spPr>
              <a:xfrm>
                <a:off x="2945295" y="5317598"/>
                <a:ext cx="3433884" cy="100168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MX" sz="2000" b="1" i="1" smtClean="0">
                          <a:solidFill>
                            <a:prstClr val="black"/>
                          </a:solidFill>
                          <a:latin typeface="Cambria Math"/>
                        </a:rPr>
                        <m:t>𝑺</m:t>
                      </m:r>
                      <m:r>
                        <a:rPr lang="es-MX" sz="2000" b="1" i="1" smtClean="0">
                          <a:solidFill>
                            <a:prstClr val="black"/>
                          </a:solidFill>
                          <a:latin typeface="Cambria Math"/>
                        </a:rPr>
                        <m:t>=</m:t>
                      </m:r>
                      <m:rad>
                        <m:radPr>
                          <m:degHide m:val="on"/>
                          <m:ctrlPr>
                            <a:rPr lang="es-MX" sz="2000" b="1" i="1" smtClean="0">
                              <a:solidFill>
                                <a:prstClr val="black"/>
                              </a:solidFill>
                              <a:latin typeface="Cambria Math" panose="02040503050406030204" pitchFamily="18" charset="0"/>
                            </a:rPr>
                          </m:ctrlPr>
                        </m:radPr>
                        <m:deg/>
                        <m:e>
                          <m:f>
                            <m:fPr>
                              <m:ctrlPr>
                                <a:rPr lang="es-MX" sz="2000" b="1" i="1" smtClean="0">
                                  <a:solidFill>
                                    <a:prstClr val="black"/>
                                  </a:solidFill>
                                  <a:latin typeface="Cambria Math" panose="02040503050406030204" pitchFamily="18" charset="0"/>
                                </a:rPr>
                              </m:ctrlPr>
                            </m:fPr>
                            <m:num>
                              <m:nary>
                                <m:naryPr>
                                  <m:chr m:val="∑"/>
                                  <m:ctrlPr>
                                    <a:rPr lang="es-MX" sz="2000" b="1" i="1">
                                      <a:solidFill>
                                        <a:prstClr val="black"/>
                                      </a:solidFill>
                                      <a:latin typeface="Cambria Math" panose="02040503050406030204" pitchFamily="18" charset="0"/>
                                    </a:rPr>
                                  </m:ctrlPr>
                                </m:naryPr>
                                <m:sub>
                                  <m:r>
                                    <m:rPr>
                                      <m:brk m:alnAt="23"/>
                                    </m:rPr>
                                    <a:rPr lang="es-MX" sz="2000" b="1" i="1">
                                      <a:solidFill>
                                        <a:prstClr val="black"/>
                                      </a:solidFill>
                                      <a:latin typeface="Cambria Math"/>
                                    </a:rPr>
                                    <m:t>𝒊</m:t>
                                  </m:r>
                                  <m:r>
                                    <a:rPr lang="es-MX" sz="2000" b="1" i="1">
                                      <a:solidFill>
                                        <a:prstClr val="black"/>
                                      </a:solidFill>
                                      <a:latin typeface="Cambria Math"/>
                                    </a:rPr>
                                    <m:t>=</m:t>
                                  </m:r>
                                  <m:r>
                                    <a:rPr lang="es-MX" sz="2000" b="1" i="1">
                                      <a:solidFill>
                                        <a:prstClr val="black"/>
                                      </a:solidFill>
                                      <a:latin typeface="Cambria Math"/>
                                    </a:rPr>
                                    <m:t>𝟏</m:t>
                                  </m:r>
                                </m:sub>
                                <m:sup>
                                  <m:r>
                                    <a:rPr lang="es-MX" sz="2000" b="1" i="1">
                                      <a:solidFill>
                                        <a:prstClr val="black"/>
                                      </a:solidFill>
                                      <a:latin typeface="Cambria Math"/>
                                    </a:rPr>
                                    <m:t>𝒏</m:t>
                                  </m:r>
                                </m:sup>
                                <m:e>
                                  <m:sSup>
                                    <m:sSupPr>
                                      <m:ctrlPr>
                                        <a:rPr lang="es-MX" sz="2000" b="1" i="1">
                                          <a:solidFill>
                                            <a:prstClr val="black"/>
                                          </a:solidFill>
                                          <a:latin typeface="Cambria Math" panose="02040503050406030204" pitchFamily="18" charset="0"/>
                                        </a:rPr>
                                      </m:ctrlPr>
                                    </m:sSupPr>
                                    <m:e>
                                      <m:d>
                                        <m:dPr>
                                          <m:ctrlPr>
                                            <a:rPr lang="es-MX" sz="2000" b="1" i="1">
                                              <a:solidFill>
                                                <a:prstClr val="black"/>
                                              </a:solidFill>
                                              <a:latin typeface="Cambria Math" panose="02040503050406030204" pitchFamily="18" charset="0"/>
                                            </a:rPr>
                                          </m:ctrlPr>
                                        </m:dPr>
                                        <m:e>
                                          <m:sSub>
                                            <m:sSubPr>
                                              <m:ctrlPr>
                                                <a:rPr lang="es-MX" sz="2000" b="1" i="1">
                                                  <a:solidFill>
                                                    <a:prstClr val="black"/>
                                                  </a:solidFill>
                                                  <a:latin typeface="Cambria Math" panose="02040503050406030204" pitchFamily="18" charset="0"/>
                                                </a:rPr>
                                              </m:ctrlPr>
                                            </m:sSubPr>
                                            <m:e>
                                              <m:r>
                                                <a:rPr lang="es-MX" sz="2000" b="1" i="1">
                                                  <a:solidFill>
                                                    <a:prstClr val="black"/>
                                                  </a:solidFill>
                                                  <a:latin typeface="Cambria Math"/>
                                                </a:rPr>
                                                <m:t>𝑿</m:t>
                                              </m:r>
                                            </m:e>
                                            <m:sub>
                                              <m:r>
                                                <a:rPr lang="es-MX" sz="2000" b="1" i="1">
                                                  <a:solidFill>
                                                    <a:prstClr val="black"/>
                                                  </a:solidFill>
                                                  <a:latin typeface="Cambria Math"/>
                                                </a:rPr>
                                                <m:t>𝒊</m:t>
                                              </m:r>
                                            </m:sub>
                                          </m:sSub>
                                          <m:r>
                                            <a:rPr lang="es-MX" sz="2000" b="1" i="1">
                                              <a:solidFill>
                                                <a:prstClr val="black"/>
                                              </a:solidFill>
                                              <a:latin typeface="Cambria Math"/>
                                            </a:rPr>
                                            <m:t>−</m:t>
                                          </m:r>
                                          <m:acc>
                                            <m:accPr>
                                              <m:chr m:val="̅"/>
                                              <m:ctrlPr>
                                                <a:rPr lang="es-MX" sz="2000" b="1" i="1">
                                                  <a:solidFill>
                                                    <a:prstClr val="black"/>
                                                  </a:solidFill>
                                                  <a:latin typeface="Cambria Math" panose="02040503050406030204" pitchFamily="18" charset="0"/>
                                                </a:rPr>
                                              </m:ctrlPr>
                                            </m:accPr>
                                            <m:e>
                                              <m:r>
                                                <a:rPr lang="es-MX" sz="2000" b="1" i="1">
                                                  <a:solidFill>
                                                    <a:prstClr val="black"/>
                                                  </a:solidFill>
                                                  <a:latin typeface="Cambria Math"/>
                                                </a:rPr>
                                                <m:t>𝑿</m:t>
                                              </m:r>
                                            </m:e>
                                          </m:acc>
                                        </m:e>
                                      </m:d>
                                    </m:e>
                                    <m:sup>
                                      <m:r>
                                        <a:rPr lang="es-MX" sz="2000" b="1" i="1">
                                          <a:solidFill>
                                            <a:prstClr val="black"/>
                                          </a:solidFill>
                                          <a:latin typeface="Cambria Math"/>
                                        </a:rPr>
                                        <m:t>𝟐</m:t>
                                      </m:r>
                                    </m:sup>
                                  </m:sSup>
                                </m:e>
                              </m:nary>
                            </m:num>
                            <m:den>
                              <m:r>
                                <a:rPr lang="es-MX" sz="2000" b="1" i="1" smtClean="0">
                                  <a:solidFill>
                                    <a:prstClr val="black"/>
                                  </a:solidFill>
                                  <a:latin typeface="Cambria Math"/>
                                </a:rPr>
                                <m:t>𝒏</m:t>
                              </m:r>
                              <m:r>
                                <a:rPr lang="es-MX" sz="2000" b="1" i="1" smtClean="0">
                                  <a:solidFill>
                                    <a:prstClr val="black"/>
                                  </a:solidFill>
                                  <a:latin typeface="Cambria Math"/>
                                </a:rPr>
                                <m:t>−</m:t>
                              </m:r>
                              <m:r>
                                <a:rPr lang="es-MX" sz="2000" b="1" i="1" smtClean="0">
                                  <a:solidFill>
                                    <a:prstClr val="black"/>
                                  </a:solidFill>
                                  <a:latin typeface="Cambria Math"/>
                                </a:rPr>
                                <m:t>𝟏</m:t>
                              </m:r>
                            </m:den>
                          </m:f>
                        </m:e>
                      </m:rad>
                    </m:oMath>
                  </m:oMathPara>
                </a14:m>
                <a:endParaRPr lang="es-MX" sz="1400" b="1" dirty="0">
                  <a:solidFill>
                    <a:prstClr val="black"/>
                  </a:solidFill>
                </a:endParaRPr>
              </a:p>
            </p:txBody>
          </p:sp>
        </mc:Choice>
        <mc:Fallback>
          <p:sp>
            <p:nvSpPr>
              <p:cNvPr id="6" name="3 CuadroTexto">
                <a:extLst>
                  <a:ext uri="{FF2B5EF4-FFF2-40B4-BE49-F238E27FC236}">
                    <a16:creationId xmlns:a16="http://schemas.microsoft.com/office/drawing/2014/main" id="{D168240F-016F-4459-939F-DF049A84098C}"/>
                  </a:ext>
                </a:extLst>
              </p:cNvPr>
              <p:cNvSpPr txBox="1">
                <a:spLocks noRot="1" noChangeAspect="1" noMove="1" noResize="1" noEditPoints="1" noAdjustHandles="1" noChangeArrowheads="1" noChangeShapeType="1" noTextEdit="1"/>
              </p:cNvSpPr>
              <p:nvPr/>
            </p:nvSpPr>
            <p:spPr>
              <a:xfrm>
                <a:off x="2945295" y="5317598"/>
                <a:ext cx="3433884" cy="1001684"/>
              </a:xfrm>
              <a:prstGeom prst="rect">
                <a:avLst/>
              </a:prstGeom>
              <a:blipFill>
                <a:blip r:embed="rId4"/>
                <a:stretch>
                  <a:fillRect/>
                </a:stretch>
              </a:blipFill>
            </p:spPr>
            <p:txBody>
              <a:bodyPr/>
              <a:lstStyle/>
              <a:p>
                <a:r>
                  <a:rPr lang="es-ES">
                    <a:noFill/>
                  </a:rPr>
                  <a:t> </a:t>
                </a:r>
              </a:p>
            </p:txBody>
          </p:sp>
        </mc:Fallback>
      </mc:AlternateContent>
    </p:spTree>
    <p:extLst>
      <p:ext uri="{BB962C8B-B14F-4D97-AF65-F5344CB8AC3E}">
        <p14:creationId xmlns:p14="http://schemas.microsoft.com/office/powerpoint/2010/main" val="1846882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3461AB-B62C-4064-9177-075A03BF5055}"/>
              </a:ext>
            </a:extLst>
          </p:cNvPr>
          <p:cNvSpPr>
            <a:spLocks noGrp="1"/>
          </p:cNvSpPr>
          <p:nvPr>
            <p:ph type="title"/>
          </p:nvPr>
        </p:nvSpPr>
        <p:spPr>
          <a:xfrm>
            <a:off x="648929" y="120822"/>
            <a:ext cx="4944152" cy="846608"/>
          </a:xfrm>
        </p:spPr>
        <p:txBody>
          <a:bodyPr vert="horz" lIns="91440" tIns="45720" rIns="91440" bIns="45720" rtlCol="0" anchor="ctr">
            <a:normAutofit/>
          </a:bodyPr>
          <a:lstStyle/>
          <a:p>
            <a:r>
              <a:rPr lang="es-419" b="1" dirty="0">
                <a:solidFill>
                  <a:srgbClr val="C00000"/>
                </a:solidFill>
                <a:latin typeface="Gabriola" panose="04040605051002020D02" pitchFamily="82" charset="0"/>
              </a:rPr>
              <a:t>EJEMPLO </a:t>
            </a:r>
            <a:endParaRPr lang="es-419" sz="4400" b="1" kern="1200" dirty="0">
              <a:solidFill>
                <a:srgbClr val="C00000"/>
              </a:solidFill>
              <a:latin typeface="Gabriola" panose="04040605051002020D02" pitchFamily="82" charset="0"/>
            </a:endParaRPr>
          </a:p>
        </p:txBody>
      </p:sp>
      <p:sp>
        <p:nvSpPr>
          <p:cNvPr id="8" name="CuadroTexto 7">
            <a:extLst>
              <a:ext uri="{FF2B5EF4-FFF2-40B4-BE49-F238E27FC236}">
                <a16:creationId xmlns:a16="http://schemas.microsoft.com/office/drawing/2014/main" id="{1456D121-6C16-4279-97E7-E7EB950997E9}"/>
              </a:ext>
            </a:extLst>
          </p:cNvPr>
          <p:cNvSpPr txBox="1"/>
          <p:nvPr/>
        </p:nvSpPr>
        <p:spPr>
          <a:xfrm>
            <a:off x="664585" y="1125146"/>
            <a:ext cx="4944151" cy="5382125"/>
          </a:xfrm>
          <a:prstGeom prst="rect">
            <a:avLst/>
          </a:prstGeom>
        </p:spPr>
        <p:txBody>
          <a:bodyPr vert="horz" lIns="91440" tIns="45720" rIns="91440" bIns="45720" rtlCol="0">
            <a:normAutofit/>
          </a:bodyPr>
          <a:lstStyle/>
          <a:p>
            <a:pPr algn="just">
              <a:lnSpc>
                <a:spcPct val="90000"/>
              </a:lnSpc>
              <a:spcAft>
                <a:spcPts val="600"/>
              </a:spcAft>
            </a:pPr>
            <a:r>
              <a:rPr lang="en-US" sz="3200" b="1" dirty="0" err="1">
                <a:latin typeface="Gabriola" panose="04040605051002020D02" pitchFamily="82" charset="0"/>
              </a:rPr>
              <a:t>En</a:t>
            </a:r>
            <a:r>
              <a:rPr lang="en-US" sz="3200" b="1" dirty="0">
                <a:latin typeface="Gabriola" panose="04040605051002020D02" pitchFamily="82" charset="0"/>
              </a:rPr>
              <a:t> el </a:t>
            </a:r>
            <a:r>
              <a:rPr lang="en-US" sz="3200" b="1" dirty="0" err="1">
                <a:latin typeface="Gabriola" panose="04040605051002020D02" pitchFamily="82" charset="0"/>
              </a:rPr>
              <a:t>estudio</a:t>
            </a:r>
            <a:r>
              <a:rPr lang="en-US" sz="3200" b="1" dirty="0">
                <a:latin typeface="Gabriola" panose="04040605051002020D02" pitchFamily="82" charset="0"/>
              </a:rPr>
              <a:t> de control de </a:t>
            </a:r>
            <a:r>
              <a:rPr lang="en-US" sz="3200" b="1" dirty="0" err="1">
                <a:latin typeface="Gabriola" panose="04040605051002020D02" pitchFamily="82" charset="0"/>
              </a:rPr>
              <a:t>calidad</a:t>
            </a:r>
            <a:r>
              <a:rPr lang="en-US" sz="3200" b="1" dirty="0">
                <a:latin typeface="Gabriola" panose="04040605051002020D02" pitchFamily="82" charset="0"/>
              </a:rPr>
              <a:t> de un </a:t>
            </a:r>
            <a:r>
              <a:rPr lang="en-US" sz="3200" b="1" dirty="0" err="1">
                <a:latin typeface="Gabriola" panose="04040605051002020D02" pitchFamily="82" charset="0"/>
              </a:rPr>
              <a:t>medicamento</a:t>
            </a:r>
            <a:r>
              <a:rPr lang="en-US" sz="3200" b="1" dirty="0">
                <a:latin typeface="Gabriola" panose="04040605051002020D02" pitchFamily="82" charset="0"/>
              </a:rPr>
              <a:t>, se </a:t>
            </a:r>
            <a:r>
              <a:rPr lang="en-US" sz="3200" b="1" dirty="0" err="1">
                <a:latin typeface="Gabriola" panose="04040605051002020D02" pitchFamily="82" charset="0"/>
              </a:rPr>
              <a:t>presenta</a:t>
            </a:r>
            <a:r>
              <a:rPr lang="en-US" sz="3200" b="1" dirty="0">
                <a:latin typeface="Gabriola" panose="04040605051002020D02" pitchFamily="82" charset="0"/>
              </a:rPr>
              <a:t> los </a:t>
            </a:r>
            <a:r>
              <a:rPr lang="en-US" sz="3200" b="1" dirty="0" err="1">
                <a:latin typeface="Gabriola" panose="04040605051002020D02" pitchFamily="82" charset="0"/>
              </a:rPr>
              <a:t>resultados</a:t>
            </a:r>
            <a:r>
              <a:rPr lang="en-US" sz="3200" b="1" dirty="0">
                <a:latin typeface="Gabriola" panose="04040605051002020D02" pitchFamily="82" charset="0"/>
              </a:rPr>
              <a:t>  del </a:t>
            </a:r>
            <a:r>
              <a:rPr lang="en-US" sz="3200" b="1" dirty="0" err="1">
                <a:latin typeface="Gabriola" panose="04040605051002020D02" pitchFamily="82" charset="0"/>
              </a:rPr>
              <a:t>ensayo</a:t>
            </a:r>
            <a:r>
              <a:rPr lang="en-US" sz="3200" b="1" dirty="0">
                <a:latin typeface="Gabriola" panose="04040605051002020D02" pitchFamily="82" charset="0"/>
              </a:rPr>
              <a:t> de </a:t>
            </a:r>
            <a:r>
              <a:rPr lang="en-US" sz="3200" b="1" dirty="0" err="1">
                <a:latin typeface="Gabriola" panose="04040605051002020D02" pitchFamily="82" charset="0"/>
              </a:rPr>
              <a:t>valoración</a:t>
            </a:r>
            <a:r>
              <a:rPr lang="en-US" sz="3200" b="1" dirty="0">
                <a:latin typeface="Gabriola" panose="04040605051002020D02" pitchFamily="82" charset="0"/>
              </a:rPr>
              <a:t>, </a:t>
            </a:r>
            <a:r>
              <a:rPr lang="en-US" sz="3200" b="1" dirty="0" err="1">
                <a:latin typeface="Gabriola" panose="04040605051002020D02" pitchFamily="82" charset="0"/>
              </a:rPr>
              <a:t>expresados</a:t>
            </a:r>
            <a:r>
              <a:rPr lang="en-US" sz="3200" b="1" dirty="0">
                <a:latin typeface="Gabriola" panose="04040605051002020D02" pitchFamily="82" charset="0"/>
              </a:rPr>
              <a:t>  </a:t>
            </a:r>
            <a:r>
              <a:rPr lang="en-US" sz="3200" b="1" dirty="0" err="1">
                <a:latin typeface="Gabriola" panose="04040605051002020D02" pitchFamily="82" charset="0"/>
              </a:rPr>
              <a:t>como</a:t>
            </a:r>
            <a:r>
              <a:rPr lang="en-US" sz="3200" b="1" dirty="0">
                <a:latin typeface="Gabriola" panose="04040605051002020D02" pitchFamily="82" charset="0"/>
              </a:rPr>
              <a:t> % </a:t>
            </a:r>
            <a:r>
              <a:rPr lang="en-US" sz="3200" b="1" dirty="0" err="1">
                <a:latin typeface="Gabriola" panose="04040605051002020D02" pitchFamily="82" charset="0"/>
              </a:rPr>
              <a:t>Sobre</a:t>
            </a:r>
            <a:r>
              <a:rPr lang="en-US" sz="3200" b="1" dirty="0">
                <a:latin typeface="Gabriola" panose="04040605051002020D02" pitchFamily="82" charset="0"/>
              </a:rPr>
              <a:t> el Valor </a:t>
            </a:r>
            <a:r>
              <a:rPr lang="en-US" sz="3200" b="1" dirty="0" err="1">
                <a:latin typeface="Gabriola" panose="04040605051002020D02" pitchFamily="82" charset="0"/>
              </a:rPr>
              <a:t>Declarado</a:t>
            </a:r>
            <a:r>
              <a:rPr lang="en-US" sz="3200" b="1" dirty="0">
                <a:latin typeface="Gabriola" panose="04040605051002020D02" pitchFamily="82" charset="0"/>
              </a:rPr>
              <a:t> (%SVD). </a:t>
            </a:r>
            <a:r>
              <a:rPr lang="en-US" sz="3200" b="1" dirty="0" err="1">
                <a:latin typeface="Gabriola" panose="04040605051002020D02" pitchFamily="82" charset="0"/>
              </a:rPr>
              <a:t>Según</a:t>
            </a:r>
            <a:r>
              <a:rPr lang="en-US" sz="3200" b="1" dirty="0">
                <a:latin typeface="Gabriola" panose="04040605051002020D02" pitchFamily="82" charset="0"/>
              </a:rPr>
              <a:t> la </a:t>
            </a:r>
            <a:r>
              <a:rPr lang="en-US" sz="3200" b="1" dirty="0" err="1">
                <a:latin typeface="Gabriola" panose="04040605051002020D02" pitchFamily="82" charset="0"/>
              </a:rPr>
              <a:t>Farmacopea</a:t>
            </a:r>
            <a:r>
              <a:rPr lang="en-US" sz="3200" b="1" dirty="0">
                <a:latin typeface="Gabriola" panose="04040605051002020D02" pitchFamily="82" charset="0"/>
              </a:rPr>
              <a:t> </a:t>
            </a:r>
            <a:r>
              <a:rPr lang="en-US" sz="3200" b="1" dirty="0" err="1">
                <a:latin typeface="Gabriola" panose="04040605051002020D02" pitchFamily="82" charset="0"/>
              </a:rPr>
              <a:t>establece</a:t>
            </a:r>
            <a:r>
              <a:rPr lang="en-US" sz="3200" b="1" dirty="0">
                <a:latin typeface="Gabriola" panose="04040605051002020D02" pitchFamily="82" charset="0"/>
              </a:rPr>
              <a:t> que </a:t>
            </a:r>
            <a:r>
              <a:rPr lang="en-US" sz="3200" b="1" dirty="0" err="1">
                <a:latin typeface="Gabriola" panose="04040605051002020D02" pitchFamily="82" charset="0"/>
              </a:rPr>
              <a:t>este</a:t>
            </a:r>
            <a:r>
              <a:rPr lang="en-US" sz="3200" b="1" dirty="0">
                <a:latin typeface="Gabriola" panose="04040605051002020D02" pitchFamily="82" charset="0"/>
              </a:rPr>
              <a:t> valor debe </a:t>
            </a:r>
            <a:r>
              <a:rPr lang="en-US" sz="3200" b="1" dirty="0" err="1">
                <a:latin typeface="Gabriola" panose="04040605051002020D02" pitchFamily="82" charset="0"/>
              </a:rPr>
              <a:t>estar</a:t>
            </a:r>
            <a:r>
              <a:rPr lang="en-US" sz="3200" b="1" dirty="0">
                <a:latin typeface="Gabriola" panose="04040605051002020D02" pitchFamily="82" charset="0"/>
              </a:rPr>
              <a:t> </a:t>
            </a:r>
            <a:r>
              <a:rPr lang="en-US" sz="3200" b="1" dirty="0" err="1">
                <a:latin typeface="Gabriola" panose="04040605051002020D02" pitchFamily="82" charset="0"/>
              </a:rPr>
              <a:t>contenido</a:t>
            </a:r>
            <a:r>
              <a:rPr lang="en-US" sz="3200" b="1" dirty="0">
                <a:latin typeface="Gabriola" panose="04040605051002020D02" pitchFamily="82" charset="0"/>
              </a:rPr>
              <a:t> </a:t>
            </a:r>
            <a:r>
              <a:rPr lang="es-419" sz="3200" b="1" dirty="0">
                <a:latin typeface="Gabriola" panose="04040605051002020D02" pitchFamily="82" charset="0"/>
              </a:rPr>
              <a:t>entre</a:t>
            </a:r>
            <a:r>
              <a:rPr lang="en-US" sz="3200" b="1" dirty="0">
                <a:latin typeface="Gabriola" panose="04040605051002020D02" pitchFamily="82" charset="0"/>
              </a:rPr>
              <a:t> 92-108%. Para </a:t>
            </a:r>
            <a:r>
              <a:rPr lang="en-US" sz="3200" b="1" dirty="0" err="1">
                <a:latin typeface="Gabriola" panose="04040605051002020D02" pitchFamily="82" charset="0"/>
              </a:rPr>
              <a:t>verificarlo</a:t>
            </a:r>
            <a:r>
              <a:rPr lang="en-US" sz="3200" b="1" dirty="0">
                <a:latin typeface="Gabriola" panose="04040605051002020D02" pitchFamily="82" charset="0"/>
              </a:rPr>
              <a:t>  </a:t>
            </a:r>
            <a:r>
              <a:rPr lang="en-US" sz="3200" b="1" dirty="0" err="1">
                <a:latin typeface="Gabriola" panose="04040605051002020D02" pitchFamily="82" charset="0"/>
              </a:rPr>
              <a:t>analizaron</a:t>
            </a:r>
            <a:r>
              <a:rPr lang="en-US" sz="3200" b="1" dirty="0">
                <a:latin typeface="Gabriola" panose="04040605051002020D02" pitchFamily="82" charset="0"/>
              </a:rPr>
              <a:t>  </a:t>
            </a:r>
            <a:r>
              <a:rPr lang="en-US" sz="3200" b="1" dirty="0" err="1">
                <a:latin typeface="Gabriola" panose="04040605051002020D02" pitchFamily="82" charset="0"/>
              </a:rPr>
              <a:t>cierta</a:t>
            </a:r>
            <a:r>
              <a:rPr lang="en-US" sz="3200" b="1" dirty="0">
                <a:latin typeface="Gabriola" panose="04040605051002020D02" pitchFamily="82" charset="0"/>
              </a:rPr>
              <a:t> </a:t>
            </a:r>
            <a:r>
              <a:rPr lang="en-US" sz="3200" b="1" dirty="0" err="1">
                <a:latin typeface="Gabriola" panose="04040605051002020D02" pitchFamily="82" charset="0"/>
              </a:rPr>
              <a:t>cantidad</a:t>
            </a:r>
            <a:r>
              <a:rPr lang="en-US" sz="3200" b="1" dirty="0">
                <a:latin typeface="Gabriola" panose="04040605051002020D02" pitchFamily="82" charset="0"/>
              </a:rPr>
              <a:t> de </a:t>
            </a:r>
            <a:r>
              <a:rPr lang="en-US" sz="3200" b="1" dirty="0" err="1">
                <a:latin typeface="Gabriola" panose="04040605051002020D02" pitchFamily="82" charset="0"/>
              </a:rPr>
              <a:t>comprimidos</a:t>
            </a:r>
            <a:r>
              <a:rPr lang="en-US" sz="3200" b="1" dirty="0">
                <a:latin typeface="Gabriola" panose="04040605051002020D02" pitchFamily="82" charset="0"/>
              </a:rPr>
              <a:t> del </a:t>
            </a:r>
            <a:r>
              <a:rPr lang="en-US" sz="3200" b="1" dirty="0" err="1">
                <a:latin typeface="Gabriola" panose="04040605051002020D02" pitchFamily="82" charset="0"/>
              </a:rPr>
              <a:t>medicamento</a:t>
            </a:r>
            <a:r>
              <a:rPr lang="en-US" sz="3200" b="1" dirty="0">
                <a:latin typeface="Gabriola" panose="04040605051002020D02" pitchFamily="82" charset="0"/>
              </a:rPr>
              <a:t>, y los </a:t>
            </a:r>
            <a:r>
              <a:rPr lang="en-US" sz="3200" b="1" dirty="0" err="1">
                <a:latin typeface="Gabriola" panose="04040605051002020D02" pitchFamily="82" charset="0"/>
              </a:rPr>
              <a:t>resultados</a:t>
            </a:r>
            <a:r>
              <a:rPr lang="en-US" sz="3200" b="1" dirty="0">
                <a:latin typeface="Gabriola" panose="04040605051002020D02" pitchFamily="82" charset="0"/>
              </a:rPr>
              <a:t> se </a:t>
            </a:r>
            <a:r>
              <a:rPr lang="en-US" sz="3200" b="1" dirty="0" err="1">
                <a:latin typeface="Gabriola" panose="04040605051002020D02" pitchFamily="82" charset="0"/>
              </a:rPr>
              <a:t>muestran</a:t>
            </a:r>
            <a:r>
              <a:rPr lang="en-US" sz="3200" b="1" dirty="0">
                <a:latin typeface="Gabriola" panose="04040605051002020D02" pitchFamily="82" charset="0"/>
              </a:rPr>
              <a:t> a </a:t>
            </a:r>
            <a:r>
              <a:rPr lang="en-US" sz="3200" b="1" dirty="0" err="1">
                <a:latin typeface="Gabriola" panose="04040605051002020D02" pitchFamily="82" charset="0"/>
              </a:rPr>
              <a:t>continuación</a:t>
            </a:r>
            <a:r>
              <a:rPr lang="en-US" sz="3200" b="1" dirty="0">
                <a:latin typeface="Gabriola" panose="04040605051002020D02" pitchFamily="82" charset="0"/>
              </a:rPr>
              <a:t>.</a:t>
            </a:r>
          </a:p>
          <a:p>
            <a:pPr indent="-228600">
              <a:lnSpc>
                <a:spcPct val="90000"/>
              </a:lnSpc>
              <a:spcAft>
                <a:spcPts val="600"/>
              </a:spcAft>
              <a:buFont typeface="Arial" panose="020B0604020202020204" pitchFamily="34" charset="0"/>
              <a:buChar char="•"/>
            </a:pPr>
            <a:endParaRPr lang="en-US" sz="2200" dirty="0"/>
          </a:p>
        </p:txBody>
      </p:sp>
      <p:sp>
        <p:nvSpPr>
          <p:cNvPr id="13" name="Rectangle 12">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484632"/>
            <a:ext cx="513020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Marcador de contenido 6">
            <a:extLst>
              <a:ext uri="{FF2B5EF4-FFF2-40B4-BE49-F238E27FC236}">
                <a16:creationId xmlns:a16="http://schemas.microsoft.com/office/drawing/2014/main" id="{ABA78489-C25F-45F7-9F01-2568132D7CAA}"/>
              </a:ext>
            </a:extLst>
          </p:cNvPr>
          <p:cNvGraphicFramePr>
            <a:graphicFrameLocks noGrp="1"/>
          </p:cNvGraphicFramePr>
          <p:nvPr>
            <p:ph idx="1"/>
            <p:extLst>
              <p:ext uri="{D42A27DB-BD31-4B8C-83A1-F6EECF244321}">
                <p14:modId xmlns:p14="http://schemas.microsoft.com/office/powerpoint/2010/main" val="1987653031"/>
              </p:ext>
            </p:extLst>
          </p:nvPr>
        </p:nvGraphicFramePr>
        <p:xfrm>
          <a:off x="7445026" y="967430"/>
          <a:ext cx="3395319" cy="4773591"/>
        </p:xfrm>
        <a:graphic>
          <a:graphicData uri="http://schemas.openxmlformats.org/drawingml/2006/table">
            <a:tbl>
              <a:tblPr/>
              <a:tblGrid>
                <a:gridCol w="1131773">
                  <a:extLst>
                    <a:ext uri="{9D8B030D-6E8A-4147-A177-3AD203B41FA5}">
                      <a16:colId xmlns:a16="http://schemas.microsoft.com/office/drawing/2014/main" val="1235526004"/>
                    </a:ext>
                  </a:extLst>
                </a:gridCol>
                <a:gridCol w="1131773">
                  <a:extLst>
                    <a:ext uri="{9D8B030D-6E8A-4147-A177-3AD203B41FA5}">
                      <a16:colId xmlns:a16="http://schemas.microsoft.com/office/drawing/2014/main" val="2428249097"/>
                    </a:ext>
                  </a:extLst>
                </a:gridCol>
                <a:gridCol w="1131773">
                  <a:extLst>
                    <a:ext uri="{9D8B030D-6E8A-4147-A177-3AD203B41FA5}">
                      <a16:colId xmlns:a16="http://schemas.microsoft.com/office/drawing/2014/main" val="349126352"/>
                    </a:ext>
                  </a:extLst>
                </a:gridCol>
              </a:tblGrid>
              <a:tr h="530399">
                <a:tc>
                  <a:txBody>
                    <a:bodyPr/>
                    <a:lstStyle/>
                    <a:p>
                      <a:pPr algn="ctr" fontAlgn="b"/>
                      <a:r>
                        <a:rPr lang="es-ES" sz="3200" b="0" i="0" u="none" strike="noStrike" dirty="0">
                          <a:solidFill>
                            <a:srgbClr val="000000"/>
                          </a:solidFill>
                          <a:effectLst/>
                          <a:latin typeface="Gabriola" panose="04040605051002020D02" pitchFamily="82" charset="0"/>
                        </a:rPr>
                        <a:t>95.21</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a:solidFill>
                            <a:srgbClr val="000000"/>
                          </a:solidFill>
                          <a:effectLst/>
                          <a:latin typeface="Gabriola" panose="04040605051002020D02" pitchFamily="82" charset="0"/>
                        </a:rPr>
                        <a:t>91.88</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dirty="0">
                          <a:solidFill>
                            <a:srgbClr val="000000"/>
                          </a:solidFill>
                          <a:effectLst/>
                          <a:latin typeface="Gabriola" panose="04040605051002020D02" pitchFamily="82" charset="0"/>
                        </a:rPr>
                        <a:t>102.66</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6131706"/>
                  </a:ext>
                </a:extLst>
              </a:tr>
              <a:tr h="530399">
                <a:tc>
                  <a:txBody>
                    <a:bodyPr/>
                    <a:lstStyle/>
                    <a:p>
                      <a:pPr algn="ctr" fontAlgn="b"/>
                      <a:r>
                        <a:rPr lang="es-ES" sz="3200" b="0" i="0" u="none" strike="noStrike" dirty="0">
                          <a:solidFill>
                            <a:srgbClr val="000000"/>
                          </a:solidFill>
                          <a:effectLst/>
                          <a:latin typeface="Gabriola" panose="04040605051002020D02" pitchFamily="82" charset="0"/>
                        </a:rPr>
                        <a:t>99.21</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dirty="0">
                          <a:solidFill>
                            <a:srgbClr val="000000"/>
                          </a:solidFill>
                          <a:effectLst/>
                          <a:latin typeface="Gabriola" panose="04040605051002020D02" pitchFamily="82" charset="0"/>
                        </a:rPr>
                        <a:t>102.08</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a:solidFill>
                            <a:srgbClr val="000000"/>
                          </a:solidFill>
                          <a:effectLst/>
                          <a:latin typeface="Gabriola" panose="04040605051002020D02" pitchFamily="82" charset="0"/>
                        </a:rPr>
                        <a:t>97.21</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6886477"/>
                  </a:ext>
                </a:extLst>
              </a:tr>
              <a:tr h="530399">
                <a:tc>
                  <a:txBody>
                    <a:bodyPr/>
                    <a:lstStyle/>
                    <a:p>
                      <a:pPr algn="ctr" fontAlgn="b"/>
                      <a:r>
                        <a:rPr lang="es-ES" sz="3200" b="0" i="0" u="none" strike="noStrike" dirty="0">
                          <a:solidFill>
                            <a:srgbClr val="000000"/>
                          </a:solidFill>
                          <a:effectLst/>
                          <a:latin typeface="Gabriola" panose="04040605051002020D02" pitchFamily="82" charset="0"/>
                        </a:rPr>
                        <a:t>93.42</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dirty="0">
                          <a:solidFill>
                            <a:srgbClr val="000000"/>
                          </a:solidFill>
                          <a:effectLst/>
                          <a:latin typeface="Gabriola" panose="04040605051002020D02" pitchFamily="82" charset="0"/>
                        </a:rPr>
                        <a:t>100.02</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dirty="0">
                          <a:solidFill>
                            <a:srgbClr val="000000"/>
                          </a:solidFill>
                          <a:effectLst/>
                          <a:latin typeface="Gabriola" panose="04040605051002020D02" pitchFamily="82" charset="0"/>
                        </a:rPr>
                        <a:t>100.66</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4430870"/>
                  </a:ext>
                </a:extLst>
              </a:tr>
              <a:tr h="530399">
                <a:tc>
                  <a:txBody>
                    <a:bodyPr/>
                    <a:lstStyle/>
                    <a:p>
                      <a:pPr algn="ctr" fontAlgn="b"/>
                      <a:r>
                        <a:rPr lang="es-ES" sz="3200" b="0" i="0" u="none" strike="noStrike" dirty="0">
                          <a:solidFill>
                            <a:srgbClr val="000000"/>
                          </a:solidFill>
                          <a:effectLst/>
                          <a:latin typeface="Gabriola" panose="04040605051002020D02" pitchFamily="82" charset="0"/>
                        </a:rPr>
                        <a:t>95.76</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a:solidFill>
                            <a:srgbClr val="000000"/>
                          </a:solidFill>
                          <a:effectLst/>
                          <a:latin typeface="Gabriola" panose="04040605051002020D02" pitchFamily="82" charset="0"/>
                        </a:rPr>
                        <a:t>103.91</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dirty="0">
                          <a:solidFill>
                            <a:srgbClr val="000000"/>
                          </a:solidFill>
                          <a:effectLst/>
                          <a:latin typeface="Gabriola" panose="04040605051002020D02" pitchFamily="82" charset="0"/>
                        </a:rPr>
                        <a:t>98.62</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6634888"/>
                  </a:ext>
                </a:extLst>
              </a:tr>
              <a:tr h="530399">
                <a:tc>
                  <a:txBody>
                    <a:bodyPr/>
                    <a:lstStyle/>
                    <a:p>
                      <a:pPr algn="ctr" fontAlgn="b"/>
                      <a:r>
                        <a:rPr lang="es-ES" sz="3200" b="0" i="0" u="none" strike="noStrike" dirty="0">
                          <a:solidFill>
                            <a:srgbClr val="000000"/>
                          </a:solidFill>
                          <a:effectLst/>
                          <a:latin typeface="Gabriola" panose="04040605051002020D02" pitchFamily="82" charset="0"/>
                        </a:rPr>
                        <a:t>93.33</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a:solidFill>
                            <a:srgbClr val="000000"/>
                          </a:solidFill>
                          <a:effectLst/>
                          <a:latin typeface="Gabriola" panose="04040605051002020D02" pitchFamily="82" charset="0"/>
                        </a:rPr>
                        <a:t>95.29</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dirty="0">
                          <a:solidFill>
                            <a:srgbClr val="000000"/>
                          </a:solidFill>
                          <a:effectLst/>
                          <a:latin typeface="Gabriola" panose="04040605051002020D02" pitchFamily="82" charset="0"/>
                        </a:rPr>
                        <a:t>92.85</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8545408"/>
                  </a:ext>
                </a:extLst>
              </a:tr>
              <a:tr h="530399">
                <a:tc>
                  <a:txBody>
                    <a:bodyPr/>
                    <a:lstStyle/>
                    <a:p>
                      <a:pPr algn="ctr" fontAlgn="b"/>
                      <a:r>
                        <a:rPr lang="es-ES" sz="3200" b="0" i="0" u="none" strike="noStrike" dirty="0">
                          <a:solidFill>
                            <a:srgbClr val="000000"/>
                          </a:solidFill>
                          <a:effectLst/>
                          <a:latin typeface="Gabriola" panose="04040605051002020D02" pitchFamily="82" charset="0"/>
                        </a:rPr>
                        <a:t>91.87</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a:solidFill>
                            <a:srgbClr val="000000"/>
                          </a:solidFill>
                          <a:effectLst/>
                          <a:latin typeface="Gabriola" panose="04040605051002020D02" pitchFamily="82" charset="0"/>
                        </a:rPr>
                        <a:t>89.82</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dirty="0">
                          <a:solidFill>
                            <a:srgbClr val="000000"/>
                          </a:solidFill>
                          <a:effectLst/>
                          <a:latin typeface="Gabriola" panose="04040605051002020D02" pitchFamily="82" charset="0"/>
                        </a:rPr>
                        <a:t>93.19</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7496092"/>
                  </a:ext>
                </a:extLst>
              </a:tr>
              <a:tr h="530399">
                <a:tc>
                  <a:txBody>
                    <a:bodyPr/>
                    <a:lstStyle/>
                    <a:p>
                      <a:pPr algn="ctr" fontAlgn="b"/>
                      <a:r>
                        <a:rPr lang="es-ES" sz="3200" b="0" i="0" u="none" strike="noStrike" dirty="0">
                          <a:solidFill>
                            <a:srgbClr val="000000"/>
                          </a:solidFill>
                          <a:effectLst/>
                          <a:latin typeface="Gabriola" panose="04040605051002020D02" pitchFamily="82" charset="0"/>
                        </a:rPr>
                        <a:t>99.46</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a:solidFill>
                            <a:srgbClr val="000000"/>
                          </a:solidFill>
                          <a:effectLst/>
                          <a:latin typeface="Gabriola" panose="04040605051002020D02" pitchFamily="82" charset="0"/>
                        </a:rPr>
                        <a:t>106.55</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dirty="0">
                          <a:solidFill>
                            <a:srgbClr val="000000"/>
                          </a:solidFill>
                          <a:effectLst/>
                          <a:latin typeface="Gabriola" panose="04040605051002020D02" pitchFamily="82" charset="0"/>
                        </a:rPr>
                        <a:t>106.34</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2768597"/>
                  </a:ext>
                </a:extLst>
              </a:tr>
              <a:tr h="530399">
                <a:tc>
                  <a:txBody>
                    <a:bodyPr/>
                    <a:lstStyle/>
                    <a:p>
                      <a:pPr algn="ctr" fontAlgn="b"/>
                      <a:r>
                        <a:rPr lang="es-ES" sz="3200" b="0" i="0" u="none" strike="noStrike" dirty="0">
                          <a:solidFill>
                            <a:srgbClr val="000000"/>
                          </a:solidFill>
                          <a:effectLst/>
                          <a:latin typeface="Gabriola" panose="04040605051002020D02" pitchFamily="82" charset="0"/>
                        </a:rPr>
                        <a:t>100.57</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a:solidFill>
                            <a:srgbClr val="000000"/>
                          </a:solidFill>
                          <a:effectLst/>
                          <a:latin typeface="Gabriola" panose="04040605051002020D02" pitchFamily="82" charset="0"/>
                        </a:rPr>
                        <a:t>97.40</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dirty="0">
                          <a:solidFill>
                            <a:srgbClr val="000000"/>
                          </a:solidFill>
                          <a:effectLst/>
                          <a:latin typeface="Gabriola" panose="04040605051002020D02" pitchFamily="82" charset="0"/>
                        </a:rPr>
                        <a:t> </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357768"/>
                  </a:ext>
                </a:extLst>
              </a:tr>
              <a:tr h="530399">
                <a:tc>
                  <a:txBody>
                    <a:bodyPr/>
                    <a:lstStyle/>
                    <a:p>
                      <a:pPr algn="ctr" fontAlgn="b"/>
                      <a:r>
                        <a:rPr lang="es-ES" sz="3200" b="0" i="0" u="none" strike="noStrike" dirty="0">
                          <a:solidFill>
                            <a:srgbClr val="000000"/>
                          </a:solidFill>
                          <a:effectLst/>
                          <a:latin typeface="Gabriola" panose="04040605051002020D02" pitchFamily="82" charset="0"/>
                        </a:rPr>
                        <a:t>103.36</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a:solidFill>
                            <a:srgbClr val="000000"/>
                          </a:solidFill>
                          <a:effectLst/>
                          <a:latin typeface="Gabriola" panose="04040605051002020D02" pitchFamily="82" charset="0"/>
                        </a:rPr>
                        <a:t>93.45</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dirty="0">
                          <a:solidFill>
                            <a:srgbClr val="000000"/>
                          </a:solidFill>
                          <a:effectLst/>
                          <a:latin typeface="Gabriola" panose="04040605051002020D02" pitchFamily="82" charset="0"/>
                        </a:rPr>
                        <a:t> </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1808932"/>
                  </a:ext>
                </a:extLst>
              </a:tr>
            </a:tbl>
          </a:graphicData>
        </a:graphic>
      </p:graphicFrame>
    </p:spTree>
    <p:extLst>
      <p:ext uri="{BB962C8B-B14F-4D97-AF65-F5344CB8AC3E}">
        <p14:creationId xmlns:p14="http://schemas.microsoft.com/office/powerpoint/2010/main" val="39727188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2242</TotalTime>
  <Words>1832</Words>
  <Application>Microsoft Office PowerPoint</Application>
  <PresentationFormat>Panorámica</PresentationFormat>
  <Paragraphs>681</Paragraphs>
  <Slides>26</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26</vt:i4>
      </vt:variant>
    </vt:vector>
  </HeadingPairs>
  <TitlesOfParts>
    <vt:vector size="34" baseType="lpstr">
      <vt:lpstr>Arial</vt:lpstr>
      <vt:lpstr>Arial Narrow</vt:lpstr>
      <vt:lpstr>Calibri</vt:lpstr>
      <vt:lpstr>Calibri Light</vt:lpstr>
      <vt:lpstr>Cambria Math</vt:lpstr>
      <vt:lpstr>Gabriola</vt:lpstr>
      <vt:lpstr>Wingdings</vt:lpstr>
      <vt:lpstr>Tema de Office</vt:lpstr>
      <vt:lpstr>INDICES DE CAPACIDAD Cp, Cps, Cpl, Cpk a corto y largo plazo</vt:lpstr>
      <vt:lpstr>Evaluar la capacidad o habilidad  de un proceso es analizar qué tan bien sus variables de  salida (Y´s) cumplen con las especificaciones o requerimientos del cliente.  </vt:lpstr>
      <vt:lpstr>Capacidad y habilidad de un proceso </vt:lpstr>
      <vt:lpstr>Presentación de PowerPoint</vt:lpstr>
      <vt:lpstr>INDICE DE CAPACIDAD  C_p</vt:lpstr>
      <vt:lpstr>INDICES DE CAPACIDAD  Cp</vt:lpstr>
      <vt:lpstr>ESTIMACIONES DE σ ̂</vt:lpstr>
      <vt:lpstr>ESTIMACIONES DE σ ̂</vt:lpstr>
      <vt:lpstr>EJEMPLO </vt:lpstr>
      <vt:lpstr>Estadística descriptiva de %SVD </vt:lpstr>
      <vt:lpstr>Presentación de PowerPoint</vt:lpstr>
      <vt:lpstr>Presentación de PowerPoint</vt:lpstr>
      <vt:lpstr>Presentación de PowerPoint</vt:lpstr>
      <vt:lpstr>ÍNDICE DE CAPACIDAD C_pk (CENTRADO DEL PROCESO)</vt:lpstr>
      <vt:lpstr>ÍNDICE DE CAPACIDAD C_pk (centrado del proceso)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PARETO DE CAPACIDAD</vt:lpstr>
      <vt:lpstr>INDICES DE CORTO Y LARGO PLAZO</vt:lpstr>
      <vt:lpstr>INDICES DE CORTO Y LARGO PLAZO</vt:lpstr>
      <vt:lpstr>Valores adecuados para Cp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Jessica MV</dc:creator>
  <cp:lastModifiedBy>Jessica MV</cp:lastModifiedBy>
  <cp:revision>71</cp:revision>
  <dcterms:created xsi:type="dcterms:W3CDTF">2018-12-11T18:41:36Z</dcterms:created>
  <dcterms:modified xsi:type="dcterms:W3CDTF">2019-08-03T06:35:37Z</dcterms:modified>
</cp:coreProperties>
</file>