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7" r:id="rId3"/>
    <p:sldId id="383" r:id="rId4"/>
    <p:sldId id="259" r:id="rId5"/>
    <p:sldId id="260" r:id="rId6"/>
    <p:sldId id="384" r:id="rId7"/>
    <p:sldId id="262" r:id="rId8"/>
    <p:sldId id="263" r:id="rId9"/>
    <p:sldId id="264" r:id="rId10"/>
    <p:sldId id="368" r:id="rId11"/>
    <p:sldId id="265" r:id="rId12"/>
    <p:sldId id="266" r:id="rId13"/>
    <p:sldId id="381" r:id="rId14"/>
    <p:sldId id="267" r:id="rId15"/>
    <p:sldId id="268" r:id="rId16"/>
    <p:sldId id="369" r:id="rId17"/>
    <p:sldId id="370" r:id="rId18"/>
    <p:sldId id="371" r:id="rId19"/>
    <p:sldId id="378" r:id="rId20"/>
    <p:sldId id="372" r:id="rId21"/>
    <p:sldId id="373" r:id="rId22"/>
    <p:sldId id="382" r:id="rId23"/>
    <p:sldId id="385" r:id="rId24"/>
    <p:sldId id="386" r:id="rId25"/>
    <p:sldId id="387" r:id="rId26"/>
    <p:sldId id="388" r:id="rId27"/>
    <p:sldId id="389" r:id="rId2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MV" initials="JM" lastIdx="1" clrIdx="0">
    <p:extLst>
      <p:ext uri="{19B8F6BF-5375-455C-9EA6-DF929625EA0E}">
        <p15:presenceInfo xmlns:p15="http://schemas.microsoft.com/office/powerpoint/2012/main" userId="b917c7d1a625f999" providerId="Windows Live"/>
      </p:ext>
    </p:extLst>
  </p:cmAuthor>
  <p:cmAuthor id="2" name="Jessica M" initials="JM" lastIdx="2" clrIdx="1">
    <p:extLst>
      <p:ext uri="{19B8F6BF-5375-455C-9EA6-DF929625EA0E}">
        <p15:presenceInfo xmlns:p15="http://schemas.microsoft.com/office/powerpoint/2012/main" userId="Jessica 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0066"/>
    <a:srgbClr val="FF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Libro1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Hoja1!$A$2:$A$77</cx:f>
        <cx:lvl ptCount="76" formatCode="Estándar">
          <cx:pt idx="0">1</cx:pt>
          <cx:pt idx="1">3</cx:pt>
          <cx:pt idx="2">3</cx:pt>
          <cx:pt idx="3">3</cx:pt>
          <cx:pt idx="4">5</cx:pt>
          <cx:pt idx="5">6</cx:pt>
          <cx:pt idx="6">6</cx:pt>
          <cx:pt idx="7">6</cx:pt>
          <cx:pt idx="8">7</cx:pt>
          <cx:pt idx="9">8</cx:pt>
          <cx:pt idx="10">8</cx:pt>
          <cx:pt idx="11">9</cx:pt>
          <cx:pt idx="12">9</cx:pt>
          <cx:pt idx="13">9</cx:pt>
          <cx:pt idx="14">9</cx:pt>
          <cx:pt idx="15">9</cx:pt>
          <cx:pt idx="16">10</cx:pt>
          <cx:pt idx="17">10</cx:pt>
          <cx:pt idx="18">10</cx:pt>
          <cx:pt idx="19">10</cx:pt>
          <cx:pt idx="20">10</cx:pt>
          <cx:pt idx="21">10</cx:pt>
          <cx:pt idx="22">11</cx:pt>
          <cx:pt idx="23">11</cx:pt>
          <cx:pt idx="24">11</cx:pt>
          <cx:pt idx="25">11</cx:pt>
          <cx:pt idx="26">11</cx:pt>
          <cx:pt idx="27">11</cx:pt>
          <cx:pt idx="28">12</cx:pt>
          <cx:pt idx="29">12</cx:pt>
          <cx:pt idx="30">12</cx:pt>
          <cx:pt idx="31">12</cx:pt>
          <cx:pt idx="32">12</cx:pt>
          <cx:pt idx="33">12</cx:pt>
          <cx:pt idx="34">13</cx:pt>
          <cx:pt idx="35">13</cx:pt>
          <cx:pt idx="36">13</cx:pt>
          <cx:pt idx="37">13</cx:pt>
          <cx:pt idx="38">13</cx:pt>
          <cx:pt idx="39">14</cx:pt>
          <cx:pt idx="40">14</cx:pt>
          <cx:pt idx="41">14</cx:pt>
          <cx:pt idx="42">14</cx:pt>
          <cx:pt idx="43">14</cx:pt>
          <cx:pt idx="44">14</cx:pt>
          <cx:pt idx="45">15</cx:pt>
          <cx:pt idx="46">15</cx:pt>
          <cx:pt idx="47">15</cx:pt>
          <cx:pt idx="48">15</cx:pt>
          <cx:pt idx="49">15</cx:pt>
          <cx:pt idx="50">15</cx:pt>
          <cx:pt idx="51">15</cx:pt>
          <cx:pt idx="52">15</cx:pt>
          <cx:pt idx="53">16</cx:pt>
          <cx:pt idx="54">16</cx:pt>
          <cx:pt idx="55">16</cx:pt>
          <cx:pt idx="56">16</cx:pt>
          <cx:pt idx="57">17</cx:pt>
          <cx:pt idx="58">17</cx:pt>
          <cx:pt idx="59">17</cx:pt>
          <cx:pt idx="60">17</cx:pt>
          <cx:pt idx="61">17</cx:pt>
          <cx:pt idx="62">17</cx:pt>
          <cx:pt idx="63">18</cx:pt>
          <cx:pt idx="64">18</cx:pt>
          <cx:pt idx="65">18</cx:pt>
          <cx:pt idx="66">18</cx:pt>
          <cx:pt idx="67">19</cx:pt>
          <cx:pt idx="68">19</cx:pt>
          <cx:pt idx="69">19</cx:pt>
          <cx:pt idx="70">20</cx:pt>
          <cx:pt idx="71">21</cx:pt>
          <cx:pt idx="72">22</cx:pt>
          <cx:pt idx="73">22</cx:pt>
          <cx:pt idx="74">24</cx:pt>
          <cx:pt idx="75">24</cx:pt>
        </cx:lvl>
      </cx:numDim>
    </cx:data>
  </cx:chartData>
  <cx:chart>
    <cx:title pos="t" align="ctr" overlay="0">
      <cx:tx>
        <cx:txData>
          <cx:v>Histograma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s-ES" sz="1862" b="0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rPr>
            <a:t>Histograma</a:t>
          </a:r>
        </a:p>
      </cx:txPr>
    </cx:title>
    <cx:plotArea>
      <cx:plotAreaRegion>
        <cx:series layoutId="clusteredColumn" uniqueId="{72EB82C1-C829-447A-8DA8-859F535A38BD}">
          <cx:tx>
            <cx:txData>
              <cx:f>Hoja1!$A$1</cx:f>
              <cx:v>Serie1</cx:v>
            </cx:txData>
          </cx:tx>
          <cx:spPr>
            <a:solidFill>
              <a:srgbClr val="FF0066"/>
            </a:solidFill>
          </cx:spPr>
          <cx:dataId val="0"/>
          <cx:layoutPr>
            <cx:binning intervalClosed="r"/>
          </cx:layoutPr>
        </cx:series>
      </cx:plotAreaRegion>
      <cx:axis id="0">
        <cx:catScaling gapWidth="0"/>
        <cx:tickLabels/>
      </cx:axis>
      <cx:axis id="1">
        <cx:valScaling/>
        <cx:majorGridlines/>
        <cx:tickLabels/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Hoja1!$A$2:$A$31</cx:f>
        <cx:lvl ptCount="30" formatCode="Estándar">
          <cx:pt idx="0">33.119999999999997</cx:pt>
          <cx:pt idx="1">39.520000000000003</cx:pt>
          <cx:pt idx="2">41.659999999999997</cx:pt>
          <cx:pt idx="3">37.490000000000002</cx:pt>
          <cx:pt idx="4">39.670000000000002</cx:pt>
          <cx:pt idx="5">41.75</cx:pt>
          <cx:pt idx="6">37.68</cx:pt>
          <cx:pt idx="7">39.700000000000003</cx:pt>
          <cx:pt idx="8">41.770000000000003</cx:pt>
          <cx:pt idx="9">38.079999999999998</cx:pt>
          <cx:pt idx="10">39.810000000000002</cx:pt>
          <cx:pt idx="11">42.119999999999997</cx:pt>
          <cx:pt idx="12">38.82</cx:pt>
          <cx:pt idx="13">40.310000000000002</cx:pt>
          <cx:pt idx="14">42.710000000000001</cx:pt>
          <cx:pt idx="15">38.829999999999998</cx:pt>
          <cx:pt idx="16">40.380000000000003</cx:pt>
          <cx:pt idx="17">42.829999999999998</cx:pt>
          <cx:pt idx="18">39.020000000000003</cx:pt>
          <cx:pt idx="19">40.390000000000001</cx:pt>
          <cx:pt idx="20">42.939999999999998</cx:pt>
          <cx:pt idx="21">39.140000000000001</cx:pt>
          <cx:pt idx="22">40.469999999999999</cx:pt>
          <cx:pt idx="23">43.590000000000003</cx:pt>
          <cx:pt idx="24">39.280000000000001</cx:pt>
          <cx:pt idx="25">41.030000000000001</cx:pt>
          <cx:pt idx="26">45.219999999999999</cx:pt>
          <cx:pt idx="27">39.359999999999999</cx:pt>
          <cx:pt idx="28">41.469999999999999</cx:pt>
          <cx:pt idx="29">46.5</cx:pt>
        </cx:lvl>
      </cx:numDim>
    </cx:data>
  </cx:chartData>
  <cx:chart>
    <cx:title pos="t" align="ctr" overlay="0">
      <cx:tx>
        <cx:txData>
          <cx:v>HISTOGRAMA DE LOS PORCENTAJES DE ALCOHOL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s-ES" sz="1200" b="0" i="0" u="none" strike="noStrike" baseline="0">
              <a:solidFill>
                <a:sysClr val="windowText" lastClr="000000"/>
              </a:solidFill>
              <a:latin typeface="+mn-lt"/>
            </a:rPr>
            <a:t>HISTOGRAMA DE LOS PORCENTAJES DE ALCOHOL</a:t>
          </a:r>
        </a:p>
      </cx:txPr>
    </cx:title>
    <cx:plotArea>
      <cx:plotAreaRegion>
        <cx:series layoutId="clusteredColumn" uniqueId="{A541413F-19EE-4C44-A1F1-F12755BEA879}">
          <cx:tx>
            <cx:txData>
              <cx:f>Hoja1!$A$1</cx:f>
              <cx:v>Volumenes</cx:v>
            </cx:txData>
          </cx:tx>
          <cx:spPr>
            <a:solidFill>
              <a:schemeClr val="accent2">
                <a:lumMod val="60000"/>
                <a:lumOff val="40000"/>
              </a:schemeClr>
            </a:solidFill>
          </cx:spPr>
          <cx:dataPt idx="0">
            <cx:spPr>
              <a:solidFill>
                <a:srgbClr val="ED7D31">
                  <a:lumMod val="75000"/>
                </a:srgbClr>
              </a:solidFill>
            </cx:spPr>
          </cx:dataPt>
          <cx:dataPt idx="1">
            <cx:spPr>
              <a:solidFill>
                <a:srgbClr val="00B050"/>
              </a:solidFill>
            </cx:spPr>
          </cx:dataPt>
          <cx:dataPt idx="2">
            <cx:spPr>
              <a:solidFill>
                <a:srgbClr val="FFCA21"/>
              </a:solidFill>
            </cx:spPr>
          </cx:dataPt>
          <cx:dataPt idx="3">
            <cx:spPr>
              <a:solidFill>
                <a:srgbClr val="5B9BD5">
                  <a:lumMod val="75000"/>
                </a:srgbClr>
              </a:solidFill>
            </cx:spPr>
          </cx:dataPt>
          <cx:dataPt idx="4">
            <cx:spPr>
              <a:solidFill>
                <a:srgbClr val="FF0066"/>
              </a:solidFill>
            </cx:spPr>
          </cx:dataPt>
          <cx:dataLabels>
            <cx:visibility seriesName="0" categoryName="0" value="1"/>
          </cx:dataLabels>
          <cx:dataId val="0"/>
          <cx:layoutPr>
            <cx:binning intervalClosed="r">
              <cx:binCount val="5"/>
            </cx:binning>
          </cx:layoutPr>
        </cx:series>
      </cx:plotAreaRegion>
      <cx:axis id="0">
        <cx:catScaling gapWidth="0"/>
        <cx:tickLabels/>
      </cx:axis>
      <cx:axis id="1">
        <cx:valScaling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6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25000"/>
            <a:lumOff val="7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25000"/>
            <a:lumOff val="7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25000"/>
            <a:lumOff val="7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cap="all" spc="15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B5711-4E77-4A2C-AC92-FA9970242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13C87E-3E3F-46C5-BA93-4BCC7C894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BFA69D-BC8A-4B44-8961-73734AE9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4196-70EE-4789-B478-C29B9D262E3C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54E43D-EE4B-4185-B5EB-77C72944E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175532-4159-447F-B30E-54D699191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C8D-CBE1-4386-9331-86FE794A02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61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A8D4DA-4ED4-4B28-8572-5B5BF1877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9CE8F36-71FF-48CB-ABBD-7151A99D7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B7F92A-59A4-40F2-819E-81E8E379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4196-70EE-4789-B478-C29B9D262E3C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374930-A2DF-4811-95E8-2175369DF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F3CD59-90FE-453A-A745-E715FF5AB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C8D-CBE1-4386-9331-86FE794A02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702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88D1EB-34CF-4515-91C7-5F456A5DA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AE43B7-D57A-44CF-ACE0-4547C6B2E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3A46EE-5F2B-4BB4-926E-A69DF6681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4196-70EE-4789-B478-C29B9D262E3C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DA7D83-1860-40A3-8CA2-CCE024AF8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D8998B-F446-45D6-9213-968F342C2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C8D-CBE1-4386-9331-86FE794A02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76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86EFBA-5A24-41F7-BB90-80F235AB0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AF91FE-2387-4CE3-9DC1-787B99E64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17B6E5-1585-4F15-A4FF-C382962AE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4196-70EE-4789-B478-C29B9D262E3C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946CA0-A733-4330-B273-5C9AF17C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D56BFC-26B4-4B43-8D53-92AD946A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C8D-CBE1-4386-9331-86FE794A02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43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8029CB-C041-4192-B6DD-3DCF62DC4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E2A213-B205-455C-B918-68F123AB6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CF175D-5F22-4BDC-A27A-2AF1C60DD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4196-70EE-4789-B478-C29B9D262E3C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5A3A57-8D45-411F-AD9E-F512934F1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9429FA-921C-496C-9F86-F3975BFF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C8D-CBE1-4386-9331-86FE794A02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699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36B2C6-05C8-4495-8632-9E019CDE1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1ACCA9-F6D5-4543-A2F2-2D7A62FB0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C9377E-4A03-434F-93D3-EAD5FC44E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9F64FC-2CA6-4B92-80BB-5844449E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4196-70EE-4789-B478-C29B9D262E3C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549F34-BB9A-421A-AA41-A7556E8F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15F22D-3030-4804-A5C9-FFB2870C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C8D-CBE1-4386-9331-86FE794A02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9160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82FF49-02E4-489B-81D6-BB91CDEE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586A0A-3CC6-4AF8-ACAB-795A04156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D3BA03-04DA-4112-A301-8117FEC0C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62369B-E329-4391-80F5-1E9EB36985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53148E-E623-4CD4-8BD6-AECD01BB57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106286C-423E-400D-8461-A3BB4AE23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4196-70EE-4789-B478-C29B9D262E3C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16A0AD-5308-4B31-AF71-33A4F4320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76CCDD7-249D-4547-A713-306683CF6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C8D-CBE1-4386-9331-86FE794A02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0909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86630-2981-4F88-8AAF-F1C7A2D6F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D99950F-DD20-44E4-9735-2AFCA431C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4196-70EE-4789-B478-C29B9D262E3C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BF8D05-76BD-4E06-AAB0-96096D1BC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DA9685-95AD-4810-90EF-E57D54CF5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C8D-CBE1-4386-9331-86FE794A02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89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C215605-C34E-4FF7-A2FD-35017BD1A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4196-70EE-4789-B478-C29B9D262E3C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6E3F740-359A-4C99-A9A3-134E3B84E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8AD558A-B218-437C-B72A-03BBD8B5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C8D-CBE1-4386-9331-86FE794A02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706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EC97B0-A4D7-4A32-8E2A-3FE6CC34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08A06A-43CD-408E-BDA6-4175EDCC5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82BAC2-7C33-4D6D-9CC2-B30956ADD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CA2B0C-B180-4BAC-AF37-C457EAD1C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4196-70EE-4789-B478-C29B9D262E3C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23626E-7055-486D-8327-5C1942686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955E05-15E7-49DA-8FFA-F669773FE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C8D-CBE1-4386-9331-86FE794A02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16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7832E4-069D-4338-B9BA-B919E0EF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1C5DD70-9640-47EB-99D0-789482C78C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E8AD8E-7DC9-4871-9366-0A47DDA03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523449-D4EF-49C9-80A4-95359761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4196-70EE-4789-B478-C29B9D262E3C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9AB944-B582-49A2-983F-17EDEA93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F821DF-B512-4A57-BD40-ECA6BEEE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C8D-CBE1-4386-9331-86FE794A02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64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F0E8313-D3FE-4D35-A021-3B9EDE42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BEBDD0-C1C7-41CC-A94B-A14E49C3E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2850B7-37BE-4565-AF8E-1961CDD764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44196-70EE-4789-B478-C29B9D262E3C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39EEBC-4FA9-42AB-9A99-784D3ADCE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B097BF-207A-4E6E-B41F-E97EA6E12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82C8D-CBE1-4386-9331-86FE794A02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924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0.png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37D1E-04F6-4C97-845B-C35223C73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383" y="1784437"/>
            <a:ext cx="10313232" cy="1747003"/>
          </a:xfrm>
        </p:spPr>
        <p:txBody>
          <a:bodyPr>
            <a:normAutofit/>
          </a:bodyPr>
          <a:lstStyle/>
          <a:p>
            <a:r>
              <a:rPr lang="es-ES" sz="7200" dirty="0">
                <a:latin typeface="Gabriola" panose="04040605051002020D02" pitchFamily="82" charset="0"/>
                <a:ea typeface="Cambria" panose="02040503050406030204" pitchFamily="18" charset="0"/>
              </a:rPr>
              <a:t>ESTADISTICA DESCRIPTIVA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675000-CE35-4A98-9473-9D61E5A93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2890" y="4412381"/>
            <a:ext cx="5760459" cy="715755"/>
          </a:xfrm>
        </p:spPr>
        <p:txBody>
          <a:bodyPr>
            <a:normAutofit/>
          </a:bodyPr>
          <a:lstStyle/>
          <a:p>
            <a:r>
              <a:rPr lang="es-ES" sz="3200" b="1" dirty="0">
                <a:latin typeface="Gabriola" panose="04040605051002020D02" pitchFamily="82" charset="0"/>
              </a:rPr>
              <a:t> Mat.  Jessica Jacqueline Machuca Vergara</a:t>
            </a:r>
          </a:p>
        </p:txBody>
      </p:sp>
    </p:spTree>
    <p:extLst>
      <p:ext uri="{BB962C8B-B14F-4D97-AF65-F5344CB8AC3E}">
        <p14:creationId xmlns:p14="http://schemas.microsoft.com/office/powerpoint/2010/main" val="2459716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99BD6EF2-09EA-4980-A472-DA0C13DE2F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626301"/>
                <a:ext cx="10773427" cy="5550662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s-ES" sz="4200" b="1" dirty="0">
                    <a:solidFill>
                      <a:srgbClr val="C00000"/>
                    </a:solidFill>
                    <a:latin typeface="Gabriola" panose="04040605051002020D02" pitchFamily="82" charset="0"/>
                  </a:rPr>
                  <a:t>Desviación estándar o Varianza </a:t>
                </a:r>
              </a:p>
              <a:p>
                <a:pPr marL="0" indent="0">
                  <a:buNone/>
                </a:pPr>
                <a:r>
                  <a:rPr lang="es-ES" sz="3600" b="1" dirty="0">
                    <a:latin typeface="Gabriola" panose="04040605051002020D02" pitchFamily="82" charset="0"/>
                  </a:rPr>
                  <a:t>Ejemplo de las estaturas: </a:t>
                </a:r>
                <a:r>
                  <a:rPr lang="es-ES" sz="26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1.40, 1.45, 1.50, 1.50, 1.55, 1.60</a:t>
                </a:r>
              </a:p>
              <a:p>
                <a:pPr marL="0" indent="0">
                  <a:buNone/>
                </a:pPr>
                <a:endParaRPr lang="es-ES" sz="3600" dirty="0">
                  <a:latin typeface="Gabriola" panose="04040605051002020D02" pitchFamily="82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  <m:r>
                        <a:rPr lang="es-E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𝟓𝟎</m:t>
                      </m:r>
                    </m:oMath>
                  </m:oMathPara>
                </a14:m>
                <a:endParaRPr lang="es-ES" b="1" dirty="0">
                  <a:latin typeface="Gabriola" panose="04040605051002020D02" pitchFamily="82" charset="0"/>
                </a:endParaRPr>
              </a:p>
              <a:p>
                <a:r>
                  <a:rPr lang="es-ES" sz="3300" dirty="0">
                    <a:latin typeface="Gabriola" panose="04040605051002020D02" pitchFamily="82" charset="0"/>
                  </a:rPr>
                  <a:t>Desviación estándar:</a:t>
                </a:r>
              </a:p>
              <a:p>
                <a:pPr marL="0" indent="0">
                  <a:buNone/>
                </a:pPr>
                <a:r>
                  <a:rPr lang="es-ES" dirty="0"/>
                  <a:t>                                    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2000" b="0" i="1" smtClean="0">
                                          <a:latin typeface="Cambria Math" panose="02040503050406030204" pitchFamily="18" charset="0"/>
                                        </a:rPr>
                                        <m:t>1.40−1.50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2000" b="0" i="1" smtClean="0">
                                          <a:latin typeface="Cambria Math" panose="02040503050406030204" pitchFamily="18" charset="0"/>
                                        </a:rPr>
                                        <m:t>1.45−1.50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2000" b="0" i="1" smtClean="0">
                                          <a:latin typeface="Cambria Math" panose="02040503050406030204" pitchFamily="18" charset="0"/>
                                        </a:rPr>
                                        <m:t>1.50−1.50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2000" b="0" i="1" smtClean="0">
                                          <a:latin typeface="Cambria Math" panose="02040503050406030204" pitchFamily="18" charset="0"/>
                                        </a:rPr>
                                        <m:t>1.50−1.50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2000" b="0" i="1" smtClean="0">
                                          <a:latin typeface="Cambria Math" panose="02040503050406030204" pitchFamily="18" charset="0"/>
                                        </a:rPr>
                                        <m:t>1.55−1.50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2000" b="0" i="1" smtClean="0">
                                          <a:latin typeface="Cambria Math" panose="02040503050406030204" pitchFamily="18" charset="0"/>
                                        </a:rPr>
                                        <m:t>1.60−1.50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(6−1)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s-ES" dirty="0"/>
              </a:p>
              <a:p>
                <a:pPr marL="0" indent="0">
                  <a:buNone/>
                </a:pPr>
                <a:endParaRPr lang="es-ES" dirty="0"/>
              </a:p>
              <a:p>
                <a:pPr marL="0" indent="0">
                  <a:buNone/>
                </a:pPr>
                <a:r>
                  <a:rPr lang="es-ES" sz="20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s-E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E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E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0.025</m:t>
                            </m:r>
                          </m:num>
                          <m:den>
                            <m:r>
                              <a:rPr lang="es-E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a:rPr lang="es-E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E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E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0.005</m:t>
                        </m:r>
                      </m:e>
                    </m:rad>
                    <m:r>
                      <a:rPr lang="es-E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=0.070710</m:t>
                    </m:r>
                  </m:oMath>
                </a14:m>
                <a:endParaRPr lang="es-ES" dirty="0"/>
              </a:p>
              <a:p>
                <a:r>
                  <a:rPr lang="es-ES" sz="3800" dirty="0">
                    <a:latin typeface="Gabriola" panose="04040605051002020D02" pitchFamily="82" charset="0"/>
                  </a:rPr>
                  <a:t>Varianza:</a:t>
                </a:r>
              </a:p>
              <a:p>
                <a:pPr marL="0" indent="0">
                  <a:buNone/>
                </a:pPr>
                <a:r>
                  <a:rPr lang="es-MX" dirty="0">
                    <a:solidFill>
                      <a:prstClr val="black"/>
                    </a:solidFill>
                  </a:rPr>
                  <a:t>                                                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𝑺</m:t>
                        </m:r>
                      </m:e>
                      <m:sup>
                        <m:r>
                          <a:rPr lang="es-MX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MX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MX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s-MX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MX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s-MX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s-MX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s-MX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MX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MX" i="1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i="1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s-MX" i="1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s-MX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s-MX" i="1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MX" i="1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s-MX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s-MX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s-MX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endParaRPr lang="es-E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MX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p>
                          <m:r>
                            <a:rPr lang="es-MX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MX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MX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0.025</m:t>
                          </m:r>
                        </m:num>
                        <m:den>
                          <m:r>
                            <a:rPr lang="es-E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s-E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=0.005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99BD6EF2-09EA-4980-A472-DA0C13DE2F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26301"/>
                <a:ext cx="10773427" cy="5550662"/>
              </a:xfrm>
              <a:blipFill>
                <a:blip r:embed="rId2"/>
                <a:stretch>
                  <a:fillRect l="-1471" t="-417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>
                <a:extLst>
                  <a:ext uri="{FF2B5EF4-FFF2-40B4-BE49-F238E27FC236}">
                    <a16:creationId xmlns:a16="http://schemas.microsoft.com/office/drawing/2014/main" id="{5F8D9A49-91B2-470E-809A-19A94988EFBF}"/>
                  </a:ext>
                </a:extLst>
              </p:cNvPr>
              <p:cNvSpPr txBox="1"/>
              <p:nvPr/>
            </p:nvSpPr>
            <p:spPr>
              <a:xfrm>
                <a:off x="7445426" y="1356123"/>
                <a:ext cx="3433884" cy="100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𝑺</m:t>
                      </m:r>
                      <m:r>
                        <a:rPr lang="es-MX" sz="20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MX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MX" sz="20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s-MX" sz="2000" b="1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s-MX" sz="2000" b="1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  <m:r>
                                    <a:rPr lang="es-MX" sz="2000" b="1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s-MX" sz="2000" b="1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s-MX" sz="2000" b="1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s-MX" sz="2000" b="1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MX" sz="2000" b="1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s-MX" sz="2000" b="1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b="1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𝑿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b="1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  <m:r>
                                            <a:rPr lang="es-MX" sz="2000" b="1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s-MX" sz="2000" b="1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MX" sz="2000" b="1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𝑿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MX" sz="2000" b="1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s-MX" sz="20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s-MX" sz="20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MX" sz="20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𝟏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s-MX" sz="1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3 CuadroTexto">
                <a:extLst>
                  <a:ext uri="{FF2B5EF4-FFF2-40B4-BE49-F238E27FC236}">
                    <a16:creationId xmlns:a16="http://schemas.microsoft.com/office/drawing/2014/main" id="{5F8D9A49-91B2-470E-809A-19A94988E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426" y="1356123"/>
                <a:ext cx="3433884" cy="10016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374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C2379B-C7D0-4458-9EAF-228C39A50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426" y="513690"/>
            <a:ext cx="3119064" cy="141018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s-ES" sz="4800" b="1">
                <a:solidFill>
                  <a:schemeClr val="bg1"/>
                </a:solidFill>
                <a:latin typeface="Gabriola" panose="04040605051002020D02" pitchFamily="82" charset="0"/>
              </a:rPr>
              <a:t>EJEMPLO </a:t>
            </a:r>
            <a:endParaRPr lang="es-ES" sz="4800" b="1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B62B86-CC75-416E-9A18-BE0A421EE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248526"/>
            <a:ext cx="4010828" cy="38051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_tradnl" sz="4000" dirty="0">
                <a:solidFill>
                  <a:schemeClr val="bg1"/>
                </a:solidFill>
                <a:latin typeface="Gabriola" panose="04040605051002020D02" pitchFamily="82" charset="0"/>
              </a:rPr>
              <a:t>Un producto debe tener un % vol. de alcohol de </a:t>
            </a:r>
            <a:r>
              <a:rPr lang="es-ES_tradnl" sz="3500" dirty="0">
                <a:solidFill>
                  <a:schemeClr val="bg1"/>
                </a:solidFill>
                <a:latin typeface="Maiandra GD" panose="020E0502030308020204" pitchFamily="34" charset="0"/>
              </a:rPr>
              <a:t>40</a:t>
            </a:r>
            <a:r>
              <a:rPr lang="es-ES_tradnl" sz="4000" dirty="0">
                <a:solidFill>
                  <a:schemeClr val="bg1"/>
                </a:solidFill>
                <a:latin typeface="Gabriola" panose="04040605051002020D02" pitchFamily="82" charset="0"/>
              </a:rPr>
              <a:t>%, con una tolerancia de </a:t>
            </a:r>
            <a:r>
              <a:rPr lang="es-ES_tradnl" sz="3500" dirty="0">
                <a:solidFill>
                  <a:schemeClr val="bg1"/>
                </a:solidFill>
                <a:latin typeface="Maiandra GD" panose="020E0502030308020204" pitchFamily="34" charset="0"/>
              </a:rPr>
              <a:t>±5</a:t>
            </a:r>
            <a:r>
              <a:rPr lang="es-ES_tradnl" sz="4000" dirty="0">
                <a:solidFill>
                  <a:schemeClr val="bg1"/>
                </a:solidFill>
                <a:latin typeface="Gabriola" panose="04040605051002020D02" pitchFamily="82" charset="0"/>
              </a:rPr>
              <a:t>%. De los muestreos para evaluar la calidad se obtienen los siguientes datos:</a:t>
            </a:r>
          </a:p>
          <a:p>
            <a:endParaRPr lang="es-ES" sz="20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F2EF643A-F42C-49F5-B342-42927714E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63005"/>
              </p:ext>
            </p:extLst>
          </p:nvPr>
        </p:nvGraphicFramePr>
        <p:xfrm>
          <a:off x="5528722" y="808382"/>
          <a:ext cx="4830303" cy="5379480"/>
        </p:xfrm>
        <a:graphic>
          <a:graphicData uri="http://schemas.openxmlformats.org/drawingml/2006/table">
            <a:tbl>
              <a:tblPr/>
              <a:tblGrid>
                <a:gridCol w="1610101">
                  <a:extLst>
                    <a:ext uri="{9D8B030D-6E8A-4147-A177-3AD203B41FA5}">
                      <a16:colId xmlns:a16="http://schemas.microsoft.com/office/drawing/2014/main" val="2215546380"/>
                    </a:ext>
                  </a:extLst>
                </a:gridCol>
                <a:gridCol w="1610101">
                  <a:extLst>
                    <a:ext uri="{9D8B030D-6E8A-4147-A177-3AD203B41FA5}">
                      <a16:colId xmlns:a16="http://schemas.microsoft.com/office/drawing/2014/main" val="156869557"/>
                    </a:ext>
                  </a:extLst>
                </a:gridCol>
                <a:gridCol w="1610101">
                  <a:extLst>
                    <a:ext uri="{9D8B030D-6E8A-4147-A177-3AD203B41FA5}">
                      <a16:colId xmlns:a16="http://schemas.microsoft.com/office/drawing/2014/main" val="905728823"/>
                    </a:ext>
                  </a:extLst>
                </a:gridCol>
              </a:tblGrid>
              <a:tr h="5379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41.77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39.28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40.31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864505"/>
                  </a:ext>
                </a:extLst>
              </a:tr>
              <a:tr h="5379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39.36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38.83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39.02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623105"/>
                  </a:ext>
                </a:extLst>
              </a:tr>
              <a:tr h="5379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39.67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42.12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45.22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097744"/>
                  </a:ext>
                </a:extLst>
              </a:tr>
              <a:tr h="5379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40.47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39.52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40.39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389741"/>
                  </a:ext>
                </a:extLst>
              </a:tr>
              <a:tr h="5379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42.83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41.66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42.94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138494"/>
                  </a:ext>
                </a:extLst>
              </a:tr>
              <a:tr h="5379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37.49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43.59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38.08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054827"/>
                  </a:ext>
                </a:extLst>
              </a:tr>
              <a:tr h="5379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39.70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40.38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41.47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534721"/>
                  </a:ext>
                </a:extLst>
              </a:tr>
              <a:tr h="5379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39.14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41.03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37.68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594717"/>
                  </a:ext>
                </a:extLst>
              </a:tr>
              <a:tr h="5379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41.75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39.81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42.71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75029"/>
                  </a:ext>
                </a:extLst>
              </a:tr>
              <a:tr h="5379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33.12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46.5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38.82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027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441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B67A9CB-20A4-4DCE-B59B-D8B54AF31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22" y="1770642"/>
            <a:ext cx="3138961" cy="294050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419" sz="4800" b="1" kern="1200" dirty="0">
                <a:solidFill>
                  <a:srgbClr val="FFFFFF"/>
                </a:solidFill>
                <a:latin typeface="Gabriola" panose="04040605051002020D02" pitchFamily="82" charset="0"/>
              </a:rPr>
              <a:t>Estadística descriptiva de los productos  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94B12CCD-600B-4A44-A0CF-110674D254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980483"/>
              </p:ext>
            </p:extLst>
          </p:nvPr>
        </p:nvGraphicFramePr>
        <p:xfrm>
          <a:off x="5428386" y="691505"/>
          <a:ext cx="5478560" cy="4925394"/>
        </p:xfrm>
        <a:graphic>
          <a:graphicData uri="http://schemas.openxmlformats.org/drawingml/2006/table">
            <a:tbl>
              <a:tblPr/>
              <a:tblGrid>
                <a:gridCol w="3886071">
                  <a:extLst>
                    <a:ext uri="{9D8B030D-6E8A-4147-A177-3AD203B41FA5}">
                      <a16:colId xmlns:a16="http://schemas.microsoft.com/office/drawing/2014/main" val="1688790285"/>
                    </a:ext>
                  </a:extLst>
                </a:gridCol>
                <a:gridCol w="1592489">
                  <a:extLst>
                    <a:ext uri="{9D8B030D-6E8A-4147-A177-3AD203B41FA5}">
                      <a16:colId xmlns:a16="http://schemas.microsoft.com/office/drawing/2014/main" val="459883549"/>
                    </a:ext>
                  </a:extLst>
                </a:gridCol>
              </a:tblGrid>
              <a:tr h="5472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3300" b="1" i="0" u="none" strike="noStrike" dirty="0"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</a:rPr>
                        <a:t>Recuento</a:t>
                      </a:r>
                    </a:p>
                  </a:txBody>
                  <a:tcPr marL="7770" marR="7770" marT="77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30</a:t>
                      </a:r>
                    </a:p>
                  </a:txBody>
                  <a:tcPr marL="7770" marR="7770" marT="77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624905"/>
                  </a:ext>
                </a:extLst>
              </a:tr>
              <a:tr h="5472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3300" b="1" i="0" u="none" strike="noStrike" dirty="0"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</a:rPr>
                        <a:t>Promedio</a:t>
                      </a:r>
                    </a:p>
                  </a:txBody>
                  <a:tcPr marL="7770" marR="7770" marT="77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40.48</a:t>
                      </a:r>
                    </a:p>
                  </a:txBody>
                  <a:tcPr marL="7770" marR="7770" marT="77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80266"/>
                  </a:ext>
                </a:extLst>
              </a:tr>
              <a:tr h="5472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3300" b="1" i="0" u="none" strike="noStrike" dirty="0"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</a:rPr>
                        <a:t>Mediana</a:t>
                      </a:r>
                    </a:p>
                  </a:txBody>
                  <a:tcPr marL="7770" marR="7770" marT="77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40.34</a:t>
                      </a:r>
                    </a:p>
                  </a:txBody>
                  <a:tcPr marL="7770" marR="7770" marT="77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71739"/>
                  </a:ext>
                </a:extLst>
              </a:tr>
              <a:tr h="5472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3300" b="1" i="0" u="none" strike="noStrike" dirty="0"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</a:rPr>
                        <a:t>Moda</a:t>
                      </a:r>
                    </a:p>
                  </a:txBody>
                  <a:tcPr marL="7770" marR="7770" marT="77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100382"/>
                  </a:ext>
                </a:extLst>
              </a:tr>
              <a:tr h="5472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3300" b="1" i="0" u="none" strike="noStrike"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</a:rPr>
                        <a:t>Varianza</a:t>
                      </a:r>
                    </a:p>
                  </a:txBody>
                  <a:tcPr marL="7770" marR="7770" marT="77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6.38</a:t>
                      </a:r>
                    </a:p>
                  </a:txBody>
                  <a:tcPr marL="7770" marR="7770" marT="77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68214"/>
                  </a:ext>
                </a:extLst>
              </a:tr>
              <a:tr h="5472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3300" b="1" i="0" u="none" strike="noStrike"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</a:rPr>
                        <a:t>Desviación Estándar</a:t>
                      </a:r>
                    </a:p>
                  </a:txBody>
                  <a:tcPr marL="7770" marR="7770" marT="77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2.52</a:t>
                      </a:r>
                    </a:p>
                  </a:txBody>
                  <a:tcPr marL="7770" marR="7770" marT="77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288774"/>
                  </a:ext>
                </a:extLst>
              </a:tr>
              <a:tr h="5472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3300" b="1" i="0" u="none" strike="noStrike"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</a:rPr>
                        <a:t>Mínimo</a:t>
                      </a:r>
                    </a:p>
                  </a:txBody>
                  <a:tcPr marL="7770" marR="7770" marT="77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33.12</a:t>
                      </a:r>
                    </a:p>
                  </a:txBody>
                  <a:tcPr marL="7770" marR="7770" marT="77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906689"/>
                  </a:ext>
                </a:extLst>
              </a:tr>
              <a:tr h="5472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3300" b="1" i="0" u="none" strike="noStrike"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</a:rPr>
                        <a:t>Máximo</a:t>
                      </a:r>
                    </a:p>
                  </a:txBody>
                  <a:tcPr marL="7770" marR="7770" marT="77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46.5</a:t>
                      </a:r>
                    </a:p>
                  </a:txBody>
                  <a:tcPr marL="7770" marR="7770" marT="77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256187"/>
                  </a:ext>
                </a:extLst>
              </a:tr>
              <a:tr h="5472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3300" b="1" i="0" u="none" strike="noStrike"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</a:rPr>
                        <a:t>Rango</a:t>
                      </a:r>
                    </a:p>
                  </a:txBody>
                  <a:tcPr marL="7770" marR="7770" marT="77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13.18</a:t>
                      </a:r>
                    </a:p>
                  </a:txBody>
                  <a:tcPr marL="7770" marR="7770" marT="77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163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251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258871" y="499067"/>
            <a:ext cx="11674258" cy="253223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es-MX" sz="3200" b="1" dirty="0">
                <a:latin typeface="Gabriola" panose="04040605051002020D02" pitchFamily="82" charset="0"/>
                <a:cs typeface="Arial" pitchFamily="34" charset="0"/>
              </a:rPr>
              <a:t>El promedio de % Volumen  es </a:t>
            </a:r>
            <a:r>
              <a:rPr lang="es-MX" sz="2400" b="1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40.48</a:t>
            </a:r>
            <a:r>
              <a:rPr lang="es-MX" sz="3200" b="1" dirty="0">
                <a:latin typeface="Gabriola" panose="04040605051002020D02" pitchFamily="82" charset="0"/>
                <a:cs typeface="Arial" pitchFamily="34" charset="0"/>
              </a:rPr>
              <a:t>, con esto puedo afirmar que, si se evalúan a otros 30 .</a:t>
            </a:r>
          </a:p>
          <a:p>
            <a:pPr marL="0" indent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s-MX" sz="3200" b="1" dirty="0">
                <a:latin typeface="Gabriola" panose="04040605051002020D02" pitchFamily="82" charset="0"/>
                <a:cs typeface="Arial" pitchFamily="34" charset="0"/>
              </a:rPr>
              <a:t>¿Se esperaría que el promedio fuera de </a:t>
            </a:r>
            <a:r>
              <a:rPr lang="es-MX" sz="2400" b="1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40.48</a:t>
            </a:r>
            <a:r>
              <a:rPr lang="es-MX" sz="3200" b="1" dirty="0">
                <a:latin typeface="Gabriola" panose="04040605051002020D02" pitchFamily="82" charset="0"/>
                <a:cs typeface="Arial" pitchFamily="34" charset="0"/>
              </a:rPr>
              <a:t>?</a:t>
            </a:r>
          </a:p>
          <a:p>
            <a:pPr marL="0" indent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s-MX" sz="3200" b="1" dirty="0">
                <a:latin typeface="Gabriola" panose="04040605051002020D02" pitchFamily="82" charset="0"/>
                <a:cs typeface="Arial" pitchFamily="34" charset="0"/>
              </a:rPr>
              <a:t>¿Se esperaría que la desviación estándar fuera de </a:t>
            </a:r>
            <a:r>
              <a:rPr lang="es-MX" sz="2400" b="1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2.52</a:t>
            </a:r>
            <a:r>
              <a:rPr lang="es-MX" sz="3200" b="1" dirty="0">
                <a:latin typeface="Gabriola" panose="04040605051002020D02" pitchFamily="82" charset="0"/>
                <a:cs typeface="Arial" pitchFamily="34" charset="0"/>
              </a:rPr>
              <a:t>?</a:t>
            </a:r>
          </a:p>
        </p:txBody>
      </p:sp>
      <p:pic>
        <p:nvPicPr>
          <p:cNvPr id="6146" name="Picture 2" descr="http://t1.gstatic.com/images?q=tbn:ANd9GcSLCXyZS9M9d5wx8UOtfTBvp8BkRvHlzbCyI9DBhTDCG-inr3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1664" y="3031298"/>
            <a:ext cx="2109790" cy="2637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8523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B0AAC-FB7B-476F-9CD1-48B8FAA61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74"/>
            <a:ext cx="10515600" cy="871059"/>
          </a:xfrm>
        </p:spPr>
        <p:txBody>
          <a:bodyPr/>
          <a:lstStyle/>
          <a:p>
            <a:r>
              <a:rPr lang="es-ES" dirty="0">
                <a:latin typeface="Gabriola" panose="04040605051002020D02" pitchFamily="82" charset="0"/>
              </a:rPr>
              <a:t>REGLA EMPIRICA</a:t>
            </a:r>
          </a:p>
        </p:txBody>
      </p:sp>
      <p:graphicFrame>
        <p:nvGraphicFramePr>
          <p:cNvPr id="4" name="3 Objeto">
            <a:extLst>
              <a:ext uri="{FF2B5EF4-FFF2-40B4-BE49-F238E27FC236}">
                <a16:creationId xmlns:a16="http://schemas.microsoft.com/office/drawing/2014/main" id="{769B7359-17B8-4229-9744-DC32F456265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47844925"/>
              </p:ext>
            </p:extLst>
          </p:nvPr>
        </p:nvGraphicFramePr>
        <p:xfrm>
          <a:off x="4143794" y="2697235"/>
          <a:ext cx="7310215" cy="3655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Hoja de cálculo" r:id="rId3" imgW="5124360" imgH="3038464" progId="Excel.Sheet.8">
                  <p:embed/>
                </p:oleObj>
              </mc:Choice>
              <mc:Fallback>
                <p:oleObj name="Hoja de cálculo" r:id="rId3" imgW="5124360" imgH="3038464" progId="Excel.Sheet.8">
                  <p:embed/>
                  <p:pic>
                    <p:nvPicPr>
                      <p:cNvPr id="4" name="3 Objeto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794" y="2697235"/>
                        <a:ext cx="7310215" cy="36551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DA2CD781-1A65-4043-989B-000F33F176BB}"/>
                  </a:ext>
                </a:extLst>
              </p:cNvPr>
              <p:cNvSpPr txBox="1"/>
              <p:nvPr/>
            </p:nvSpPr>
            <p:spPr>
              <a:xfrm>
                <a:off x="930966" y="1222512"/>
                <a:ext cx="8627982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800" dirty="0">
                    <a:latin typeface="Gabriola" panose="04040605051002020D02" pitchFamily="82" charset="0"/>
                  </a:rPr>
                  <a:t> Los datos de una población se encuentran en los siguientes intervalos:</a:t>
                </a:r>
              </a:p>
              <a:p>
                <a:r>
                  <a:rPr lang="es-ES" sz="2400" dirty="0">
                    <a:latin typeface="Gabriola" panose="04040605051002020D02" pitchFamily="82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s-ES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ES" sz="2400" dirty="0">
                    <a:latin typeface="Gabriola" panose="04040605051002020D02" pitchFamily="82" charset="0"/>
                  </a:rPr>
                  <a:t>        a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s-ES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ES" sz="2400" dirty="0">
                    <a:latin typeface="Gabriola" panose="04040605051002020D02" pitchFamily="82" charset="0"/>
                  </a:rPr>
                  <a:t>                                        </a:t>
                </a:r>
                <a:r>
                  <a:rPr lang="es-ES" sz="2800" dirty="0">
                    <a:latin typeface="Gabriola" panose="04040605051002020D02" pitchFamily="82" charset="0"/>
                  </a:rPr>
                  <a:t>68% </a:t>
                </a:r>
              </a:p>
              <a:p>
                <a:r>
                  <a:rPr lang="es-ES" sz="2400" dirty="0">
                    <a:latin typeface="Gabriola" panose="04040605051002020D02" pitchFamily="82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s-ES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ES" sz="2800" dirty="0">
                    <a:latin typeface="Gabriola" panose="04040605051002020D02" pitchFamily="82" charset="0"/>
                  </a:rPr>
                  <a:t>    a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s-ES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ES" sz="2800" dirty="0">
                    <a:latin typeface="Gabriola" panose="04040605051002020D02" pitchFamily="82" charset="0"/>
                  </a:rPr>
                  <a:t>                                95% </a:t>
                </a:r>
              </a:p>
              <a:p>
                <a:r>
                  <a:rPr lang="es-ES" sz="2800" b="0" dirty="0"/>
                  <a:t>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̅"/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s-ES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ES" sz="3200" dirty="0">
                    <a:latin typeface="Gabriola" panose="04040605051002020D02" pitchFamily="82" charset="0"/>
                  </a:rPr>
                  <a:t>   a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s-ES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ES" sz="2800" dirty="0">
                    <a:latin typeface="Gabriola" panose="04040605051002020D02" pitchFamily="82" charset="0"/>
                  </a:rPr>
                  <a:t>                                99.7%</a:t>
                </a:r>
              </a:p>
              <a:p>
                <a:endParaRPr lang="es-ES" sz="2800" dirty="0">
                  <a:latin typeface="Gabriola" panose="04040605051002020D02" pitchFamily="82" charset="0"/>
                </a:endParaRPr>
              </a:p>
              <a:p>
                <a:endParaRPr lang="es-ES" sz="3200" dirty="0">
                  <a:latin typeface="Gabriola" panose="04040605051002020D02" pitchFamily="82" charset="0"/>
                </a:endParaRP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DA2CD781-1A65-4043-989B-000F33F17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66" y="1222512"/>
                <a:ext cx="8627982" cy="2800767"/>
              </a:xfrm>
              <a:prstGeom prst="rect">
                <a:avLst/>
              </a:prstGeom>
              <a:blipFill>
                <a:blip r:embed="rId5"/>
                <a:stretch>
                  <a:fillRect l="-777" t="-239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4877F022-D751-4EFE-905C-A3D1F8B29E03}"/>
              </a:ext>
            </a:extLst>
          </p:cNvPr>
          <p:cNvCxnSpPr/>
          <p:nvPr/>
        </p:nvCxnSpPr>
        <p:spPr>
          <a:xfrm>
            <a:off x="4267197" y="2517913"/>
            <a:ext cx="115293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75B1BF1-2E4C-4C86-B44F-56785CAC2B79}"/>
              </a:ext>
            </a:extLst>
          </p:cNvPr>
          <p:cNvCxnSpPr>
            <a:cxnSpLocks/>
          </p:cNvCxnSpPr>
          <p:nvPr/>
        </p:nvCxnSpPr>
        <p:spPr>
          <a:xfrm>
            <a:off x="4267197" y="3024180"/>
            <a:ext cx="11529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5B771F0C-20F9-48A8-B995-A4EDF74CE1AC}"/>
              </a:ext>
            </a:extLst>
          </p:cNvPr>
          <p:cNvCxnSpPr/>
          <p:nvPr/>
        </p:nvCxnSpPr>
        <p:spPr>
          <a:xfrm>
            <a:off x="4267197" y="2016402"/>
            <a:ext cx="115293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057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59422-8E23-4C91-9DC6-21A546AB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rgbClr val="C00000"/>
                </a:solidFill>
                <a:latin typeface="Gabriola" panose="04040605051002020D02" pitchFamily="82" charset="0"/>
              </a:rPr>
              <a:t>Regla empírica para los % vol. de alcohol del producto anterior</a:t>
            </a:r>
            <a:endParaRPr lang="es-ES" sz="4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BAD6A003-9108-4CF1-8DF4-6EC5C1D677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4229" y="1349905"/>
                <a:ext cx="5910469" cy="1427265"/>
              </a:xfrm>
            </p:spPr>
            <p:txBody>
              <a:bodyPr>
                <a:normAutofit fontScale="40000" lnSpcReduction="20000"/>
              </a:bodyPr>
              <a:lstStyle/>
              <a:p>
                <a:pPr marL="0" indent="0">
                  <a:buNone/>
                </a:pPr>
                <a:endParaRPr lang="es-ES" sz="4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5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s-ES" sz="50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sz="50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s-MX" sz="5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ES" sz="5000" dirty="0">
                    <a:latin typeface="Maiandra GD" panose="020E0502030308020204" pitchFamily="34" charset="0"/>
                  </a:rPr>
                  <a:t> </a:t>
                </a:r>
                <a:r>
                  <a:rPr lang="es-ES" sz="5100" dirty="0">
                    <a:latin typeface="Maiandra GD" panose="020E0502030308020204" pitchFamily="34" charset="0"/>
                  </a:rPr>
                  <a:t>= 40.48 - 3(2.52) = 32.92              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5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s-ES" sz="5000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sz="50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s-MX" sz="5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ES" sz="8000" dirty="0">
                    <a:latin typeface="Maiandra GD" panose="020E0502030308020204" pitchFamily="34" charset="0"/>
                  </a:rPr>
                  <a:t> </a:t>
                </a:r>
                <a:r>
                  <a:rPr lang="es-ES" sz="5100" dirty="0">
                    <a:latin typeface="Maiandra GD" panose="020E0502030308020204" pitchFamily="34" charset="0"/>
                  </a:rPr>
                  <a:t>= 40.48 + 3(2.52) = 48.04</a:t>
                </a:r>
              </a:p>
              <a:p>
                <a:pPr marL="0" indent="0">
                  <a:buNone/>
                </a:pPr>
                <a:r>
                  <a:rPr lang="es-ES" sz="3600" dirty="0">
                    <a:latin typeface="Gabriola" panose="04040605051002020D02" pitchFamily="82" charset="0"/>
                  </a:rPr>
                  <a:t>                      </a:t>
                </a:r>
              </a:p>
              <a:p>
                <a:pPr marL="0" indent="0">
                  <a:buNone/>
                </a:pPr>
                <a:endParaRPr lang="es-ES" sz="3600" dirty="0">
                  <a:latin typeface="Gabriola" panose="04040605051002020D02" pitchFamily="82" charset="0"/>
                </a:endParaRPr>
              </a:p>
              <a:p>
                <a:pPr marL="0" indent="0">
                  <a:buNone/>
                </a:pPr>
                <a:endParaRPr lang="es-ES" sz="3600" dirty="0">
                  <a:latin typeface="Gabriola" panose="04040605051002020D02" pitchFamily="82" charset="0"/>
                </a:endParaRPr>
              </a:p>
              <a:p>
                <a:pPr marL="0" indent="0">
                  <a:buNone/>
                </a:pPr>
                <a:endParaRPr lang="es-ES" sz="3600" dirty="0">
                  <a:latin typeface="Gabriola" panose="04040605051002020D02" pitchFamily="82" charset="0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BAD6A003-9108-4CF1-8DF4-6EC5C1D677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4229" y="1349905"/>
                <a:ext cx="5910469" cy="142726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5E8BDDA-77D9-4D2B-A2B2-FAEE73C88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111240"/>
              </p:ext>
            </p:extLst>
          </p:nvPr>
        </p:nvGraphicFramePr>
        <p:xfrm>
          <a:off x="995838" y="4805700"/>
          <a:ext cx="2673626" cy="14693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103">
                  <a:extLst>
                    <a:ext uri="{9D8B030D-6E8A-4147-A177-3AD203B41FA5}">
                      <a16:colId xmlns:a16="http://schemas.microsoft.com/office/drawing/2014/main" val="3490313940"/>
                    </a:ext>
                  </a:extLst>
                </a:gridCol>
                <a:gridCol w="1304523">
                  <a:extLst>
                    <a:ext uri="{9D8B030D-6E8A-4147-A177-3AD203B41FA5}">
                      <a16:colId xmlns:a16="http://schemas.microsoft.com/office/drawing/2014/main" val="782700769"/>
                    </a:ext>
                  </a:extLst>
                </a:gridCol>
              </a:tblGrid>
              <a:tr h="625930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Gabriola" panose="04040605051002020D02" pitchFamily="82" charset="0"/>
                        </a:rPr>
                        <a:t>Promedio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40.48</a:t>
                      </a:r>
                    </a:p>
                    <a:p>
                      <a:endParaRPr lang="es-ES" sz="1800" dirty="0">
                        <a:latin typeface="Maiandra GD" panose="020E0502030308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508937"/>
                  </a:ext>
                </a:extLst>
              </a:tr>
              <a:tr h="737846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Gabriola" panose="04040605051002020D02" pitchFamily="82" charset="0"/>
                        </a:rPr>
                        <a:t>Desviación Estándar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2.52</a:t>
                      </a:r>
                    </a:p>
                    <a:p>
                      <a:endParaRPr lang="es-ES" sz="1800" dirty="0">
                        <a:latin typeface="Maiandra GD" panose="020E0502030308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218327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15363A5-1914-4EDC-AB4E-AA63EF658CE3}"/>
              </a:ext>
            </a:extLst>
          </p:cNvPr>
          <p:cNvSpPr txBox="1"/>
          <p:nvPr/>
        </p:nvSpPr>
        <p:spPr>
          <a:xfrm>
            <a:off x="6096000" y="1548117"/>
            <a:ext cx="46250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Gabriola" panose="04040605051002020D02" pitchFamily="82" charset="0"/>
              </a:rPr>
              <a:t>El </a:t>
            </a:r>
            <a:r>
              <a:rPr lang="es-ES" sz="2400" dirty="0">
                <a:latin typeface="Maiandra GD" panose="020E0502030308020204" pitchFamily="34" charset="0"/>
              </a:rPr>
              <a:t>99.7</a:t>
            </a:r>
            <a:r>
              <a:rPr lang="es-ES" sz="3200" dirty="0">
                <a:latin typeface="Gabriola" panose="04040605051002020D02" pitchFamily="82" charset="0"/>
              </a:rPr>
              <a:t>% de los productos del proceso o de la población tienen  % vol. de alcohol se encuentran entre los valores de </a:t>
            </a:r>
            <a:r>
              <a:rPr lang="es-ES" sz="2400" dirty="0">
                <a:latin typeface="Maiandra GD" panose="020E0502030308020204" pitchFamily="34" charset="0"/>
              </a:rPr>
              <a:t>32.92</a:t>
            </a:r>
            <a:r>
              <a:rPr lang="es-ES" sz="3200" dirty="0">
                <a:latin typeface="Gabriola" panose="04040605051002020D02" pitchFamily="82" charset="0"/>
              </a:rPr>
              <a:t> a </a:t>
            </a:r>
            <a:r>
              <a:rPr lang="es-ES" sz="2400" dirty="0">
                <a:latin typeface="Maiandra GD" panose="020E0502030308020204" pitchFamily="34" charset="0"/>
              </a:rPr>
              <a:t>48.04</a:t>
            </a:r>
            <a:endParaRPr lang="es-ES" sz="3200" dirty="0">
              <a:latin typeface="Maiandra GD" panose="020E0502030308020204" pitchFamily="34" charset="0"/>
            </a:endParaRPr>
          </a:p>
        </p:txBody>
      </p:sp>
      <p:sp>
        <p:nvSpPr>
          <p:cNvPr id="9" name="Bocadillo nube: nube 8">
            <a:extLst>
              <a:ext uri="{FF2B5EF4-FFF2-40B4-BE49-F238E27FC236}">
                <a16:creationId xmlns:a16="http://schemas.microsoft.com/office/drawing/2014/main" id="{B9FE6EBB-B833-467E-8765-BF8E2E87C626}"/>
              </a:ext>
            </a:extLst>
          </p:cNvPr>
          <p:cNvSpPr/>
          <p:nvPr/>
        </p:nvSpPr>
        <p:spPr>
          <a:xfrm rot="11147410">
            <a:off x="4080543" y="3879335"/>
            <a:ext cx="5451514" cy="230317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291D1D4-6C53-4D04-A1FB-C430C1742CF8}"/>
              </a:ext>
            </a:extLst>
          </p:cNvPr>
          <p:cNvSpPr txBox="1"/>
          <p:nvPr/>
        </p:nvSpPr>
        <p:spPr>
          <a:xfrm>
            <a:off x="4216317" y="4628703"/>
            <a:ext cx="48711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Gabriola" panose="04040605051002020D02" pitchFamily="82" charset="0"/>
              </a:rPr>
              <a:t>¿Se cumple con las especificaciones</a:t>
            </a:r>
          </a:p>
          <a:p>
            <a:pPr algn="ctr"/>
            <a:r>
              <a:rPr lang="es-ES" sz="3200" b="1" dirty="0">
                <a:latin typeface="Gabriola" panose="04040605051002020D02" pitchFamily="82" charset="0"/>
              </a:rPr>
              <a:t> a 3 desviaciones estándar  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FC62A-4EA8-4DEA-9E9D-4505A149E020}"/>
              </a:ext>
            </a:extLst>
          </p:cNvPr>
          <p:cNvSpPr txBox="1"/>
          <p:nvPr/>
        </p:nvSpPr>
        <p:spPr>
          <a:xfrm>
            <a:off x="563671" y="3043825"/>
            <a:ext cx="329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Gabriola" panose="04040605051002020D02" pitchFamily="82" charset="0"/>
              </a:rPr>
              <a:t>Tolerancias de 35 a 45</a:t>
            </a:r>
          </a:p>
        </p:txBody>
      </p:sp>
    </p:spTree>
    <p:extLst>
      <p:ext uri="{BB962C8B-B14F-4D97-AF65-F5344CB8AC3E}">
        <p14:creationId xmlns:p14="http://schemas.microsoft.com/office/powerpoint/2010/main" val="1022519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1CF274-C160-4B17-A382-431988AA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b="1" dirty="0">
                <a:latin typeface="Gabriola" panose="04040605051002020D02" pitchFamily="82" charset="0"/>
              </a:rPr>
              <a:t>HISTOGRAMA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1495AE-46FD-4380-9FA6-2DF5EC9C7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5" y="1825625"/>
            <a:ext cx="5373858" cy="4351338"/>
          </a:xfrm>
        </p:spPr>
        <p:txBody>
          <a:bodyPr>
            <a:normAutofit fontScale="92500" lnSpcReduction="20000"/>
          </a:bodyPr>
          <a:lstStyle/>
          <a:p>
            <a:r>
              <a:rPr lang="es-MX" sz="3200" dirty="0">
                <a:latin typeface="Centaur" panose="02030504050205020304" pitchFamily="18" charset="0"/>
              </a:rPr>
              <a:t>El histograma es una gráfica de las frecuencias observadas de un conjunto de datos para observar la distribución de los datos, su tendencia central y la dispersión. </a:t>
            </a:r>
          </a:p>
          <a:p>
            <a:endParaRPr lang="es-MX" sz="3200" b="1" dirty="0">
              <a:latin typeface="Centaur" panose="02030504050205020304" pitchFamily="18" charset="0"/>
            </a:endParaRPr>
          </a:p>
          <a:p>
            <a:r>
              <a:rPr lang="es-MX" sz="3200" dirty="0">
                <a:latin typeface="Centaur" panose="02030504050205020304" pitchFamily="18" charset="0"/>
              </a:rPr>
              <a:t>Si Moda &gt; Mediana &gt; Media</a:t>
            </a:r>
          </a:p>
          <a:p>
            <a:pPr marL="0" indent="0" algn="ctr">
              <a:buNone/>
            </a:pPr>
            <a:r>
              <a:rPr lang="es-MX" sz="3200" b="1" dirty="0">
                <a:latin typeface="Centaur" panose="02030504050205020304" pitchFamily="18" charset="0"/>
              </a:rPr>
              <a:t>Asimetría a la izquierda</a:t>
            </a:r>
          </a:p>
          <a:p>
            <a:r>
              <a:rPr lang="es-MX" sz="3200" dirty="0">
                <a:latin typeface="Centaur" panose="02030504050205020304" pitchFamily="18" charset="0"/>
              </a:rPr>
              <a:t>Si Moda &lt; Mediana &lt; Media</a:t>
            </a:r>
          </a:p>
          <a:p>
            <a:pPr marL="0" indent="0" algn="ctr">
              <a:buNone/>
            </a:pPr>
            <a:r>
              <a:rPr lang="es-MX" sz="3200" b="1" dirty="0">
                <a:latin typeface="Centaur" panose="02030504050205020304" pitchFamily="18" charset="0"/>
              </a:rPr>
              <a:t>Asimetría a la derecha</a:t>
            </a:r>
            <a:endParaRPr lang="es-MX" b="1" dirty="0">
              <a:latin typeface="Gabriola" panose="04040605051002020D02" pitchFamily="82" charset="0"/>
            </a:endParaRPr>
          </a:p>
          <a:p>
            <a:endParaRPr lang="es-MX" sz="2000" b="1" dirty="0">
              <a:latin typeface="Gabriola" panose="04040605051002020D02" pitchFamily="82" charset="0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Gráfico 6">
                <a:extLst>
                  <a:ext uri="{FF2B5EF4-FFF2-40B4-BE49-F238E27FC236}">
                    <a16:creationId xmlns:a16="http://schemas.microsoft.com/office/drawing/2014/main" id="{9AD46484-8AB3-43A4-82D5-6D0A3AF8340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09984835"/>
                  </p:ext>
                </p:extLst>
              </p:nvPr>
            </p:nvGraphicFramePr>
            <p:xfrm>
              <a:off x="5694082" y="1929227"/>
              <a:ext cx="5659718" cy="375820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Gráfico 6">
                <a:extLst>
                  <a:ext uri="{FF2B5EF4-FFF2-40B4-BE49-F238E27FC236}">
                    <a16:creationId xmlns:a16="http://schemas.microsoft.com/office/drawing/2014/main" id="{9AD46484-8AB3-43A4-82D5-6D0A3AF8340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94082" y="1929227"/>
                <a:ext cx="5659718" cy="375820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52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BF8EDC-F72E-4B2A-B77E-D9A36F6D5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4223"/>
          </a:xfrm>
        </p:spPr>
        <p:txBody>
          <a:bodyPr>
            <a:normAutofit/>
          </a:bodyPr>
          <a:lstStyle/>
          <a:p>
            <a:r>
              <a:rPr lang="es-MX" sz="2800" b="1" dirty="0">
                <a:latin typeface="Centaur" panose="02030504050205020304" pitchFamily="18" charset="0"/>
              </a:rPr>
              <a:t>PROCEDIMIENTO PARA EL HISTOGRAMA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766C65-860C-40E3-BB9A-E7DCFF31C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603"/>
            <a:ext cx="10515600" cy="5037094"/>
          </a:xfrm>
        </p:spPr>
        <p:txBody>
          <a:bodyPr/>
          <a:lstStyle/>
          <a:p>
            <a:pPr marL="0" indent="0">
              <a:buNone/>
            </a:pPr>
            <a:r>
              <a:rPr lang="es-MX" dirty="0">
                <a:latin typeface="Centaur" panose="02030504050205020304" pitchFamily="18" charset="0"/>
              </a:rPr>
              <a:t>Consideremos el ejemplo de los volúmenes de alcohol del ejemplo 1.</a:t>
            </a:r>
          </a:p>
          <a:p>
            <a:r>
              <a:rPr lang="es-MX" b="1" dirty="0">
                <a:latin typeface="Centaur" panose="02030504050205020304" pitchFamily="18" charset="0"/>
              </a:rPr>
              <a:t>Paso 1. </a:t>
            </a:r>
            <a:r>
              <a:rPr lang="es-MX" dirty="0">
                <a:latin typeface="Centaur" panose="02030504050205020304" pitchFamily="18" charset="0"/>
              </a:rPr>
              <a:t>Ordenar los datos de menor a mayor</a:t>
            </a:r>
          </a:p>
          <a:p>
            <a:endParaRPr lang="es-MX" dirty="0">
              <a:latin typeface="Gabriola" panose="04040605051002020D02" pitchFamily="82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349ED20-20C9-45F7-94C6-C41AF2720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67072"/>
              </p:ext>
            </p:extLst>
          </p:nvPr>
        </p:nvGraphicFramePr>
        <p:xfrm>
          <a:off x="1190699" y="2544088"/>
          <a:ext cx="8350862" cy="1769823"/>
        </p:xfrm>
        <a:graphic>
          <a:graphicData uri="http://schemas.openxmlformats.org/drawingml/2006/table">
            <a:tbl>
              <a:tblPr/>
              <a:tblGrid>
                <a:gridCol w="773645">
                  <a:extLst>
                    <a:ext uri="{9D8B030D-6E8A-4147-A177-3AD203B41FA5}">
                      <a16:colId xmlns:a16="http://schemas.microsoft.com/office/drawing/2014/main" val="3651859885"/>
                    </a:ext>
                  </a:extLst>
                </a:gridCol>
                <a:gridCol w="841913">
                  <a:extLst>
                    <a:ext uri="{9D8B030D-6E8A-4147-A177-3AD203B41FA5}">
                      <a16:colId xmlns:a16="http://schemas.microsoft.com/office/drawing/2014/main" val="3628556387"/>
                    </a:ext>
                  </a:extLst>
                </a:gridCol>
                <a:gridCol w="841913">
                  <a:extLst>
                    <a:ext uri="{9D8B030D-6E8A-4147-A177-3AD203B41FA5}">
                      <a16:colId xmlns:a16="http://schemas.microsoft.com/office/drawing/2014/main" val="4148889262"/>
                    </a:ext>
                  </a:extLst>
                </a:gridCol>
                <a:gridCol w="841913">
                  <a:extLst>
                    <a:ext uri="{9D8B030D-6E8A-4147-A177-3AD203B41FA5}">
                      <a16:colId xmlns:a16="http://schemas.microsoft.com/office/drawing/2014/main" val="1446734063"/>
                    </a:ext>
                  </a:extLst>
                </a:gridCol>
                <a:gridCol w="841913">
                  <a:extLst>
                    <a:ext uri="{9D8B030D-6E8A-4147-A177-3AD203B41FA5}">
                      <a16:colId xmlns:a16="http://schemas.microsoft.com/office/drawing/2014/main" val="3202073593"/>
                    </a:ext>
                  </a:extLst>
                </a:gridCol>
                <a:gridCol w="841913">
                  <a:extLst>
                    <a:ext uri="{9D8B030D-6E8A-4147-A177-3AD203B41FA5}">
                      <a16:colId xmlns:a16="http://schemas.microsoft.com/office/drawing/2014/main" val="2409842429"/>
                    </a:ext>
                  </a:extLst>
                </a:gridCol>
                <a:gridCol w="841913">
                  <a:extLst>
                    <a:ext uri="{9D8B030D-6E8A-4147-A177-3AD203B41FA5}">
                      <a16:colId xmlns:a16="http://schemas.microsoft.com/office/drawing/2014/main" val="2054908808"/>
                    </a:ext>
                  </a:extLst>
                </a:gridCol>
                <a:gridCol w="841913">
                  <a:extLst>
                    <a:ext uri="{9D8B030D-6E8A-4147-A177-3AD203B41FA5}">
                      <a16:colId xmlns:a16="http://schemas.microsoft.com/office/drawing/2014/main" val="1727382105"/>
                    </a:ext>
                  </a:extLst>
                </a:gridCol>
                <a:gridCol w="841913">
                  <a:extLst>
                    <a:ext uri="{9D8B030D-6E8A-4147-A177-3AD203B41FA5}">
                      <a16:colId xmlns:a16="http://schemas.microsoft.com/office/drawing/2014/main" val="2339703461"/>
                    </a:ext>
                  </a:extLst>
                </a:gridCol>
                <a:gridCol w="841913">
                  <a:extLst>
                    <a:ext uri="{9D8B030D-6E8A-4147-A177-3AD203B41FA5}">
                      <a16:colId xmlns:a16="http://schemas.microsoft.com/office/drawing/2014/main" val="597755038"/>
                    </a:ext>
                  </a:extLst>
                </a:gridCol>
              </a:tblGrid>
              <a:tr h="589941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33.12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37.49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37.68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38.08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38.82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38.83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39.02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39.14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39.28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39.36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988097"/>
                  </a:ext>
                </a:extLst>
              </a:tr>
              <a:tr h="589941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39.52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39.67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39.70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39.81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40.31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40.38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40.39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40.47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41.03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41.47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631485"/>
                  </a:ext>
                </a:extLst>
              </a:tr>
              <a:tr h="589941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41.66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41.75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41.77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42.12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42.71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42.83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42.94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43.59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45.22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46.50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044863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1DD2A91F-31A4-4E3A-9C03-F7C67D7DE66C}"/>
              </a:ext>
            </a:extLst>
          </p:cNvPr>
          <p:cNvSpPr/>
          <p:nvPr/>
        </p:nvSpPr>
        <p:spPr>
          <a:xfrm>
            <a:off x="838200" y="4677166"/>
            <a:ext cx="10772384" cy="140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4572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800" b="1" dirty="0">
                <a:latin typeface="Centaur" panose="02030504050205020304" pitchFamily="18" charset="0"/>
                <a:ea typeface="PMingLiU" panose="020B0604030504040204" pitchFamily="18" charset="-120"/>
              </a:rPr>
              <a:t>Paso 2.  </a:t>
            </a:r>
            <a:r>
              <a:rPr lang="es-MX" sz="2800" dirty="0">
                <a:latin typeface="Centaur" panose="02030504050205020304" pitchFamily="18" charset="0"/>
                <a:ea typeface="PMingLiU" panose="020B0604030504040204" pitchFamily="18" charset="-120"/>
              </a:rPr>
              <a:t>Calcular el rango de los datos. </a:t>
            </a:r>
          </a:p>
          <a:p>
            <a:pPr marL="228600" algn="just">
              <a:lnSpc>
                <a:spcPct val="150000"/>
              </a:lnSpc>
              <a:spcAft>
                <a:spcPts val="600"/>
              </a:spcAft>
            </a:pPr>
            <a:r>
              <a:rPr lang="es-MX" sz="2800" b="1" dirty="0">
                <a:latin typeface="Centaur" panose="02030504050205020304" pitchFamily="18" charset="0"/>
                <a:ea typeface="PMingLiU" panose="020B0604030504040204" pitchFamily="18" charset="-120"/>
              </a:rPr>
              <a:t>Rango= Dato mayor – Dato menor =</a:t>
            </a:r>
            <a:r>
              <a:rPr lang="es-MX" sz="2000" b="1" dirty="0">
                <a:latin typeface="Centaur" panose="02030504050205020304" pitchFamily="18" charset="0"/>
                <a:ea typeface="PMingLiU" panose="020B0604030504040204" pitchFamily="18" charset="-120"/>
              </a:rPr>
              <a:t> 46.5 – 33.12=13.38 </a:t>
            </a:r>
            <a:endParaRPr lang="es-MX" sz="2800" b="1" dirty="0">
              <a:latin typeface="Centaur" panose="02030504050205020304" pitchFamily="18" charset="0"/>
              <a:ea typeface="PMingLiU" panose="020B0604030504040204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8308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7C55C-489F-4421-A2FF-8CF82F79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r>
              <a:rPr lang="es-MX" sz="2800" b="1" dirty="0">
                <a:latin typeface="Centaur" panose="02030504050205020304" pitchFamily="18" charset="0"/>
              </a:rPr>
              <a:t>PROCEDIMIENTO PARA EL HISTOGRAMA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ACD47C54-8351-45DD-A953-E7D9717D10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14400"/>
                <a:ext cx="10986370" cy="5578475"/>
              </a:xfrm>
            </p:spPr>
            <p:txBody>
              <a:bodyPr>
                <a:normAutofit/>
              </a:bodyPr>
              <a:lstStyle/>
              <a:p>
                <a:r>
                  <a:rPr lang="es-MX" dirty="0">
                    <a:latin typeface="Centaur" panose="02030504050205020304" pitchFamily="18" charset="0"/>
                  </a:rPr>
                  <a:t>Paso 3.  Determinar el número de clases. </a:t>
                </a:r>
              </a:p>
              <a:p>
                <a:pPr marL="0" indent="0">
                  <a:buNone/>
                </a:pPr>
                <a:r>
                  <a:rPr lang="es-MX" dirty="0">
                    <a:latin typeface="Centaur" panose="02030504050205020304" pitchFamily="18" charset="0"/>
                  </a:rPr>
                  <a:t>Para calcular el número de clases (C) obtenemos la raíz cuadrada del número de datos.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s-MX" dirty="0">
                  <a:latin typeface="Centaur" panose="02030504050205020304" pitchFamily="18" charset="0"/>
                </a:endParaRPr>
              </a:p>
              <a:p>
                <a:pPr marL="0" indent="0">
                  <a:buNone/>
                </a:pPr>
                <a:r>
                  <a:rPr lang="es-MX" dirty="0">
                    <a:latin typeface="Centaur" panose="02030504050205020304" pitchFamily="18" charset="0"/>
                  </a:rPr>
                  <a:t>En el ejemplo tenemos que n=30 , por lo tanto,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s-MX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MX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</m:rad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𝟒𝟕</m:t>
                      </m:r>
                    </m:oMath>
                  </m:oMathPara>
                </a14:m>
                <a:endParaRPr lang="es-MX" b="1" dirty="0">
                  <a:latin typeface="Centaur" panose="02030504050205020304" pitchFamily="18" charset="0"/>
                </a:endParaRPr>
              </a:p>
              <a:p>
                <a:pPr marL="0" indent="0">
                  <a:buNone/>
                </a:pPr>
                <a:r>
                  <a:rPr lang="es-MX" b="1" dirty="0">
                    <a:latin typeface="Centaur" panose="02030504050205020304" pitchFamily="18" charset="0"/>
                  </a:rPr>
                  <a:t>Entonces, se redondea al número mas cercano que en este caso es 5. </a:t>
                </a:r>
              </a:p>
              <a:p>
                <a:r>
                  <a:rPr lang="es-MX" dirty="0">
                    <a:latin typeface="Centaur" panose="02030504050205020304" pitchFamily="18" charset="0"/>
                  </a:rPr>
                  <a:t>Paso 4.  Fijar la longitud de clase. Una forma de asignar la misma importancia a todas las clases es tomando la longitud de clase (</a:t>
                </a:r>
                <a:r>
                  <a:rPr lang="es-MX" i="1" dirty="0" err="1">
                    <a:latin typeface="Centaur" panose="02030504050205020304" pitchFamily="18" charset="0"/>
                  </a:rPr>
                  <a:t>lc</a:t>
                </a:r>
                <a:r>
                  <a:rPr lang="es-MX" dirty="0">
                    <a:latin typeface="Centaur" panose="02030504050205020304" pitchFamily="18" charset="0"/>
                  </a:rPr>
                  <a:t>), que se obtiene de  </a:t>
                </a:r>
              </a:p>
              <a:p>
                <a:pPr marL="0" indent="0">
                  <a:buNone/>
                </a:pPr>
                <a:r>
                  <a:rPr lang="es-MX" b="1" dirty="0">
                    <a:latin typeface="Centaur" panose="020305040502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MX" b="1" i="1">
                          <a:latin typeface="Cambria Math" panose="02040503050406030204" pitchFamily="18" charset="0"/>
                        </a:rPr>
                        <m:t>𝒍𝒄</m:t>
                      </m:r>
                      <m:r>
                        <a:rPr lang="es-MX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s-MX" b="1" i="1">
                              <a:latin typeface="Cambria Math" panose="02040503050406030204" pitchFamily="18" charset="0"/>
                            </a:rPr>
                            <m:t>𝒂𝒏𝒈𝒐</m:t>
                          </m:r>
                        </m:num>
                        <m:den>
                          <m:r>
                            <a:rPr lang="es-MX" b="1" i="1">
                              <a:latin typeface="Cambria Math" panose="02040503050406030204" pitchFamily="18" charset="0"/>
                            </a:rPr>
                            <m:t>𝒏𝒖𝒎𝒆𝒓𝒐</m:t>
                          </m:r>
                          <m:r>
                            <a:rPr lang="es-MX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b="1" i="1">
                              <a:latin typeface="Cambria Math" panose="02040503050406030204" pitchFamily="18" charset="0"/>
                            </a:rPr>
                            <m:t>𝒅𝒆</m:t>
                          </m:r>
                          <m:r>
                            <a:rPr lang="es-MX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b="1" i="1">
                              <a:latin typeface="Cambria Math" panose="02040503050406030204" pitchFamily="18" charset="0"/>
                            </a:rPr>
                            <m:t>𝒄𝒍𝒂𝒔𝒆𝒔</m:t>
                          </m:r>
                        </m:den>
                      </m:f>
                      <m:r>
                        <a:rPr lang="es-MX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s-MX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s-MX" b="1" i="1" smtClean="0">
                              <a:latin typeface="Cambria Math" panose="02040503050406030204" pitchFamily="18" charset="0"/>
                            </a:rPr>
                            <m:t>𝟑𝟖</m:t>
                          </m:r>
                        </m:num>
                        <m:den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s-MX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𝟔𝟕𝟔</m:t>
                      </m:r>
                    </m:oMath>
                  </m:oMathPara>
                </a14:m>
                <a:endParaRPr lang="es-MX" b="1" dirty="0">
                  <a:latin typeface="Centaur" panose="02030504050205020304" pitchFamily="18" charset="0"/>
                </a:endParaRPr>
              </a:p>
              <a:p>
                <a:endParaRPr lang="es-MX" b="1" dirty="0">
                  <a:latin typeface="Gabriola" panose="04040605051002020D02" pitchFamily="82" charset="0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ACD47C54-8351-45DD-A953-E7D9717D10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14400"/>
                <a:ext cx="10986370" cy="5578475"/>
              </a:xfrm>
              <a:blipFill>
                <a:blip r:embed="rId2"/>
                <a:stretch>
                  <a:fillRect l="-1165" t="-174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1364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2B52BE-F312-4D80-9BC5-D34B854EB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14" y="252391"/>
            <a:ext cx="10515600" cy="574327"/>
          </a:xfrm>
        </p:spPr>
        <p:txBody>
          <a:bodyPr>
            <a:normAutofit/>
          </a:bodyPr>
          <a:lstStyle/>
          <a:p>
            <a:r>
              <a:rPr lang="es-MX" sz="2800" b="1" dirty="0">
                <a:latin typeface="Centaur" panose="02030504050205020304" pitchFamily="18" charset="0"/>
              </a:rPr>
              <a:t>PROCEDIMIENTO PARA EL HISTOGRAMA</a:t>
            </a:r>
            <a:endParaRPr lang="es-MX" sz="2800" dirty="0">
              <a:latin typeface="Centaur" panose="020305040502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F9BCB5-4F03-4A7F-88FC-6727F1048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6718"/>
            <a:ext cx="10515600" cy="5350245"/>
          </a:xfrm>
        </p:spPr>
        <p:txBody>
          <a:bodyPr/>
          <a:lstStyle/>
          <a:p>
            <a:r>
              <a:rPr lang="es-MX" sz="2400" b="1" dirty="0">
                <a:latin typeface="Centaur" panose="02030504050205020304" pitchFamily="18" charset="0"/>
              </a:rPr>
              <a:t>Paso 5.  </a:t>
            </a:r>
            <a:r>
              <a:rPr lang="es-MX" sz="2400" dirty="0">
                <a:latin typeface="Centaur" panose="02030504050205020304" pitchFamily="18" charset="0"/>
              </a:rPr>
              <a:t>Construir los intervalos de clase. </a:t>
            </a:r>
            <a:r>
              <a:rPr lang="es-MX" sz="2400" b="1" dirty="0">
                <a:latin typeface="Centaur" panose="02030504050205020304" pitchFamily="18" charset="0"/>
              </a:rPr>
              <a:t>Los intervalos se obtienen dividiendo el  total  de los datos  en cinco intervalos de igual longitud de clase, como se muestra en la siguiente tabla:</a:t>
            </a:r>
          </a:p>
          <a:p>
            <a:endParaRPr lang="es-MX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FF609F2-3F57-46FA-818C-7680EEA71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654232"/>
              </p:ext>
            </p:extLst>
          </p:nvPr>
        </p:nvGraphicFramePr>
        <p:xfrm>
          <a:off x="1643950" y="2077692"/>
          <a:ext cx="4172881" cy="2844546"/>
        </p:xfrm>
        <a:graphic>
          <a:graphicData uri="http://schemas.openxmlformats.org/drawingml/2006/table">
            <a:tbl>
              <a:tblPr/>
              <a:tblGrid>
                <a:gridCol w="1687844">
                  <a:extLst>
                    <a:ext uri="{9D8B030D-6E8A-4147-A177-3AD203B41FA5}">
                      <a16:colId xmlns:a16="http://schemas.microsoft.com/office/drawing/2014/main" val="3378678960"/>
                    </a:ext>
                  </a:extLst>
                </a:gridCol>
                <a:gridCol w="2485037">
                  <a:extLst>
                    <a:ext uri="{9D8B030D-6E8A-4147-A177-3AD203B41FA5}">
                      <a16:colId xmlns:a16="http://schemas.microsoft.com/office/drawing/2014/main" val="3243929126"/>
                    </a:ext>
                  </a:extLst>
                </a:gridCol>
              </a:tblGrid>
              <a:tr h="450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 b="1" dirty="0">
                          <a:effectLst/>
                          <a:latin typeface="Centaur" panose="020305040502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CLASE</a:t>
                      </a:r>
                      <a:endParaRPr lang="es-MX" sz="2800" dirty="0">
                        <a:effectLst/>
                        <a:latin typeface="Centaur" panose="020305040502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 b="1" dirty="0">
                          <a:effectLst/>
                          <a:latin typeface="Centaur" panose="020305040502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INTERVALO</a:t>
                      </a:r>
                      <a:endParaRPr lang="es-MX" sz="2800" dirty="0">
                        <a:effectLst/>
                        <a:latin typeface="Centaur" panose="020305040502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038993"/>
                  </a:ext>
                </a:extLst>
              </a:tr>
              <a:tr h="450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 b="1" dirty="0">
                          <a:effectLst/>
                          <a:latin typeface="Centaur" panose="020305040502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s-MX" sz="2800" dirty="0">
                        <a:effectLst/>
                        <a:latin typeface="Centaur" panose="020305040502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0" dirty="0">
                          <a:effectLst/>
                          <a:latin typeface="Centaur" panose="020305040502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33.12 - 35.796</a:t>
                      </a:r>
                      <a:endParaRPr lang="es-MX" sz="2400" b="0" dirty="0">
                        <a:effectLst/>
                        <a:latin typeface="Centaur" panose="020305040502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353467"/>
                  </a:ext>
                </a:extLst>
              </a:tr>
              <a:tr h="450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 b="1">
                          <a:effectLst/>
                          <a:latin typeface="Centaur" panose="020305040502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MX" sz="2800">
                        <a:effectLst/>
                        <a:latin typeface="Centaur" panose="020305040502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  <a:latin typeface="Centaur" panose="020305040502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35.796 - 38.472</a:t>
                      </a:r>
                      <a:endParaRPr lang="es-MX" sz="2400" b="0" dirty="0">
                        <a:solidFill>
                          <a:schemeClr val="tx1"/>
                        </a:solidFill>
                        <a:effectLst/>
                        <a:latin typeface="Centaur" panose="020305040502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236404"/>
                  </a:ext>
                </a:extLst>
              </a:tr>
              <a:tr h="450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 b="1">
                          <a:effectLst/>
                          <a:latin typeface="Centaur" panose="020305040502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s-MX" sz="2800">
                        <a:effectLst/>
                        <a:latin typeface="Centaur" panose="020305040502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  <a:latin typeface="Centaur" panose="020305040502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38.472 - 41.148</a:t>
                      </a:r>
                      <a:endParaRPr lang="es-MX" sz="2400" b="0" dirty="0">
                        <a:solidFill>
                          <a:schemeClr val="tx1"/>
                        </a:solidFill>
                        <a:effectLst/>
                        <a:latin typeface="Centaur" panose="020305040502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123231"/>
                  </a:ext>
                </a:extLst>
              </a:tr>
              <a:tr h="450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 b="1">
                          <a:effectLst/>
                          <a:latin typeface="Centaur" panose="020305040502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s-MX" sz="2800">
                        <a:effectLst/>
                        <a:latin typeface="Centaur" panose="020305040502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  <a:latin typeface="Centaur" panose="020305040502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41.148 - 43.824</a:t>
                      </a:r>
                      <a:endParaRPr lang="es-MX" sz="2400" b="0" dirty="0">
                        <a:solidFill>
                          <a:schemeClr val="tx1"/>
                        </a:solidFill>
                        <a:effectLst/>
                        <a:latin typeface="Centaur" panose="020305040502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701523"/>
                  </a:ext>
                </a:extLst>
              </a:tr>
              <a:tr h="450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 b="1">
                          <a:effectLst/>
                          <a:latin typeface="Centaur" panose="020305040502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s-MX" sz="2800">
                        <a:effectLst/>
                        <a:latin typeface="Centaur" panose="020305040502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  <a:latin typeface="Centaur" panose="020305040502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43.824 - 46.5</a:t>
                      </a:r>
                      <a:endParaRPr lang="es-MX" sz="2400" b="0" dirty="0">
                        <a:solidFill>
                          <a:schemeClr val="tx1"/>
                        </a:solidFill>
                        <a:effectLst/>
                        <a:latin typeface="Centaur" panose="020305040502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352977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D629777-956A-4C3B-9ED9-7E1384039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559068"/>
              </p:ext>
            </p:extLst>
          </p:nvPr>
        </p:nvGraphicFramePr>
        <p:xfrm>
          <a:off x="6796131" y="3501840"/>
          <a:ext cx="3751919" cy="2726271"/>
        </p:xfrm>
        <a:graphic>
          <a:graphicData uri="http://schemas.openxmlformats.org/drawingml/2006/table">
            <a:tbl>
              <a:tblPr/>
              <a:tblGrid>
                <a:gridCol w="3751919">
                  <a:extLst>
                    <a:ext uri="{9D8B030D-6E8A-4147-A177-3AD203B41FA5}">
                      <a16:colId xmlns:a16="http://schemas.microsoft.com/office/drawing/2014/main" val="1354363396"/>
                    </a:ext>
                  </a:extLst>
                </a:gridCol>
              </a:tblGrid>
              <a:tr h="450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800" dirty="0">
                          <a:effectLst/>
                          <a:latin typeface="Centaur" panose="020305040502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Dato + </a:t>
                      </a:r>
                      <a:r>
                        <a:rPr lang="es-MX" sz="2800" dirty="0" err="1">
                          <a:effectLst/>
                          <a:latin typeface="Centaur" panose="020305040502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lc</a:t>
                      </a:r>
                      <a:endParaRPr lang="es-MX" sz="2800" dirty="0">
                        <a:effectLst/>
                        <a:latin typeface="Centaur" panose="020305040502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305294"/>
                  </a:ext>
                </a:extLst>
              </a:tr>
              <a:tr h="450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b="0" dirty="0">
                          <a:effectLst/>
                          <a:latin typeface="Centaur" panose="020305040502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33.12+2.676=35.796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802954"/>
                  </a:ext>
                </a:extLst>
              </a:tr>
              <a:tr h="450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b="0" dirty="0">
                          <a:solidFill>
                            <a:schemeClr val="tx1"/>
                          </a:solidFill>
                          <a:effectLst/>
                          <a:latin typeface="Centaur" panose="020305040502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35.796+2.676=38.472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7857147"/>
                  </a:ext>
                </a:extLst>
              </a:tr>
              <a:tr h="450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b="0" dirty="0">
                          <a:solidFill>
                            <a:schemeClr val="tx1"/>
                          </a:solidFill>
                          <a:effectLst/>
                          <a:latin typeface="Centaur" panose="020305040502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38.472+2.676=41.148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388596"/>
                  </a:ext>
                </a:extLst>
              </a:tr>
              <a:tr h="450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b="0" dirty="0">
                          <a:solidFill>
                            <a:schemeClr val="tx1"/>
                          </a:solidFill>
                          <a:effectLst/>
                          <a:latin typeface="Centaur" panose="020305040502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41.148+2.676=43.824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064263"/>
                  </a:ext>
                </a:extLst>
              </a:tr>
              <a:tr h="450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b="0" dirty="0">
                          <a:solidFill>
                            <a:schemeClr val="tx1"/>
                          </a:solidFill>
                          <a:effectLst/>
                          <a:latin typeface="Centaur" panose="020305040502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43.824+2.676=46.5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566167"/>
                  </a:ext>
                </a:extLst>
              </a:tr>
            </a:tbl>
          </a:graphicData>
        </a:graphic>
      </p:graphicFrame>
      <p:cxnSp>
        <p:nvCxnSpPr>
          <p:cNvPr id="12" name="Conector: curvado 11">
            <a:extLst>
              <a:ext uri="{FF2B5EF4-FFF2-40B4-BE49-F238E27FC236}">
                <a16:creationId xmlns:a16="http://schemas.microsoft.com/office/drawing/2014/main" id="{9DCA5D3F-4DBB-46DC-A1F7-8F3F34F7B83C}"/>
              </a:ext>
            </a:extLst>
          </p:cNvPr>
          <p:cNvCxnSpPr>
            <a:cxnSpLocks/>
          </p:cNvCxnSpPr>
          <p:nvPr/>
        </p:nvCxnSpPr>
        <p:spPr>
          <a:xfrm rot="10800000">
            <a:off x="5990384" y="2769707"/>
            <a:ext cx="3948747" cy="1457737"/>
          </a:xfrm>
          <a:prstGeom prst="curvedConnector3">
            <a:avLst>
              <a:gd name="adj1" fmla="val -43634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ector: curvado 18">
            <a:extLst>
              <a:ext uri="{FF2B5EF4-FFF2-40B4-BE49-F238E27FC236}">
                <a16:creationId xmlns:a16="http://schemas.microsoft.com/office/drawing/2014/main" id="{D3454825-C001-473E-AEB5-591466CE5C8C}"/>
              </a:ext>
            </a:extLst>
          </p:cNvPr>
          <p:cNvCxnSpPr>
            <a:cxnSpLocks/>
          </p:cNvCxnSpPr>
          <p:nvPr/>
        </p:nvCxnSpPr>
        <p:spPr>
          <a:xfrm rot="10800000">
            <a:off x="6043191" y="3218104"/>
            <a:ext cx="4068417" cy="1520273"/>
          </a:xfrm>
          <a:prstGeom prst="curvedConnector3">
            <a:avLst>
              <a:gd name="adj1" fmla="val -37948"/>
            </a:avLst>
          </a:prstGeom>
          <a:ln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: curvado 21">
            <a:extLst>
              <a:ext uri="{FF2B5EF4-FFF2-40B4-BE49-F238E27FC236}">
                <a16:creationId xmlns:a16="http://schemas.microsoft.com/office/drawing/2014/main" id="{1F1BC03F-9DA2-4BF5-A714-EC6A25900044}"/>
              </a:ext>
            </a:extLst>
          </p:cNvPr>
          <p:cNvCxnSpPr>
            <a:cxnSpLocks/>
          </p:cNvCxnSpPr>
          <p:nvPr/>
        </p:nvCxnSpPr>
        <p:spPr>
          <a:xfrm rot="10800000">
            <a:off x="5990382" y="3743740"/>
            <a:ext cx="4174037" cy="1411356"/>
          </a:xfrm>
          <a:prstGeom prst="curvedConnector3">
            <a:avLst>
              <a:gd name="adj1" fmla="val -36992"/>
            </a:avLst>
          </a:prstGeom>
          <a:ln>
            <a:solidFill>
              <a:schemeClr val="accent4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curvado 30">
            <a:extLst>
              <a:ext uri="{FF2B5EF4-FFF2-40B4-BE49-F238E27FC236}">
                <a16:creationId xmlns:a16="http://schemas.microsoft.com/office/drawing/2014/main" id="{2B27D10E-68C0-41EF-9777-74516F458362}"/>
              </a:ext>
            </a:extLst>
          </p:cNvPr>
          <p:cNvCxnSpPr>
            <a:cxnSpLocks/>
          </p:cNvCxnSpPr>
          <p:nvPr/>
        </p:nvCxnSpPr>
        <p:spPr>
          <a:xfrm>
            <a:off x="5990380" y="4138354"/>
            <a:ext cx="4359568" cy="1427559"/>
          </a:xfrm>
          <a:prstGeom prst="curvedConnector3">
            <a:avLst>
              <a:gd name="adj1" fmla="val 13329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curvado 35">
            <a:extLst>
              <a:ext uri="{FF2B5EF4-FFF2-40B4-BE49-F238E27FC236}">
                <a16:creationId xmlns:a16="http://schemas.microsoft.com/office/drawing/2014/main" id="{23B5F89E-0C09-4879-9A38-C3344F9139C9}"/>
              </a:ext>
            </a:extLst>
          </p:cNvPr>
          <p:cNvCxnSpPr>
            <a:cxnSpLocks/>
          </p:cNvCxnSpPr>
          <p:nvPr/>
        </p:nvCxnSpPr>
        <p:spPr>
          <a:xfrm>
            <a:off x="6043191" y="4603451"/>
            <a:ext cx="4294779" cy="1421837"/>
          </a:xfrm>
          <a:prstGeom prst="curvedConnector3">
            <a:avLst>
              <a:gd name="adj1" fmla="val 132695"/>
            </a:avLst>
          </a:prstGeom>
          <a:ln>
            <a:solidFill>
              <a:srgbClr val="FF33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473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01677" y="714369"/>
            <a:ext cx="5194323" cy="490537"/>
          </a:xfrm>
        </p:spPr>
        <p:txBody>
          <a:bodyPr>
            <a:noAutofit/>
          </a:bodyPr>
          <a:lstStyle/>
          <a:p>
            <a:pPr marL="685800" indent="-685800"/>
            <a:r>
              <a:rPr lang="es-MX" sz="4000" b="1" dirty="0">
                <a:solidFill>
                  <a:srgbClr val="C00000"/>
                </a:solidFill>
                <a:latin typeface="Gabriola" panose="04040605051002020D02" pitchFamily="82" charset="0"/>
              </a:rPr>
              <a:t>Estadística descriptiva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901677" y="1340285"/>
            <a:ext cx="8553052" cy="1127342"/>
          </a:xfrm>
        </p:spPr>
        <p:txBody>
          <a:bodyPr anchor="t">
            <a:normAutofit/>
          </a:bodyPr>
          <a:lstStyle/>
          <a:p>
            <a:pPr>
              <a:buSzPct val="120000"/>
            </a:pPr>
            <a:r>
              <a:rPr lang="es-MX" sz="3600" dirty="0">
                <a:latin typeface="Gabriola" panose="04040605051002020D02" pitchFamily="82" charset="0"/>
              </a:rPr>
              <a:t>Se relaciona principalmente con la recopilación, presentación y descripción de datos.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739036" y="3429000"/>
            <a:ext cx="9381994" cy="2714631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Tx/>
            </a:pPr>
            <a:r>
              <a:rPr lang="es-MX" sz="3600" dirty="0">
                <a:solidFill>
                  <a:prstClr val="black"/>
                </a:solidFill>
                <a:latin typeface="Gabriola" panose="04040605051002020D02" pitchFamily="82" charset="0"/>
              </a:rPr>
              <a:t>Se refiere a la técnica de interpretar y usar valores resultantes de la estadística descriptiva para responder preguntas que no solo requieren del análisis directo sino del uso de la inducción para alcanzar conclusiones más generales.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901677" y="2590116"/>
            <a:ext cx="6429615" cy="588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685800" indent="-685800">
              <a:spcBef>
                <a:spcPct val="0"/>
              </a:spcBef>
              <a:defRPr/>
            </a:pPr>
            <a:r>
              <a:rPr lang="es-MX" sz="4000" b="1" dirty="0">
                <a:solidFill>
                  <a:srgbClr val="C00000"/>
                </a:solidFill>
                <a:latin typeface="Gabriola" panose="04040605051002020D02" pitchFamily="82" charset="0"/>
                <a:ea typeface="+mj-ea"/>
                <a:cs typeface="+mj-cs"/>
              </a:rPr>
              <a:t>Estadística inferencial</a:t>
            </a:r>
          </a:p>
        </p:txBody>
      </p:sp>
      <p:pic>
        <p:nvPicPr>
          <p:cNvPr id="7" name="Marcador de contenido 4">
            <a:extLst>
              <a:ext uri="{FF2B5EF4-FFF2-40B4-BE49-F238E27FC236}">
                <a16:creationId xmlns:a16="http://schemas.microsoft.com/office/drawing/2014/main" id="{AE1A9332-0585-4CC4-84EE-2DACE1ABC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19" y="765185"/>
            <a:ext cx="3640741" cy="227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73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2B52BE-F312-4D80-9BC5-D34B854EB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391"/>
            <a:ext cx="10515600" cy="574327"/>
          </a:xfrm>
        </p:spPr>
        <p:txBody>
          <a:bodyPr>
            <a:normAutofit/>
          </a:bodyPr>
          <a:lstStyle/>
          <a:p>
            <a:r>
              <a:rPr lang="es-MX" sz="2800" b="1" dirty="0">
                <a:latin typeface="Centaur" panose="02030504050205020304" pitchFamily="18" charset="0"/>
              </a:rPr>
              <a:t>PROCEDIMIENTO PARA EL HISTOGRAMA</a:t>
            </a:r>
            <a:endParaRPr lang="es-MX" sz="2800" dirty="0">
              <a:latin typeface="Centaur" panose="020305040502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F9BCB5-4F03-4A7F-88FC-6727F1048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6718"/>
            <a:ext cx="10515600" cy="440916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s-MX" sz="2400" b="1" dirty="0">
                <a:latin typeface="Centaur" panose="02030504050205020304" pitchFamily="18" charset="0"/>
              </a:rPr>
              <a:t>PASO 6</a:t>
            </a:r>
            <a:r>
              <a:rPr lang="es-MX" sz="2400" dirty="0">
                <a:latin typeface="Centaur" panose="02030504050205020304" pitchFamily="18" charset="0"/>
              </a:rPr>
              <a:t>. </a:t>
            </a:r>
            <a:r>
              <a:rPr lang="es-MX" sz="2400" dirty="0">
                <a:latin typeface="Centaur" panose="02030504050205020304" pitchFamily="18" charset="0"/>
                <a:ea typeface="PMingLiU" panose="020B0604030504040204" pitchFamily="18" charset="-120"/>
              </a:rPr>
              <a:t>Cuantificar  la frecuencia de cada clase. </a:t>
            </a:r>
            <a:r>
              <a:rPr lang="es-MX" sz="2400" b="1" dirty="0">
                <a:latin typeface="Centaur" panose="02030504050205020304" pitchFamily="18" charset="0"/>
                <a:ea typeface="PMingLiU" panose="020B0604030504040204" pitchFamily="18" charset="-120"/>
              </a:rPr>
              <a:t>Realizar el conteo de los datos que caen en cada intervalo de clase y  especificar su frecuencia, como se ilustra en la  siguiente tabla</a:t>
            </a:r>
          </a:p>
          <a:p>
            <a:endParaRPr lang="es-MX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FF609F2-3F57-46FA-818C-7680EEA71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417503"/>
              </p:ext>
            </p:extLst>
          </p:nvPr>
        </p:nvGraphicFramePr>
        <p:xfrm>
          <a:off x="2136913" y="3492190"/>
          <a:ext cx="7603432" cy="2904797"/>
        </p:xfrm>
        <a:graphic>
          <a:graphicData uri="http://schemas.openxmlformats.org/drawingml/2006/table">
            <a:tbl>
              <a:tblPr/>
              <a:tblGrid>
                <a:gridCol w="1864348">
                  <a:extLst>
                    <a:ext uri="{9D8B030D-6E8A-4147-A177-3AD203B41FA5}">
                      <a16:colId xmlns:a16="http://schemas.microsoft.com/office/drawing/2014/main" val="3378678960"/>
                    </a:ext>
                  </a:extLst>
                </a:gridCol>
                <a:gridCol w="3670536">
                  <a:extLst>
                    <a:ext uri="{9D8B030D-6E8A-4147-A177-3AD203B41FA5}">
                      <a16:colId xmlns:a16="http://schemas.microsoft.com/office/drawing/2014/main" val="3243929126"/>
                    </a:ext>
                  </a:extLst>
                </a:gridCol>
                <a:gridCol w="2068548">
                  <a:extLst>
                    <a:ext uri="{9D8B030D-6E8A-4147-A177-3AD203B41FA5}">
                      <a16:colId xmlns:a16="http://schemas.microsoft.com/office/drawing/2014/main" val="940603361"/>
                    </a:ext>
                  </a:extLst>
                </a:gridCol>
              </a:tblGrid>
              <a:tr h="840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1" dirty="0">
                          <a:effectLst/>
                          <a:latin typeface="Centaur" panose="020305040502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CLASE</a:t>
                      </a:r>
                      <a:endParaRPr lang="es-MX" sz="2400" dirty="0">
                        <a:effectLst/>
                        <a:latin typeface="Centaur" panose="020305040502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1" dirty="0">
                          <a:effectLst/>
                          <a:latin typeface="Centaur" panose="020305040502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INTERVALO</a:t>
                      </a:r>
                      <a:endParaRPr lang="es-MX" sz="2400" dirty="0">
                        <a:effectLst/>
                        <a:latin typeface="Centaur" panose="020305040502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dirty="0">
                          <a:effectLst/>
                          <a:latin typeface="Centaur" panose="020305040502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FRECUENCIA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038993"/>
                  </a:ext>
                </a:extLst>
              </a:tr>
              <a:tr h="412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1">
                          <a:effectLst/>
                          <a:latin typeface="Centaur" panose="020305040502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s-MX" sz="2400">
                        <a:effectLst/>
                        <a:latin typeface="Centaur" panose="020305040502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b="0" dirty="0">
                          <a:effectLst/>
                          <a:latin typeface="Centaur" panose="020305040502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33.12 - 35.796</a:t>
                      </a:r>
                      <a:endParaRPr lang="es-MX" sz="2000" b="0" dirty="0">
                        <a:effectLst/>
                        <a:latin typeface="Centaur" panose="020305040502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000" b="0" dirty="0">
                          <a:effectLst/>
                          <a:latin typeface="Centaur" panose="020305040502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353467"/>
                  </a:ext>
                </a:extLst>
              </a:tr>
              <a:tr h="412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1">
                          <a:effectLst/>
                          <a:latin typeface="Centaur" panose="020305040502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MX" sz="2400">
                        <a:effectLst/>
                        <a:latin typeface="Centaur" panose="020305040502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Centaur" panose="020305040502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35.796 - 38.472</a:t>
                      </a:r>
                      <a:endParaRPr lang="es-MX" sz="2000" b="0" dirty="0">
                        <a:solidFill>
                          <a:schemeClr val="tx1"/>
                        </a:solidFill>
                        <a:effectLst/>
                        <a:latin typeface="Centaur" panose="020305040502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  <a:latin typeface="Centaur" panose="020305040502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236404"/>
                  </a:ext>
                </a:extLst>
              </a:tr>
              <a:tr h="412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1">
                          <a:effectLst/>
                          <a:latin typeface="Centaur" panose="020305040502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s-MX" sz="2400">
                        <a:effectLst/>
                        <a:latin typeface="Centaur" panose="020305040502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Centaur" panose="020305040502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38.472 - 41.148</a:t>
                      </a:r>
                      <a:endParaRPr lang="es-MX" sz="2000" b="0" dirty="0">
                        <a:solidFill>
                          <a:schemeClr val="tx1"/>
                        </a:solidFill>
                        <a:effectLst/>
                        <a:latin typeface="Centaur" panose="020305040502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  <a:latin typeface="Centaur" panose="020305040502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123231"/>
                  </a:ext>
                </a:extLst>
              </a:tr>
              <a:tr h="412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1">
                          <a:effectLst/>
                          <a:latin typeface="Centaur" panose="020305040502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s-MX" sz="2400">
                        <a:effectLst/>
                        <a:latin typeface="Centaur" panose="020305040502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Centaur" panose="020305040502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41.148 - 43.824</a:t>
                      </a:r>
                      <a:endParaRPr lang="es-MX" sz="2000" b="0" dirty="0">
                        <a:solidFill>
                          <a:schemeClr val="tx1"/>
                        </a:solidFill>
                        <a:effectLst/>
                        <a:latin typeface="Centaur" panose="020305040502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  <a:latin typeface="Centaur" panose="020305040502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701523"/>
                  </a:ext>
                </a:extLst>
              </a:tr>
              <a:tr h="412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1">
                          <a:effectLst/>
                          <a:latin typeface="Centaur" panose="020305040502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s-MX" sz="2400">
                        <a:effectLst/>
                        <a:latin typeface="Centaur" panose="020305040502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Centaur" panose="020305040502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43.824 - 46.5</a:t>
                      </a:r>
                      <a:endParaRPr lang="es-MX" sz="2000" b="0" dirty="0">
                        <a:solidFill>
                          <a:schemeClr val="tx1"/>
                        </a:solidFill>
                        <a:effectLst/>
                        <a:latin typeface="Centaur" panose="020305040502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  <a:latin typeface="Centaur" panose="020305040502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352977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E735D9D-ABE9-4570-B49F-1D10F9F7F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176512"/>
              </p:ext>
            </p:extLst>
          </p:nvPr>
        </p:nvGraphicFramePr>
        <p:xfrm>
          <a:off x="2136913" y="1987826"/>
          <a:ext cx="7603433" cy="1192696"/>
        </p:xfrm>
        <a:graphic>
          <a:graphicData uri="http://schemas.openxmlformats.org/drawingml/2006/table">
            <a:tbl>
              <a:tblPr/>
              <a:tblGrid>
                <a:gridCol w="704402">
                  <a:extLst>
                    <a:ext uri="{9D8B030D-6E8A-4147-A177-3AD203B41FA5}">
                      <a16:colId xmlns:a16="http://schemas.microsoft.com/office/drawing/2014/main" val="3796274758"/>
                    </a:ext>
                  </a:extLst>
                </a:gridCol>
                <a:gridCol w="766559">
                  <a:extLst>
                    <a:ext uri="{9D8B030D-6E8A-4147-A177-3AD203B41FA5}">
                      <a16:colId xmlns:a16="http://schemas.microsoft.com/office/drawing/2014/main" val="3187681644"/>
                    </a:ext>
                  </a:extLst>
                </a:gridCol>
                <a:gridCol w="766559">
                  <a:extLst>
                    <a:ext uri="{9D8B030D-6E8A-4147-A177-3AD203B41FA5}">
                      <a16:colId xmlns:a16="http://schemas.microsoft.com/office/drawing/2014/main" val="1767854292"/>
                    </a:ext>
                  </a:extLst>
                </a:gridCol>
                <a:gridCol w="766559">
                  <a:extLst>
                    <a:ext uri="{9D8B030D-6E8A-4147-A177-3AD203B41FA5}">
                      <a16:colId xmlns:a16="http://schemas.microsoft.com/office/drawing/2014/main" val="1929899184"/>
                    </a:ext>
                  </a:extLst>
                </a:gridCol>
                <a:gridCol w="766559">
                  <a:extLst>
                    <a:ext uri="{9D8B030D-6E8A-4147-A177-3AD203B41FA5}">
                      <a16:colId xmlns:a16="http://schemas.microsoft.com/office/drawing/2014/main" val="2671147619"/>
                    </a:ext>
                  </a:extLst>
                </a:gridCol>
                <a:gridCol w="766559">
                  <a:extLst>
                    <a:ext uri="{9D8B030D-6E8A-4147-A177-3AD203B41FA5}">
                      <a16:colId xmlns:a16="http://schemas.microsoft.com/office/drawing/2014/main" val="1628200791"/>
                    </a:ext>
                  </a:extLst>
                </a:gridCol>
                <a:gridCol w="766559">
                  <a:extLst>
                    <a:ext uri="{9D8B030D-6E8A-4147-A177-3AD203B41FA5}">
                      <a16:colId xmlns:a16="http://schemas.microsoft.com/office/drawing/2014/main" val="2207777534"/>
                    </a:ext>
                  </a:extLst>
                </a:gridCol>
                <a:gridCol w="766559">
                  <a:extLst>
                    <a:ext uri="{9D8B030D-6E8A-4147-A177-3AD203B41FA5}">
                      <a16:colId xmlns:a16="http://schemas.microsoft.com/office/drawing/2014/main" val="4253508675"/>
                    </a:ext>
                  </a:extLst>
                </a:gridCol>
                <a:gridCol w="766559">
                  <a:extLst>
                    <a:ext uri="{9D8B030D-6E8A-4147-A177-3AD203B41FA5}">
                      <a16:colId xmlns:a16="http://schemas.microsoft.com/office/drawing/2014/main" val="1609902474"/>
                    </a:ext>
                  </a:extLst>
                </a:gridCol>
                <a:gridCol w="766559">
                  <a:extLst>
                    <a:ext uri="{9D8B030D-6E8A-4147-A177-3AD203B41FA5}">
                      <a16:colId xmlns:a16="http://schemas.microsoft.com/office/drawing/2014/main" val="3643854795"/>
                    </a:ext>
                  </a:extLst>
                </a:gridCol>
              </a:tblGrid>
              <a:tr h="3776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33.12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37.49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37.68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38.08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38.82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38.83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058156"/>
                  </a:ext>
                </a:extLst>
              </a:tr>
              <a:tr h="407504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40.31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40.38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40.39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40.47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41.03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41.47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134173"/>
                  </a:ext>
                </a:extLst>
              </a:tr>
              <a:tr h="407504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41.66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41.75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41.77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42.12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42.71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42.83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42.94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43.59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45.22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46.50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836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022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2B52BE-F312-4D80-9BC5-D34B854EB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14" y="252391"/>
            <a:ext cx="10515600" cy="574327"/>
          </a:xfrm>
        </p:spPr>
        <p:txBody>
          <a:bodyPr>
            <a:normAutofit/>
          </a:bodyPr>
          <a:lstStyle/>
          <a:p>
            <a:r>
              <a:rPr lang="es-MX" sz="2800" b="1" dirty="0">
                <a:latin typeface="Centaur" panose="02030504050205020304" pitchFamily="18" charset="0"/>
              </a:rPr>
              <a:t>PROCEDIMIENTO PARA EL HISTOGRAMA</a:t>
            </a:r>
            <a:endParaRPr lang="es-MX" sz="2800" dirty="0">
              <a:latin typeface="Centaur" panose="020305040502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F9BCB5-4F03-4A7F-88FC-6727F1048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6718"/>
            <a:ext cx="10936266" cy="4409161"/>
          </a:xfrm>
        </p:spPr>
        <p:txBody>
          <a:bodyPr/>
          <a:lstStyle/>
          <a:p>
            <a:r>
              <a:rPr lang="es-MX" b="1" dirty="0">
                <a:latin typeface="Centaur" panose="02030504050205020304" pitchFamily="18" charset="0"/>
              </a:rPr>
              <a:t>Paso 7</a:t>
            </a:r>
            <a:r>
              <a:rPr lang="es-MX" dirty="0">
                <a:latin typeface="Centaur" panose="02030504050205020304" pitchFamily="18" charset="0"/>
              </a:rPr>
              <a:t>. Las frecuencias relativas de cada intervalo de clase. </a:t>
            </a:r>
            <a:r>
              <a:rPr lang="es-MX" b="1" dirty="0">
                <a:latin typeface="Centaur" panose="02030504050205020304" pitchFamily="18" charset="0"/>
              </a:rPr>
              <a:t>Las frecuencias relativas se obtienen dividiendo cada frecuencia por el total de datos, como se puede ver en la tabla  siguiente</a:t>
            </a:r>
            <a:endParaRPr lang="es-MX" dirty="0">
              <a:latin typeface="Centaur" panose="02030504050205020304" pitchFamily="18" charset="0"/>
            </a:endParaRPr>
          </a:p>
          <a:p>
            <a:endParaRPr lang="es-MX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FF609F2-3F57-46FA-818C-7680EEA71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903786"/>
              </p:ext>
            </p:extLst>
          </p:nvPr>
        </p:nvGraphicFramePr>
        <p:xfrm>
          <a:off x="838200" y="2275762"/>
          <a:ext cx="7079104" cy="2779938"/>
        </p:xfrm>
        <a:graphic>
          <a:graphicData uri="http://schemas.openxmlformats.org/drawingml/2006/table">
            <a:tbl>
              <a:tblPr/>
              <a:tblGrid>
                <a:gridCol w="1260189">
                  <a:extLst>
                    <a:ext uri="{9D8B030D-6E8A-4147-A177-3AD203B41FA5}">
                      <a16:colId xmlns:a16="http://schemas.microsoft.com/office/drawing/2014/main" val="3378678960"/>
                    </a:ext>
                  </a:extLst>
                </a:gridCol>
                <a:gridCol w="2401285">
                  <a:extLst>
                    <a:ext uri="{9D8B030D-6E8A-4147-A177-3AD203B41FA5}">
                      <a16:colId xmlns:a16="http://schemas.microsoft.com/office/drawing/2014/main" val="3243929126"/>
                    </a:ext>
                  </a:extLst>
                </a:gridCol>
                <a:gridCol w="1760206">
                  <a:extLst>
                    <a:ext uri="{9D8B030D-6E8A-4147-A177-3AD203B41FA5}">
                      <a16:colId xmlns:a16="http://schemas.microsoft.com/office/drawing/2014/main" val="940603361"/>
                    </a:ext>
                  </a:extLst>
                </a:gridCol>
                <a:gridCol w="1657424">
                  <a:extLst>
                    <a:ext uri="{9D8B030D-6E8A-4147-A177-3AD203B41FA5}">
                      <a16:colId xmlns:a16="http://schemas.microsoft.com/office/drawing/2014/main" val="3405004953"/>
                    </a:ext>
                  </a:extLst>
                </a:gridCol>
              </a:tblGrid>
              <a:tr h="747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b="1" dirty="0">
                          <a:effectLst/>
                          <a:latin typeface="Centaur" panose="020305040502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CLASE</a:t>
                      </a:r>
                      <a:endParaRPr lang="es-MX" sz="2000" dirty="0">
                        <a:effectLst/>
                        <a:latin typeface="Centaur" panose="020305040502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b="1" dirty="0">
                          <a:effectLst/>
                          <a:latin typeface="Centaur" panose="020305040502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INTERVALO</a:t>
                      </a:r>
                      <a:endParaRPr lang="es-MX" sz="2000" dirty="0">
                        <a:effectLst/>
                        <a:latin typeface="Centaur" panose="020305040502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000" dirty="0">
                          <a:effectLst/>
                          <a:latin typeface="Centaur" panose="020305040502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FRECUENCIA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000" b="1" dirty="0">
                          <a:effectLst/>
                          <a:latin typeface="Centaur" panose="020305040502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FRECUENCIA RELATIVA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038993"/>
                  </a:ext>
                </a:extLst>
              </a:tr>
              <a:tr h="35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1">
                          <a:effectLst/>
                          <a:latin typeface="Centaur" panose="020305040502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s-MX" sz="2400">
                        <a:effectLst/>
                        <a:latin typeface="Centaur" panose="020305040502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b="0" dirty="0">
                          <a:effectLst/>
                          <a:latin typeface="Centaur" panose="020305040502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33.12 - 35.796</a:t>
                      </a:r>
                      <a:endParaRPr lang="es-MX" sz="2000" b="0" dirty="0">
                        <a:effectLst/>
                        <a:latin typeface="Centaur" panose="020305040502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000" b="0" dirty="0">
                          <a:effectLst/>
                          <a:latin typeface="Centaur" panose="020305040502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000" b="0" dirty="0">
                          <a:effectLst/>
                          <a:latin typeface="Centaur" panose="020305040502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0.033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353467"/>
                  </a:ext>
                </a:extLst>
              </a:tr>
              <a:tr h="35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1">
                          <a:effectLst/>
                          <a:latin typeface="Centaur" panose="020305040502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MX" sz="2400">
                        <a:effectLst/>
                        <a:latin typeface="Centaur" panose="020305040502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Centaur" panose="020305040502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35.796 - 38.472</a:t>
                      </a:r>
                      <a:endParaRPr lang="es-MX" sz="2000" b="0" dirty="0">
                        <a:solidFill>
                          <a:schemeClr val="tx1"/>
                        </a:solidFill>
                        <a:effectLst/>
                        <a:latin typeface="Centaur" panose="020305040502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  <a:latin typeface="Centaur" panose="020305040502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  <a:latin typeface="Centaur" panose="020305040502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236404"/>
                  </a:ext>
                </a:extLst>
              </a:tr>
              <a:tr h="35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1">
                          <a:effectLst/>
                          <a:latin typeface="Centaur" panose="020305040502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s-MX" sz="2400">
                        <a:effectLst/>
                        <a:latin typeface="Centaur" panose="020305040502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Centaur" panose="020305040502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38.472 - 41.148</a:t>
                      </a:r>
                      <a:endParaRPr lang="es-MX" sz="2000" b="0" dirty="0">
                        <a:solidFill>
                          <a:schemeClr val="tx1"/>
                        </a:solidFill>
                        <a:effectLst/>
                        <a:latin typeface="Centaur" panose="020305040502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  <a:latin typeface="Centaur" panose="020305040502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  <a:latin typeface="Centaur" panose="020305040502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123231"/>
                  </a:ext>
                </a:extLst>
              </a:tr>
              <a:tr h="35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1">
                          <a:effectLst/>
                          <a:latin typeface="Centaur" panose="020305040502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s-MX" sz="2400">
                        <a:effectLst/>
                        <a:latin typeface="Centaur" panose="020305040502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Centaur" panose="020305040502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41.148 - 43.824</a:t>
                      </a:r>
                      <a:endParaRPr lang="es-MX" sz="2000" b="0" dirty="0">
                        <a:solidFill>
                          <a:schemeClr val="tx1"/>
                        </a:solidFill>
                        <a:effectLst/>
                        <a:latin typeface="Centaur" panose="020305040502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  <a:latin typeface="Centaur" panose="020305040502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  <a:latin typeface="Centaur" panose="020305040502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0.333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701523"/>
                  </a:ext>
                </a:extLst>
              </a:tr>
              <a:tr h="35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1">
                          <a:effectLst/>
                          <a:latin typeface="Centaur" panose="020305040502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s-MX" sz="2400">
                        <a:effectLst/>
                        <a:latin typeface="Centaur" panose="020305040502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Centaur" panose="020305040502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43.824 - 46.5</a:t>
                      </a:r>
                      <a:endParaRPr lang="es-MX" sz="2000" b="0" dirty="0">
                        <a:solidFill>
                          <a:schemeClr val="tx1"/>
                        </a:solidFill>
                        <a:effectLst/>
                        <a:latin typeface="Centaur" panose="020305040502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  <a:latin typeface="Centaur" panose="020305040502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  <a:latin typeface="Centaur" panose="020305040502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0.033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352977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3C582C8-5682-4A51-9E08-C6CDF70D2B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010580"/>
              </p:ext>
            </p:extLst>
          </p:nvPr>
        </p:nvGraphicFramePr>
        <p:xfrm>
          <a:off x="8362122" y="4227443"/>
          <a:ext cx="3129464" cy="2495311"/>
        </p:xfrm>
        <a:graphic>
          <a:graphicData uri="http://schemas.openxmlformats.org/drawingml/2006/table">
            <a:tbl>
              <a:tblPr/>
              <a:tblGrid>
                <a:gridCol w="1611790">
                  <a:extLst>
                    <a:ext uri="{9D8B030D-6E8A-4147-A177-3AD203B41FA5}">
                      <a16:colId xmlns:a16="http://schemas.microsoft.com/office/drawing/2014/main" val="3921998095"/>
                    </a:ext>
                  </a:extLst>
                </a:gridCol>
                <a:gridCol w="1517674">
                  <a:extLst>
                    <a:ext uri="{9D8B030D-6E8A-4147-A177-3AD203B41FA5}">
                      <a16:colId xmlns:a16="http://schemas.microsoft.com/office/drawing/2014/main" val="2298178925"/>
                    </a:ext>
                  </a:extLst>
                </a:gridCol>
              </a:tblGrid>
              <a:tr h="653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dirty="0">
                          <a:effectLst/>
                          <a:latin typeface="Centaur" panose="020305040502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FRECUENCIA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b="1" dirty="0">
                          <a:effectLst/>
                          <a:latin typeface="Centaur" panose="020305040502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Frecuencia /número de datos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285310"/>
                  </a:ext>
                </a:extLst>
              </a:tr>
              <a:tr h="311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600" b="0" dirty="0">
                          <a:effectLst/>
                          <a:latin typeface="Centaur" panose="020305040502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600" b="0" dirty="0">
                          <a:effectLst/>
                          <a:latin typeface="Centaur" panose="020305040502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1/30=0.033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490042"/>
                  </a:ext>
                </a:extLst>
              </a:tr>
              <a:tr h="311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entaur" panose="020305040502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entaur" panose="020305040502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3/30=0.1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484537"/>
                  </a:ext>
                </a:extLst>
              </a:tr>
              <a:tr h="311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entaur" panose="020305040502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entaur" panose="020305040502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15/30=0.5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582685"/>
                  </a:ext>
                </a:extLst>
              </a:tr>
              <a:tr h="311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entaur" panose="020305040502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entaur" panose="020305040502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10/30=0.333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001558"/>
                  </a:ext>
                </a:extLst>
              </a:tr>
              <a:tr h="311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entaur" panose="020305040502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entaur" panose="020305040502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1/30=0.033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552444"/>
                  </a:ext>
                </a:extLst>
              </a:tr>
            </a:tbl>
          </a:graphicData>
        </a:graphic>
      </p:graphicFrame>
      <p:pic>
        <p:nvPicPr>
          <p:cNvPr id="8" name="Gráfico 7" descr="Flecha curvada en sentido contrario a las agujas del reloj">
            <a:extLst>
              <a:ext uri="{FF2B5EF4-FFF2-40B4-BE49-F238E27FC236}">
                <a16:creationId xmlns:a16="http://schemas.microsoft.com/office/drawing/2014/main" id="{CCC956D5-26CF-4097-961E-F209F3096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988801">
            <a:off x="8203096" y="2845950"/>
            <a:ext cx="1381493" cy="138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51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2B52BE-F312-4D80-9BC5-D34B854EB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752" y="218193"/>
            <a:ext cx="8574552" cy="1346693"/>
          </a:xfrm>
        </p:spPr>
        <p:txBody>
          <a:bodyPr>
            <a:normAutofit/>
          </a:bodyPr>
          <a:lstStyle/>
          <a:p>
            <a:r>
              <a:rPr lang="es-MX" sz="3200" b="1" dirty="0">
                <a:latin typeface="Centaur" panose="02030504050205020304" pitchFamily="18" charset="0"/>
              </a:rPr>
              <a:t>PROCEDIMIENTO PARA EL HISTOGRAMA</a:t>
            </a:r>
            <a:endParaRPr lang="es-MX" sz="3200" dirty="0">
              <a:latin typeface="Centaur" panose="020305040502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7CFD9A-AD7C-42E8-898D-F51A83B12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F9BCB5-4F03-4A7F-88FC-6727F1048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594" y="1261347"/>
            <a:ext cx="5214407" cy="4701303"/>
          </a:xfrm>
        </p:spPr>
        <p:txBody>
          <a:bodyPr>
            <a:normAutofit/>
          </a:bodyPr>
          <a:lstStyle/>
          <a:p>
            <a:r>
              <a:rPr lang="es-MX" b="1" dirty="0">
                <a:latin typeface="Centaur" panose="02030504050205020304" pitchFamily="18" charset="0"/>
              </a:rPr>
              <a:t>Paso 8.  </a:t>
            </a:r>
            <a:r>
              <a:rPr lang="es-ES" dirty="0">
                <a:latin typeface="Centaur" panose="02030504050205020304" pitchFamily="18" charset="0"/>
              </a:rPr>
              <a:t>Hacer el histograma de frecuencias o de frecuencias relativas.</a:t>
            </a:r>
          </a:p>
          <a:p>
            <a:endParaRPr lang="es-ES" dirty="0">
              <a:latin typeface="Centaur" panose="02030504050205020304" pitchFamily="18" charset="0"/>
            </a:endParaRPr>
          </a:p>
          <a:p>
            <a:r>
              <a:rPr lang="es-ES" dirty="0">
                <a:latin typeface="Centaur" panose="02030504050205020304" pitchFamily="18" charset="0"/>
              </a:rPr>
              <a:t> El histograma consiste en una serie de barras cuya longitud de las bases son los intervalos de clase y la altura representa la frecuencia o la frecuencia relativa de los datos contenida en cada clase. </a:t>
            </a:r>
            <a:endParaRPr lang="es-MX" dirty="0">
              <a:latin typeface="Centaur" panose="02030504050205020304" pitchFamily="18" charset="0"/>
            </a:endParaRPr>
          </a:p>
          <a:p>
            <a:endParaRPr lang="es-MX" sz="2000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2" name="Gráfico 11">
                <a:extLst>
                  <a:ext uri="{FF2B5EF4-FFF2-40B4-BE49-F238E27FC236}">
                    <a16:creationId xmlns:a16="http://schemas.microsoft.com/office/drawing/2014/main" id="{3AF42C81-FC60-4E02-ADF2-37F19DE88B9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66717966"/>
                  </p:ext>
                </p:extLst>
              </p:nvPr>
            </p:nvGraphicFramePr>
            <p:xfrm>
              <a:off x="6076842" y="1342882"/>
              <a:ext cx="5214406" cy="489889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2" name="Gráfico 11">
                <a:extLst>
                  <a:ext uri="{FF2B5EF4-FFF2-40B4-BE49-F238E27FC236}">
                    <a16:creationId xmlns:a16="http://schemas.microsoft.com/office/drawing/2014/main" id="{3AF42C81-FC60-4E02-ADF2-37F19DE88B9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76842" y="1342882"/>
                <a:ext cx="5214406" cy="48988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5549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esultado de imagen de DIAGRAMA DE CAJA">
            <a:extLst>
              <a:ext uri="{FF2B5EF4-FFF2-40B4-BE49-F238E27FC236}">
                <a16:creationId xmlns:a16="http://schemas.microsoft.com/office/drawing/2014/main" id="{95EB546E-728C-4222-BA15-BF968A367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31" y="2293128"/>
            <a:ext cx="6794078" cy="425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F61DA8C-589C-4967-A653-4293CDDD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04" y="105021"/>
            <a:ext cx="10515599" cy="1284447"/>
          </a:xfrm>
        </p:spPr>
        <p:txBody>
          <a:bodyPr>
            <a:normAutofit/>
          </a:bodyPr>
          <a:lstStyle/>
          <a:p>
            <a:pPr algn="ctr"/>
            <a:r>
              <a:rPr lang="es-ES" sz="4000" dirty="0">
                <a:latin typeface="Centaur" panose="02030504050205020304" pitchFamily="18" charset="0"/>
              </a:rPr>
              <a:t>DIAGRAMA DE CAJA Y BIGOTE</a:t>
            </a:r>
          </a:p>
        </p:txBody>
      </p:sp>
      <p:sp>
        <p:nvSpPr>
          <p:cNvPr id="7" name="Diagrama de flujo: conector 6">
            <a:extLst>
              <a:ext uri="{FF2B5EF4-FFF2-40B4-BE49-F238E27FC236}">
                <a16:creationId xmlns:a16="http://schemas.microsoft.com/office/drawing/2014/main" id="{5700D9F6-7C7A-4B31-9430-3D96779BA9B0}"/>
              </a:ext>
            </a:extLst>
          </p:cNvPr>
          <p:cNvSpPr/>
          <p:nvPr/>
        </p:nvSpPr>
        <p:spPr>
          <a:xfrm>
            <a:off x="1721513" y="3428999"/>
            <a:ext cx="1202635" cy="99391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VALOR MINIMO</a:t>
            </a:r>
          </a:p>
        </p:txBody>
      </p:sp>
      <p:sp>
        <p:nvSpPr>
          <p:cNvPr id="11" name="Diagrama de flujo: conector 10">
            <a:extLst>
              <a:ext uri="{FF2B5EF4-FFF2-40B4-BE49-F238E27FC236}">
                <a16:creationId xmlns:a16="http://schemas.microsoft.com/office/drawing/2014/main" id="{894030E7-9B9D-4E13-8C48-DAF480BE16F6}"/>
              </a:ext>
            </a:extLst>
          </p:cNvPr>
          <p:cNvSpPr/>
          <p:nvPr/>
        </p:nvSpPr>
        <p:spPr>
          <a:xfrm>
            <a:off x="3252337" y="2492721"/>
            <a:ext cx="1224166" cy="99391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CUARTIL INFERIOR</a:t>
            </a:r>
          </a:p>
          <a:p>
            <a:pPr algn="ctr"/>
            <a:r>
              <a:rPr lang="es-ES" sz="1400" dirty="0"/>
              <a:t>Q1</a:t>
            </a:r>
          </a:p>
        </p:txBody>
      </p:sp>
      <p:sp>
        <p:nvSpPr>
          <p:cNvPr id="12" name="Diagrama de flujo: conector 11">
            <a:extLst>
              <a:ext uri="{FF2B5EF4-FFF2-40B4-BE49-F238E27FC236}">
                <a16:creationId xmlns:a16="http://schemas.microsoft.com/office/drawing/2014/main" id="{102C7D30-3F28-4370-83A4-F1DA02B6E117}"/>
              </a:ext>
            </a:extLst>
          </p:cNvPr>
          <p:cNvSpPr/>
          <p:nvPr/>
        </p:nvSpPr>
        <p:spPr>
          <a:xfrm>
            <a:off x="5389245" y="1995765"/>
            <a:ext cx="1383295" cy="99391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MEDIANA</a:t>
            </a:r>
          </a:p>
          <a:p>
            <a:pPr algn="ctr"/>
            <a:r>
              <a:rPr lang="es-ES" sz="1400" dirty="0"/>
              <a:t>Q2</a:t>
            </a:r>
          </a:p>
        </p:txBody>
      </p:sp>
      <p:sp>
        <p:nvSpPr>
          <p:cNvPr id="13" name="Diagrama de flujo: conector 12">
            <a:extLst>
              <a:ext uri="{FF2B5EF4-FFF2-40B4-BE49-F238E27FC236}">
                <a16:creationId xmlns:a16="http://schemas.microsoft.com/office/drawing/2014/main" id="{7A35E3E2-FAA5-419E-8C7A-A5BF5C4C3432}"/>
              </a:ext>
            </a:extLst>
          </p:cNvPr>
          <p:cNvSpPr/>
          <p:nvPr/>
        </p:nvSpPr>
        <p:spPr>
          <a:xfrm>
            <a:off x="7184920" y="2376764"/>
            <a:ext cx="1383295" cy="99391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CUARTIL SUPERIOR</a:t>
            </a:r>
          </a:p>
          <a:p>
            <a:pPr algn="ctr"/>
            <a:r>
              <a:rPr lang="es-ES" sz="1400" dirty="0"/>
              <a:t>Q3</a:t>
            </a:r>
          </a:p>
        </p:txBody>
      </p:sp>
      <p:sp>
        <p:nvSpPr>
          <p:cNvPr id="14" name="Diagrama de flujo: conector 13">
            <a:extLst>
              <a:ext uri="{FF2B5EF4-FFF2-40B4-BE49-F238E27FC236}">
                <a16:creationId xmlns:a16="http://schemas.microsoft.com/office/drawing/2014/main" id="{520DD789-3AAD-41B6-B048-5A9A8D2086D1}"/>
              </a:ext>
            </a:extLst>
          </p:cNvPr>
          <p:cNvSpPr/>
          <p:nvPr/>
        </p:nvSpPr>
        <p:spPr>
          <a:xfrm>
            <a:off x="8852498" y="3370677"/>
            <a:ext cx="1202635" cy="99391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VALOR MAXIMO</a:t>
            </a:r>
          </a:p>
        </p:txBody>
      </p:sp>
      <p:cxnSp>
        <p:nvCxnSpPr>
          <p:cNvPr id="9" name="Conector: curvado 8">
            <a:extLst>
              <a:ext uri="{FF2B5EF4-FFF2-40B4-BE49-F238E27FC236}">
                <a16:creationId xmlns:a16="http://schemas.microsoft.com/office/drawing/2014/main" id="{12EC7B5E-E0C7-42F4-9AEF-EDAADD2E7B86}"/>
              </a:ext>
            </a:extLst>
          </p:cNvPr>
          <p:cNvCxnSpPr/>
          <p:nvPr/>
        </p:nvCxnSpPr>
        <p:spPr>
          <a:xfrm>
            <a:off x="2924148" y="3925955"/>
            <a:ext cx="491405" cy="135057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ector: curvado 14">
            <a:extLst>
              <a:ext uri="{FF2B5EF4-FFF2-40B4-BE49-F238E27FC236}">
                <a16:creationId xmlns:a16="http://schemas.microsoft.com/office/drawing/2014/main" id="{D64D58F6-033A-4B74-9B84-675BF7D509FA}"/>
              </a:ext>
            </a:extLst>
          </p:cNvPr>
          <p:cNvCxnSpPr/>
          <p:nvPr/>
        </p:nvCxnSpPr>
        <p:spPr>
          <a:xfrm rot="16200000" flipH="1">
            <a:off x="4276163" y="3314600"/>
            <a:ext cx="946751" cy="546071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: curvado 16">
            <a:extLst>
              <a:ext uri="{FF2B5EF4-FFF2-40B4-BE49-F238E27FC236}">
                <a16:creationId xmlns:a16="http://schemas.microsoft.com/office/drawing/2014/main" id="{655CCE97-0C2E-4B72-BECE-684D61E312E4}"/>
              </a:ext>
            </a:extLst>
          </p:cNvPr>
          <p:cNvCxnSpPr>
            <a:cxnSpLocks/>
            <a:stCxn id="12" idx="4"/>
          </p:cNvCxnSpPr>
          <p:nvPr/>
        </p:nvCxnSpPr>
        <p:spPr>
          <a:xfrm rot="5400000">
            <a:off x="5543371" y="3523490"/>
            <a:ext cx="1071335" cy="3711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curvado 23">
            <a:extLst>
              <a:ext uri="{FF2B5EF4-FFF2-40B4-BE49-F238E27FC236}">
                <a16:creationId xmlns:a16="http://schemas.microsoft.com/office/drawing/2014/main" id="{3C70A5A5-D1BC-4E4F-9CB0-16BE363D5607}"/>
              </a:ext>
            </a:extLst>
          </p:cNvPr>
          <p:cNvCxnSpPr/>
          <p:nvPr/>
        </p:nvCxnSpPr>
        <p:spPr>
          <a:xfrm rot="10800000" flipV="1">
            <a:off x="6976875" y="3370677"/>
            <a:ext cx="754117" cy="690334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: curvado 25">
            <a:extLst>
              <a:ext uri="{FF2B5EF4-FFF2-40B4-BE49-F238E27FC236}">
                <a16:creationId xmlns:a16="http://schemas.microsoft.com/office/drawing/2014/main" id="{0BB773DE-4245-4400-85EC-8C520530D2FA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55618" y="3993483"/>
            <a:ext cx="1196882" cy="67528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id="{438B56EB-13E4-4EAF-A2AB-EAB0AF4D4BE4}"/>
              </a:ext>
            </a:extLst>
          </p:cNvPr>
          <p:cNvSpPr txBox="1"/>
          <p:nvPr/>
        </p:nvSpPr>
        <p:spPr>
          <a:xfrm>
            <a:off x="3362421" y="5349632"/>
            <a:ext cx="5429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            25%                  25%            25%        25%    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7DB3F53-7F8A-4968-9FD8-7CAD366893BE}"/>
              </a:ext>
            </a:extLst>
          </p:cNvPr>
          <p:cNvSpPr txBox="1"/>
          <p:nvPr/>
        </p:nvSpPr>
        <p:spPr>
          <a:xfrm>
            <a:off x="768628" y="1135201"/>
            <a:ext cx="1102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briola" panose="04040605051002020D02" pitchFamily="82" charset="0"/>
              </a:rPr>
              <a:t> </a:t>
            </a:r>
            <a:r>
              <a:rPr lang="es-MX" sz="2400" dirty="0">
                <a:latin typeface="Centaur" panose="02030504050205020304" pitchFamily="18" charset="0"/>
              </a:rPr>
              <a:t>El diagrama de caja permite visualizar, a través de los cuartiles, cómo es la distribución de los datos, su asimetría, la posición de la mediana y si existen valores atípicos en los datos. (En este diagrama no se observan puntos atípicos)</a:t>
            </a:r>
            <a:endParaRPr lang="es-ES" sz="2400" dirty="0">
              <a:latin typeface="Centaur" panose="02030504050205020304" pitchFamily="18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A26F2C33-C1E2-45D1-8E59-F7047C45B4BB}"/>
              </a:ext>
            </a:extLst>
          </p:cNvPr>
          <p:cNvSpPr txBox="1"/>
          <p:nvPr/>
        </p:nvSpPr>
        <p:spPr>
          <a:xfrm>
            <a:off x="5013784" y="4695024"/>
            <a:ext cx="234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aur" panose="02030504050205020304" pitchFamily="18" charset="0"/>
              </a:rPr>
              <a:t>Rango Intercuartílico</a:t>
            </a:r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C0F0650E-18A7-4F8C-B227-7163B1A39B82}"/>
              </a:ext>
            </a:extLst>
          </p:cNvPr>
          <p:cNvCxnSpPr>
            <a:cxnSpLocks/>
          </p:cNvCxnSpPr>
          <p:nvPr/>
        </p:nvCxnSpPr>
        <p:spPr>
          <a:xfrm>
            <a:off x="5022574" y="5054926"/>
            <a:ext cx="1954300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443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A7BE51-A9DE-4246-8162-C21DE50EC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489"/>
            <a:ext cx="9034670" cy="1009651"/>
          </a:xfrm>
        </p:spPr>
        <p:txBody>
          <a:bodyPr/>
          <a:lstStyle/>
          <a:p>
            <a:r>
              <a:rPr lang="es-ES" dirty="0">
                <a:latin typeface="Centaur" panose="02030504050205020304" pitchFamily="18" charset="0"/>
              </a:rPr>
              <a:t>Diagrama de Caja y Bigote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D19C1E68-9653-4D36-BB77-941B9F329B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2366" y="1285462"/>
                <a:ext cx="10628244" cy="5183050"/>
              </a:xfrm>
            </p:spPr>
            <p:txBody>
              <a:bodyPr>
                <a:normAutofit/>
              </a:bodyPr>
              <a:lstStyle/>
              <a:p>
                <a:r>
                  <a:rPr lang="es-ES" dirty="0">
                    <a:latin typeface="Centaur" panose="02030504050205020304" pitchFamily="18" charset="0"/>
                  </a:rPr>
                  <a:t>Pasos para realizar el diagrama de caja en base al ejemplo:</a:t>
                </a:r>
              </a:p>
              <a:p>
                <a:pPr marL="0" indent="0">
                  <a:buNone/>
                </a:pPr>
                <a:r>
                  <a:rPr lang="es-ES" b="1" dirty="0">
                    <a:latin typeface="Centaur" panose="02030504050205020304" pitchFamily="18" charset="0"/>
                  </a:rPr>
                  <a:t>Paso 1. </a:t>
                </a:r>
                <a:r>
                  <a:rPr lang="es-ES" dirty="0">
                    <a:latin typeface="Centaur" panose="02030504050205020304" pitchFamily="18" charset="0"/>
                  </a:rPr>
                  <a:t>Ordenar los datos de menor a mayor.</a:t>
                </a:r>
              </a:p>
              <a:p>
                <a:pPr marL="0" indent="0">
                  <a:buNone/>
                </a:pPr>
                <a:r>
                  <a:rPr lang="es-ES" b="1" dirty="0">
                    <a:latin typeface="Centaur" panose="02030504050205020304" pitchFamily="18" charset="0"/>
                  </a:rPr>
                  <a:t>Paso 2</a:t>
                </a:r>
                <a:r>
                  <a:rPr lang="es-ES" dirty="0">
                    <a:latin typeface="Centaur" panose="02030504050205020304" pitchFamily="18" charset="0"/>
                  </a:rPr>
                  <a:t>. Calcular los percentiles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</m:oMath>
                </a14:m>
                <a:r>
                  <a:rPr lang="es-ES" sz="2400" dirty="0">
                    <a:latin typeface="Centaur" panose="020305040502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s-ES" dirty="0">
                    <a:latin typeface="Centaur" panose="02030504050205020304" pitchFamily="18" charset="0"/>
                  </a:rPr>
                  <a:t>. Los percentiles son las posiciones de cada uno de los cuartiles. La formula general es: </a:t>
                </a:r>
              </a:p>
              <a:p>
                <a:pPr marL="0" indent="0">
                  <a:buNone/>
                </a:pPr>
                <a:endParaRPr lang="es-ES" sz="3200" dirty="0">
                  <a:latin typeface="Centaur" panose="020305040502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+1)</m:t>
                      </m:r>
                      <m:f>
                        <m:f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s-ES" sz="3200" dirty="0">
                  <a:latin typeface="Centaur" panose="020305040502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  <m:r>
                      <a:rPr lang="es-E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 dirty="0">
                            <a:latin typeface="Cambria Math" panose="02040503050406030204" pitchFamily="18" charset="0"/>
                          </a:rPr>
                          <m:t>30+1</m:t>
                        </m:r>
                      </m:e>
                    </m:d>
                    <m:f>
                      <m:f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s-ES" sz="2400" dirty="0">
                    <a:latin typeface="Centaur" panose="02030504050205020304" pitchFamily="18" charset="0"/>
                  </a:rPr>
                  <a:t>= 7.75  </a:t>
                </a:r>
                <a:r>
                  <a:rPr lang="es-ES" sz="2000" dirty="0">
                    <a:latin typeface="Centaur" panose="02030504050205020304" pitchFamily="18" charset="0"/>
                  </a:rPr>
                  <a:t>se redondea al valor mas cercano,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  <m:r>
                      <a:rPr lang="es-E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s-ES" sz="2400" dirty="0">
                  <a:latin typeface="Centaur" panose="02030504050205020304" pitchFamily="18" charset="0"/>
                </a:endParaRPr>
              </a:p>
              <a:p>
                <a:pPr marL="0" indent="0">
                  <a:buNone/>
                </a:pPr>
                <a:endParaRPr lang="es-ES" sz="2400" b="0" i="1" dirty="0">
                  <a:latin typeface="Centaur" panose="020305040502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s-E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30+1</m:t>
                        </m:r>
                      </m:e>
                    </m:d>
                    <m:f>
                      <m:f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s-E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23.25</m:t>
                    </m:r>
                  </m:oMath>
                </a14:m>
                <a:r>
                  <a:rPr lang="es-ES" sz="2400" dirty="0">
                    <a:latin typeface="Centaur" panose="02030504050205020304" pitchFamily="18" charset="0"/>
                  </a:rPr>
                  <a:t>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s-E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s-ES" sz="2400" dirty="0">
                  <a:latin typeface="Centaur" panose="02030504050205020304" pitchFamily="18" charset="0"/>
                </a:endParaRPr>
              </a:p>
              <a:p>
                <a:pPr marL="0" indent="0">
                  <a:buNone/>
                </a:pPr>
                <a:endParaRPr lang="es-ES" dirty="0">
                  <a:latin typeface="Gabriola" panose="04040605051002020D02" pitchFamily="82" charset="0"/>
                </a:endParaRPr>
              </a:p>
              <a:p>
                <a:pPr marL="0" indent="0">
                  <a:buNone/>
                </a:pPr>
                <a:endParaRPr lang="es-ES" dirty="0">
                  <a:latin typeface="Gabriola" panose="04040605051002020D02" pitchFamily="82" charset="0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D19C1E68-9653-4D36-BB77-941B9F329B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2366" y="1285462"/>
                <a:ext cx="10628244" cy="5183050"/>
              </a:xfrm>
              <a:blipFill>
                <a:blip r:embed="rId2"/>
                <a:stretch>
                  <a:fillRect l="-1147" t="-2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6DC32BB5-C8D2-47B4-83C4-0A9B55FC39CA}"/>
              </a:ext>
            </a:extLst>
          </p:cNvPr>
          <p:cNvCxnSpPr>
            <a:cxnSpLocks/>
          </p:cNvCxnSpPr>
          <p:nvPr/>
        </p:nvCxnSpPr>
        <p:spPr>
          <a:xfrm>
            <a:off x="4518991" y="5671930"/>
            <a:ext cx="349857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150B1B0B-BE2D-46AA-BAE5-2F22165330DB}"/>
              </a:ext>
            </a:extLst>
          </p:cNvPr>
          <p:cNvCxnSpPr>
            <a:cxnSpLocks/>
          </p:cNvCxnSpPr>
          <p:nvPr/>
        </p:nvCxnSpPr>
        <p:spPr>
          <a:xfrm>
            <a:off x="7167769" y="4671391"/>
            <a:ext cx="29486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494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8C541-CF08-4BDF-8216-784A054A0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683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Centaur" panose="02030504050205020304" pitchFamily="18" charset="0"/>
              </a:rPr>
              <a:t>Diagrama de Caja y Bigote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D6A7A539-019B-4995-8D94-1647479738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3513"/>
                <a:ext cx="10515600" cy="488936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s-ES" b="1" dirty="0">
                    <a:latin typeface="Centaur" panose="02030504050205020304" pitchFamily="18" charset="0"/>
                  </a:rPr>
                  <a:t>Paso 3. </a:t>
                </a:r>
                <a:r>
                  <a:rPr lang="es-ES" dirty="0">
                    <a:latin typeface="Centaur" panose="02030504050205020304" pitchFamily="18" charset="0"/>
                  </a:rPr>
                  <a:t>Buscar la posición de los percentiles en los datos ordenados.</a:t>
                </a:r>
              </a:p>
              <a:p>
                <a:endParaRPr lang="es-ES" sz="2400" dirty="0">
                  <a:latin typeface="Centaur" panose="02030504050205020304" pitchFamily="18" charset="0"/>
                </a:endParaRPr>
              </a:p>
              <a:p>
                <a:endParaRPr lang="es-ES" sz="2400" dirty="0">
                  <a:latin typeface="Centaur" panose="02030504050205020304" pitchFamily="18" charset="0"/>
                </a:endParaRPr>
              </a:p>
              <a:p>
                <a:pPr marL="0" indent="0">
                  <a:buNone/>
                </a:pPr>
                <a:endParaRPr lang="es-ES" sz="2400" dirty="0">
                  <a:latin typeface="Centaur" panose="02030504050205020304" pitchFamily="18" charset="0"/>
                </a:endParaRPr>
              </a:p>
              <a:p>
                <a:pPr marL="0" indent="0">
                  <a:buNone/>
                </a:pPr>
                <a:r>
                  <a:rPr lang="es-ES" sz="2400" dirty="0">
                    <a:latin typeface="Centaur" panose="02030504050205020304" pitchFamily="18" charset="0"/>
                  </a:rPr>
                  <a:t>         </a:t>
                </a:r>
              </a:p>
              <a:p>
                <a:pPr marL="0" indent="0">
                  <a:buNone/>
                </a:pPr>
                <a:r>
                  <a:rPr lang="es-ES" sz="2400" dirty="0">
                    <a:latin typeface="Centaur" panose="020305040502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  <m:r>
                      <a:rPr lang="es-ES" sz="2400" i="1">
                        <a:latin typeface="Cambria Math" panose="02040503050406030204" pitchFamily="18" charset="0"/>
                      </a:rPr>
                      <m:t>=8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75</m:t>
                        </m:r>
                      </m:sub>
                    </m:sSub>
                    <m:r>
                      <a:rPr lang="es-ES" sz="2400" i="1">
                        <a:latin typeface="Cambria Math" panose="02040503050406030204" pitchFamily="18" charset="0"/>
                      </a:rPr>
                      <m:t>=23</m:t>
                    </m:r>
                  </m:oMath>
                </a14:m>
                <a:endParaRPr lang="es-ES" sz="2400" dirty="0">
                  <a:latin typeface="Centaur" panose="02030504050205020304" pitchFamily="18" charset="0"/>
                </a:endParaRPr>
              </a:p>
              <a:p>
                <a:pPr marL="0" indent="0">
                  <a:buNone/>
                </a:pPr>
                <a:endParaRPr lang="es-ES" sz="2400" dirty="0">
                  <a:latin typeface="Centaur" panose="02030504050205020304" pitchFamily="18" charset="0"/>
                </a:endParaRPr>
              </a:p>
              <a:p>
                <a:r>
                  <a:rPr lang="es-ES" b="1" dirty="0">
                    <a:latin typeface="Centaur" panose="02030504050205020304" pitchFamily="18" charset="0"/>
                  </a:rPr>
                  <a:t>Paso 4. </a:t>
                </a:r>
                <a:r>
                  <a:rPr lang="es-ES" dirty="0">
                    <a:latin typeface="Centaur" panose="02030504050205020304" pitchFamily="18" charset="0"/>
                  </a:rPr>
                  <a:t>Obtener el valor de los cuartiles. Los cuartiles son el valor de la posición correspondiente a cada percentil.</a:t>
                </a:r>
              </a:p>
              <a:p>
                <a:pPr marL="0" indent="0">
                  <a:buNone/>
                </a:pPr>
                <a:r>
                  <a:rPr lang="es-ES" dirty="0">
                    <a:latin typeface="Centaur" panose="02030504050205020304" pitchFamily="18" charset="0"/>
                  </a:rPr>
                  <a:t>Cuartil Inferior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s-E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" dirty="0">
                    <a:latin typeface="Centaur" panose="02030504050205020304" pitchFamily="18" charset="0"/>
                  </a:rPr>
                  <a:t>=39.14</a:t>
                </a:r>
              </a:p>
              <a:p>
                <a:pPr marL="0" indent="0">
                  <a:buNone/>
                </a:pPr>
                <a:r>
                  <a:rPr lang="es-ES" dirty="0">
                    <a:latin typeface="Centaur" panose="02030504050205020304" pitchFamily="18" charset="0"/>
                  </a:rPr>
                  <a:t>Mediana=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S" i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s-E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dirty="0">
                    <a:latin typeface="Centaur" panose="02030504050205020304" pitchFamily="18" charset="0"/>
                  </a:rPr>
                  <a:t>=40.34</a:t>
                </a:r>
              </a:p>
              <a:p>
                <a:pPr marL="0" indent="0">
                  <a:buNone/>
                </a:pPr>
                <a:r>
                  <a:rPr lang="es-ES" dirty="0">
                    <a:latin typeface="Centaur" panose="02030504050205020304" pitchFamily="18" charset="0"/>
                  </a:rPr>
                  <a:t>Cuartil Superior=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S" i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s-ES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s-ES" dirty="0">
                    <a:latin typeface="Centaur" panose="02030504050205020304" pitchFamily="18" charset="0"/>
                  </a:rPr>
                  <a:t>=41.77</a:t>
                </a:r>
              </a:p>
              <a:p>
                <a:endParaRPr lang="es-ES" sz="3300" i="1" dirty="0">
                  <a:latin typeface="Gabriola" panose="04040605051002020D02" pitchFamily="82" charset="0"/>
                </a:endParaRPr>
              </a:p>
              <a:p>
                <a:pPr marL="0" indent="0">
                  <a:buNone/>
                </a:pPr>
                <a:endParaRPr lang="es-ES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D6A7A539-019B-4995-8D94-1647479738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3513"/>
                <a:ext cx="10515600" cy="4889362"/>
              </a:xfrm>
              <a:blipFill>
                <a:blip r:embed="rId2"/>
                <a:stretch>
                  <a:fillRect l="-1043" t="-2369" b="-324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8DDD112-87B6-420F-972F-FF874D1035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039450"/>
              </p:ext>
            </p:extLst>
          </p:nvPr>
        </p:nvGraphicFramePr>
        <p:xfrm>
          <a:off x="838200" y="1995200"/>
          <a:ext cx="10161780" cy="1191833"/>
        </p:xfrm>
        <a:graphic>
          <a:graphicData uri="http://schemas.openxmlformats.org/drawingml/2006/table">
            <a:tbl>
              <a:tblPr/>
              <a:tblGrid>
                <a:gridCol w="1016178">
                  <a:extLst>
                    <a:ext uri="{9D8B030D-6E8A-4147-A177-3AD203B41FA5}">
                      <a16:colId xmlns:a16="http://schemas.microsoft.com/office/drawing/2014/main" val="3651859885"/>
                    </a:ext>
                  </a:extLst>
                </a:gridCol>
                <a:gridCol w="1016178">
                  <a:extLst>
                    <a:ext uri="{9D8B030D-6E8A-4147-A177-3AD203B41FA5}">
                      <a16:colId xmlns:a16="http://schemas.microsoft.com/office/drawing/2014/main" val="3628556387"/>
                    </a:ext>
                  </a:extLst>
                </a:gridCol>
                <a:gridCol w="1016178">
                  <a:extLst>
                    <a:ext uri="{9D8B030D-6E8A-4147-A177-3AD203B41FA5}">
                      <a16:colId xmlns:a16="http://schemas.microsoft.com/office/drawing/2014/main" val="4148889262"/>
                    </a:ext>
                  </a:extLst>
                </a:gridCol>
                <a:gridCol w="1016178">
                  <a:extLst>
                    <a:ext uri="{9D8B030D-6E8A-4147-A177-3AD203B41FA5}">
                      <a16:colId xmlns:a16="http://schemas.microsoft.com/office/drawing/2014/main" val="1446734063"/>
                    </a:ext>
                  </a:extLst>
                </a:gridCol>
                <a:gridCol w="1016178">
                  <a:extLst>
                    <a:ext uri="{9D8B030D-6E8A-4147-A177-3AD203B41FA5}">
                      <a16:colId xmlns:a16="http://schemas.microsoft.com/office/drawing/2014/main" val="3202073593"/>
                    </a:ext>
                  </a:extLst>
                </a:gridCol>
                <a:gridCol w="1016178">
                  <a:extLst>
                    <a:ext uri="{9D8B030D-6E8A-4147-A177-3AD203B41FA5}">
                      <a16:colId xmlns:a16="http://schemas.microsoft.com/office/drawing/2014/main" val="2409842429"/>
                    </a:ext>
                  </a:extLst>
                </a:gridCol>
                <a:gridCol w="1016178">
                  <a:extLst>
                    <a:ext uri="{9D8B030D-6E8A-4147-A177-3AD203B41FA5}">
                      <a16:colId xmlns:a16="http://schemas.microsoft.com/office/drawing/2014/main" val="2054908808"/>
                    </a:ext>
                  </a:extLst>
                </a:gridCol>
                <a:gridCol w="1016178">
                  <a:extLst>
                    <a:ext uri="{9D8B030D-6E8A-4147-A177-3AD203B41FA5}">
                      <a16:colId xmlns:a16="http://schemas.microsoft.com/office/drawing/2014/main" val="1727382105"/>
                    </a:ext>
                  </a:extLst>
                </a:gridCol>
                <a:gridCol w="1016178">
                  <a:extLst>
                    <a:ext uri="{9D8B030D-6E8A-4147-A177-3AD203B41FA5}">
                      <a16:colId xmlns:a16="http://schemas.microsoft.com/office/drawing/2014/main" val="2339703461"/>
                    </a:ext>
                  </a:extLst>
                </a:gridCol>
                <a:gridCol w="1016178">
                  <a:extLst>
                    <a:ext uri="{9D8B030D-6E8A-4147-A177-3AD203B41FA5}">
                      <a16:colId xmlns:a16="http://schemas.microsoft.com/office/drawing/2014/main" val="597755038"/>
                    </a:ext>
                  </a:extLst>
                </a:gridCol>
              </a:tblGrid>
              <a:tr h="360459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33.12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37.49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37.68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38.08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38.82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38.83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39.02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39.14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39.28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39.36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988097"/>
                  </a:ext>
                </a:extLst>
              </a:tr>
              <a:tr h="415687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39.52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39.67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39.70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39.81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40.31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40.38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40.39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40.47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41.03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41.47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631485"/>
                  </a:ext>
                </a:extLst>
              </a:tr>
              <a:tr h="415687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41.66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41.75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41.77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42.12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42.71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42.83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42.94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43.59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45.22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aur" panose="02030504050205020304" pitchFamily="18" charset="0"/>
                        </a:rPr>
                        <a:t>46.50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044863"/>
                  </a:ext>
                </a:extLst>
              </a:tr>
            </a:tbl>
          </a:graphicData>
        </a:graphic>
      </p:graphicFrame>
      <p:sp>
        <p:nvSpPr>
          <p:cNvPr id="7" name="Elipse 6">
            <a:extLst>
              <a:ext uri="{FF2B5EF4-FFF2-40B4-BE49-F238E27FC236}">
                <a16:creationId xmlns:a16="http://schemas.microsoft.com/office/drawing/2014/main" id="{A1E2DE38-9775-4FE8-AEFB-8AD170BF8BAC}"/>
              </a:ext>
            </a:extLst>
          </p:cNvPr>
          <p:cNvSpPr/>
          <p:nvPr/>
        </p:nvSpPr>
        <p:spPr>
          <a:xfrm>
            <a:off x="988115" y="3429000"/>
            <a:ext cx="1295400" cy="774817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Diagrama de flujo: conector 7">
            <a:extLst>
              <a:ext uri="{FF2B5EF4-FFF2-40B4-BE49-F238E27FC236}">
                <a16:creationId xmlns:a16="http://schemas.microsoft.com/office/drawing/2014/main" id="{C9E8BF87-A62C-4875-A2F1-6D49EDE70AB7}"/>
              </a:ext>
            </a:extLst>
          </p:cNvPr>
          <p:cNvSpPr/>
          <p:nvPr/>
        </p:nvSpPr>
        <p:spPr>
          <a:xfrm>
            <a:off x="5024230" y="3429000"/>
            <a:ext cx="1295400" cy="774817"/>
          </a:xfrm>
          <a:prstGeom prst="flowChartConnector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8560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F917C6-66A2-41B0-9348-CF219A70E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Centaur" panose="02030504050205020304" pitchFamily="18" charset="0"/>
              </a:rPr>
              <a:t>Diagrama de Caja y Bigote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38EBDABA-0EB4-42EE-B72F-879A528676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83849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s-ES" b="1" dirty="0">
                    <a:latin typeface="Centaur" panose="02030504050205020304" pitchFamily="18" charset="0"/>
                  </a:rPr>
                  <a:t>Paso 5. </a:t>
                </a:r>
                <a:r>
                  <a:rPr lang="es-ES" dirty="0">
                    <a:latin typeface="Centaur" panose="02030504050205020304" pitchFamily="18" charset="0"/>
                  </a:rPr>
                  <a:t>Calcular el Rango Intercuartílico (IQR).</a:t>
                </a:r>
              </a:p>
              <a:p>
                <a:pPr marL="0" indent="0">
                  <a:buNone/>
                </a:pPr>
                <a:endParaRPr lang="es-ES" dirty="0">
                  <a:latin typeface="Centaur" panose="020305040502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𝐼𝑄𝑅</m:t>
                      </m:r>
                      <m:r>
                        <a:rPr lang="es-ES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ES" b="0" dirty="0">
                  <a:latin typeface="Centaur" panose="02030504050205020304" pitchFamily="18" charset="0"/>
                </a:endParaRPr>
              </a:p>
              <a:p>
                <a:pPr marL="0" indent="0">
                  <a:buNone/>
                </a:pPr>
                <a:r>
                  <a:rPr lang="es-ES" dirty="0"/>
                  <a:t>                                                             </a:t>
                </a:r>
                <a14:m>
                  <m:oMath xmlns:m="http://schemas.openxmlformats.org/officeDocument/2006/math">
                    <m:r>
                      <a:rPr lang="es-ES" i="1" dirty="0">
                        <a:latin typeface="Cambria Math" panose="02040503050406030204" pitchFamily="18" charset="0"/>
                      </a:rPr>
                      <m:t>𝐼𝑄𝑅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=41.77−39.14=</m:t>
                    </m:r>
                    <m:r>
                      <a:rPr lang="es-ES" b="0" i="1" dirty="0" smtClean="0">
                        <a:latin typeface="Cambria Math" panose="02040503050406030204" pitchFamily="18" charset="0"/>
                      </a:rPr>
                      <m:t>2.63</m:t>
                    </m:r>
                  </m:oMath>
                </a14:m>
                <a:endParaRPr lang="es-ES" b="0" dirty="0">
                  <a:latin typeface="Centaur" panose="02030504050205020304" pitchFamily="18" charset="0"/>
                </a:endParaRPr>
              </a:p>
              <a:p>
                <a:r>
                  <a:rPr lang="es-ES" b="1" dirty="0">
                    <a:latin typeface="Centaur" panose="02030504050205020304" pitchFamily="18" charset="0"/>
                  </a:rPr>
                  <a:t>Paso 6. </a:t>
                </a:r>
                <a:r>
                  <a:rPr lang="es-ES" b="0" dirty="0">
                    <a:latin typeface="Centaur" panose="02030504050205020304" pitchFamily="18" charset="0"/>
                  </a:rPr>
                  <a:t>Calcular los límites LI y LS para identificar si existen valores atípicos.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dirty="0" smtClean="0">
                          <a:latin typeface="Cambria Math" panose="02040503050406030204" pitchFamily="18" charset="0"/>
                        </a:rPr>
                        <m:t>𝐿𝐼</m:t>
                      </m:r>
                      <m:r>
                        <a:rPr lang="es-E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dirty="0" smtClean="0">
                          <a:latin typeface="Cambria Math" panose="02040503050406030204" pitchFamily="18" charset="0"/>
                        </a:rPr>
                        <m:t>−1.5</m:t>
                      </m:r>
                      <m:d>
                        <m:dPr>
                          <m:ctrlPr>
                            <a:rPr lang="es-E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𝐼𝑄𝑅</m:t>
                          </m:r>
                        </m:e>
                      </m:d>
                    </m:oMath>
                  </m:oMathPara>
                </a14:m>
                <a:endParaRPr lang="es-E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dirty="0" smtClean="0">
                          <a:latin typeface="Cambria Math" panose="02040503050406030204" pitchFamily="18" charset="0"/>
                        </a:rPr>
                        <m:t>𝐿𝑆</m:t>
                      </m:r>
                      <m:r>
                        <a:rPr lang="es-ES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i="1" dirty="0">
                          <a:latin typeface="Cambria Math" panose="02040503050406030204" pitchFamily="18" charset="0"/>
                        </a:rPr>
                        <m:t>1.5</m:t>
                      </m:r>
                      <m:d>
                        <m:dPr>
                          <m:ctrlPr>
                            <a:rPr lang="es-E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𝐼𝑄𝑅</m:t>
                          </m:r>
                        </m:e>
                      </m:d>
                    </m:oMath>
                  </m:oMathPara>
                </a14:m>
                <a:endParaRPr lang="es-ES" dirty="0">
                  <a:latin typeface="Centaur" panose="02030504050205020304" pitchFamily="18" charset="0"/>
                </a:endParaRPr>
              </a:p>
              <a:p>
                <a:pPr marL="0" indent="0">
                  <a:buNone/>
                </a:pPr>
                <a:r>
                  <a:rPr lang="es-ES" dirty="0">
                    <a:solidFill>
                      <a:srgbClr val="002060"/>
                    </a:solidFill>
                    <a:latin typeface="Centaur" panose="02030504050205020304" pitchFamily="18" charset="0"/>
                  </a:rPr>
                  <a:t>Se consideran valores atípicos a todos los valores menores a LI y a todos los valores mayores a LS.</a:t>
                </a:r>
                <a:r>
                  <a:rPr lang="es-ES" dirty="0">
                    <a:solidFill>
                      <a:srgbClr val="C00000"/>
                    </a:solidFill>
                    <a:latin typeface="Centaur" panose="02030504050205020304" pitchFamily="18" charset="0"/>
                  </a:rPr>
                  <a:t> </a:t>
                </a:r>
                <a:endParaRPr lang="es-ES" b="0" dirty="0">
                  <a:solidFill>
                    <a:srgbClr val="C00000"/>
                  </a:solidFill>
                  <a:latin typeface="Centaur" panose="020305040502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dirty="0">
                          <a:latin typeface="Cambria Math" panose="02040503050406030204" pitchFamily="18" charset="0"/>
                        </a:rPr>
                        <m:t>𝐿𝐼</m:t>
                      </m:r>
                      <m:r>
                        <a:rPr lang="es-ES" i="1" dirty="0">
                          <a:latin typeface="Cambria Math" panose="02040503050406030204" pitchFamily="18" charset="0"/>
                        </a:rPr>
                        <m:t>=39.14−1.5</m:t>
                      </m:r>
                      <m:d>
                        <m:dPr>
                          <m:ctrlPr>
                            <a:rPr lang="es-E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2.63</m:t>
                          </m:r>
                        </m:e>
                      </m:d>
                      <m:r>
                        <a:rPr lang="es-ES" b="0" i="1" dirty="0" smtClean="0">
                          <a:latin typeface="Cambria Math" panose="02040503050406030204" pitchFamily="18" charset="0"/>
                        </a:rPr>
                        <m:t>=35.195</m:t>
                      </m:r>
                    </m:oMath>
                  </m:oMathPara>
                </a14:m>
                <a:endParaRPr lang="es-E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dirty="0">
                          <a:latin typeface="Cambria Math" panose="02040503050406030204" pitchFamily="18" charset="0"/>
                        </a:rPr>
                        <m:t>𝐿𝑆</m:t>
                      </m:r>
                      <m:r>
                        <a:rPr lang="es-ES" i="1" dirty="0">
                          <a:latin typeface="Cambria Math" panose="02040503050406030204" pitchFamily="18" charset="0"/>
                        </a:rPr>
                        <m:t>=41.77+1.</m:t>
                      </m:r>
                      <m:r>
                        <a:rPr lang="es-ES" i="1" dirty="0">
                          <a:latin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lang="es-E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2.63</m:t>
                          </m:r>
                        </m:e>
                      </m:d>
                      <m:r>
                        <a:rPr lang="es-ES" b="0" i="1" dirty="0" smtClean="0">
                          <a:latin typeface="Cambria Math" panose="02040503050406030204" pitchFamily="18" charset="0"/>
                        </a:rPr>
                        <m:t>=45.715</m:t>
                      </m:r>
                    </m:oMath>
                  </m:oMathPara>
                </a14:m>
                <a:endParaRPr lang="es-ES" dirty="0">
                  <a:latin typeface="Centaur" panose="02030504050205020304" pitchFamily="18" charset="0"/>
                </a:endParaRPr>
              </a:p>
              <a:p>
                <a:pPr marL="0" indent="0">
                  <a:buNone/>
                </a:pPr>
                <a:r>
                  <a:rPr lang="es-ES" dirty="0">
                    <a:latin typeface="Centaur" panose="02030504050205020304" pitchFamily="18" charset="0"/>
                  </a:rPr>
                  <a:t>Por lo tanto, como 33.12 &lt; LI se considera que es un valor atípico, también </a:t>
                </a:r>
              </a:p>
              <a:p>
                <a:pPr marL="0" indent="0">
                  <a:buNone/>
                </a:pPr>
                <a:r>
                  <a:rPr lang="es-ES" dirty="0">
                    <a:latin typeface="Centaur" panose="02030504050205020304" pitchFamily="18" charset="0"/>
                  </a:rPr>
                  <a:t>se observa que 46.5 &gt; LS, entonces existen dos valores atípicos,</a:t>
                </a:r>
              </a:p>
              <a:p>
                <a:pPr marL="0" indent="0">
                  <a:buNone/>
                </a:pPr>
                <a:endParaRPr lang="es-ES" dirty="0">
                  <a:latin typeface="Centaur" panose="02030504050205020304" pitchFamily="18" charset="0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38EBDABA-0EB4-42EE-B72F-879A528676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838493"/>
              </a:xfrm>
              <a:blipFill>
                <a:blip r:embed="rId2"/>
                <a:stretch>
                  <a:fillRect l="-928" t="-2645" r="-127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935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0DF3579-D51F-44DB-8366-E49D0F15A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69" y="1969154"/>
            <a:ext cx="10877862" cy="475437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697DA46-0AEA-4B77-A72B-E8C91CBA4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79106" cy="779463"/>
          </a:xfrm>
        </p:spPr>
        <p:txBody>
          <a:bodyPr/>
          <a:lstStyle/>
          <a:p>
            <a:r>
              <a:rPr lang="es-ES" dirty="0">
                <a:latin typeface="Centaur" panose="02030504050205020304" pitchFamily="18" charset="0"/>
              </a:rPr>
              <a:t>Diagrama de Caja y Bigote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AD3B5F-FA1E-44C9-9086-0AB7E0394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131"/>
            <a:ext cx="10515600" cy="4351338"/>
          </a:xfrm>
        </p:spPr>
        <p:txBody>
          <a:bodyPr/>
          <a:lstStyle/>
          <a:p>
            <a:r>
              <a:rPr lang="es-ES" b="1" dirty="0">
                <a:latin typeface="Centaur" panose="02030504050205020304" pitchFamily="18" charset="0"/>
              </a:rPr>
              <a:t>Paso 7. </a:t>
            </a:r>
            <a:r>
              <a:rPr lang="es-ES" dirty="0">
                <a:latin typeface="Centaur" panose="02030504050205020304" pitchFamily="18" charset="0"/>
              </a:rPr>
              <a:t>Graficar el diagrama de caja y bigote</a:t>
            </a:r>
          </a:p>
          <a:p>
            <a:pPr marL="0" indent="0">
              <a:buNone/>
            </a:pPr>
            <a:endParaRPr lang="es-ES" dirty="0">
              <a:latin typeface="Centaur" panose="020305040502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C6B1AA-9358-4986-B0A0-F364329A3CDA}"/>
              </a:ext>
            </a:extLst>
          </p:cNvPr>
          <p:cNvSpPr txBox="1"/>
          <p:nvPr/>
        </p:nvSpPr>
        <p:spPr>
          <a:xfrm>
            <a:off x="2920057" y="4602636"/>
            <a:ext cx="7085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Centaur" panose="02030504050205020304" pitchFamily="18" charset="0"/>
              </a:rPr>
              <a:t>33.12                             Mín=37.49                                                    Máx=45.22      46.5</a:t>
            </a:r>
          </a:p>
          <a:p>
            <a:endParaRPr lang="es-ES" sz="1400" dirty="0">
              <a:latin typeface="Centaur" panose="020305040502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C49ED0FA-07BB-4395-82B9-54A73D1CE7F3}"/>
                  </a:ext>
                </a:extLst>
              </p:cNvPr>
              <p:cNvSpPr txBox="1"/>
              <p:nvPr/>
            </p:nvSpPr>
            <p:spPr>
              <a:xfrm>
                <a:off x="4924839" y="5427202"/>
                <a:ext cx="34637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dirty="0"/>
                  <a:t>    </a:t>
                </a:r>
                <a:r>
                  <a:rPr lang="es-ES" sz="1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s-ES" sz="1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s-ES" sz="1400" dirty="0">
                    <a:latin typeface="Centaur" panose="02030504050205020304" pitchFamily="18" charset="0"/>
                  </a:rPr>
                  <a:t>=39.14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14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s-ES" sz="1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s-ES" sz="1400" dirty="0">
                    <a:latin typeface="Centaur" panose="02030504050205020304" pitchFamily="18" charset="0"/>
                  </a:rPr>
                  <a:t>=40.34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s-ES" sz="1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s-ES" sz="1400" dirty="0">
                    <a:latin typeface="Centaur" panose="02030504050205020304" pitchFamily="18" charset="0"/>
                  </a:rPr>
                  <a:t>=41.77</a:t>
                </a:r>
                <a:endParaRPr lang="es-ES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C49ED0FA-07BB-4395-82B9-54A73D1CE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839" y="5427202"/>
                <a:ext cx="3463787" cy="307777"/>
              </a:xfrm>
              <a:prstGeom prst="rect">
                <a:avLst/>
              </a:prstGeom>
              <a:blipFill>
                <a:blip r:embed="rId3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06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9ABABD-3036-4968-AE7B-E7D30AF8F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0959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Gabriola" panose="04040605051002020D02" pitchFamily="82" charset="0"/>
              </a:rPr>
              <a:t>POBLACIÓN, MUESTRA, PÁRAMETROS Y ESTADISTICOS.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92CC706-EFC6-4977-8BE6-432892550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68" y="1680306"/>
            <a:ext cx="6034056" cy="430158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DF392886-1C88-43C3-B7FC-090583FF6BA3}"/>
                  </a:ext>
                </a:extLst>
              </p:cNvPr>
              <p:cNvSpPr txBox="1"/>
              <p:nvPr/>
            </p:nvSpPr>
            <p:spPr>
              <a:xfrm>
                <a:off x="838200" y="1709530"/>
                <a:ext cx="2022604" cy="4214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800" dirty="0">
                    <a:solidFill>
                      <a:schemeClr val="accent1">
                        <a:lumMod val="50000"/>
                      </a:schemeClr>
                    </a:solidFill>
                    <a:latin typeface="Gabriola" panose="04040605051002020D02" pitchFamily="82" charset="0"/>
                  </a:rPr>
                  <a:t>Parámetros generalmente  desconocidos:</a:t>
                </a:r>
                <a:endParaRPr lang="es-ES" sz="2400" dirty="0"/>
              </a:p>
              <a:p>
                <a:r>
                  <a:rPr lang="es-ES" sz="2400" dirty="0">
                    <a:latin typeface="Gabriola" panose="04040605051002020D02" pitchFamily="82" charset="0"/>
                  </a:rPr>
                  <a:t>Media</a:t>
                </a:r>
                <a:r>
                  <a:rPr lang="es-ES" sz="2400" dirty="0"/>
                  <a:t> (</a:t>
                </a:r>
                <a:r>
                  <a:rPr lang="es-ES" sz="4400" b="1" dirty="0">
                    <a:latin typeface="Gabriola" panose="04040605051002020D02" pitchFamily="82" charset="0"/>
                  </a:rPr>
                  <a:t>µ</a:t>
                </a:r>
                <a:r>
                  <a:rPr lang="es-ES" sz="2400" dirty="0"/>
                  <a:t> )</a:t>
                </a:r>
              </a:p>
              <a:p>
                <a:endParaRPr lang="es-ES" sz="2400" dirty="0">
                  <a:ea typeface="Cambria Math" panose="02040503050406030204" pitchFamily="18" charset="0"/>
                </a:endParaRPr>
              </a:p>
              <a:p>
                <a:r>
                  <a:rPr lang="es-ES" sz="2400" dirty="0">
                    <a:latin typeface="Gabriola" panose="04040605051002020D02" pitchFamily="82" charset="0"/>
                    <a:ea typeface="Cambria Math" panose="02040503050406030204" pitchFamily="18" charset="0"/>
                  </a:rPr>
                  <a:t>Desviación </a:t>
                </a:r>
              </a:p>
              <a:p>
                <a:r>
                  <a:rPr lang="es-ES" sz="2400" dirty="0">
                    <a:latin typeface="Gabriola" panose="04040605051002020D02" pitchFamily="82" charset="0"/>
                    <a:ea typeface="Cambria Math" panose="02040503050406030204" pitchFamily="18" charset="0"/>
                  </a:rPr>
                  <a:t>Estándar  (</a:t>
                </a:r>
                <a14:m>
                  <m:oMath xmlns:m="http://schemas.openxmlformats.org/officeDocument/2006/math">
                    <m:r>
                      <a:rPr lang="el-GR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s-E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endParaRPr lang="es-ES" sz="2400" i="1" dirty="0">
                  <a:latin typeface="Gabriola" panose="04040605051002020D02" pitchFamily="82" charset="0"/>
                </a:endParaRPr>
              </a:p>
              <a:p>
                <a:r>
                  <a:rPr lang="es-ES" sz="2400" dirty="0">
                    <a:latin typeface="Gabriola" panose="04040605051002020D02" pitchFamily="82" charset="0"/>
                  </a:rPr>
                  <a:t>Varianza (</a:t>
                </a:r>
                <a:r>
                  <a:rPr lang="es-ES" sz="2400" i="1" dirty="0">
                    <a:latin typeface="Gabriola" panose="04040605051002020D02" pitchFamily="8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s-E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s-ES" sz="2800" dirty="0">
                    <a:latin typeface="Gabriola" panose="04040605051002020D02" pitchFamily="82" charset="0"/>
                  </a:rPr>
                  <a:t>)</a:t>
                </a:r>
                <a:endParaRPr lang="es-ES" sz="2800" b="1" dirty="0">
                  <a:latin typeface="Gabriola" panose="04040605051002020D02" pitchFamily="82" charset="0"/>
                </a:endParaRP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DF392886-1C88-43C3-B7FC-090583FF6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09530"/>
                <a:ext cx="2022604" cy="4214936"/>
              </a:xfrm>
              <a:prstGeom prst="rect">
                <a:avLst/>
              </a:prstGeom>
              <a:blipFill>
                <a:blip r:embed="rId3"/>
                <a:stretch>
                  <a:fillRect l="-6344" t="-1445" b="-274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D1FD205D-431C-454A-950D-F742BEE9419D}"/>
                  </a:ext>
                </a:extLst>
              </p:cNvPr>
              <p:cNvSpPr txBox="1"/>
              <p:nvPr/>
            </p:nvSpPr>
            <p:spPr>
              <a:xfrm>
                <a:off x="9357124" y="1457996"/>
                <a:ext cx="2614482" cy="606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/>
                  <a:t>       </a:t>
                </a:r>
                <a:r>
                  <a:rPr lang="es-ES" sz="2800" dirty="0">
                    <a:solidFill>
                      <a:schemeClr val="accent1">
                        <a:lumMod val="50000"/>
                      </a:schemeClr>
                    </a:solidFill>
                    <a:latin typeface="Gabriola" panose="04040605051002020D02" pitchFamily="82" charset="0"/>
                  </a:rPr>
                  <a:t>Estadísticos </a:t>
                </a:r>
              </a:p>
              <a:p>
                <a:r>
                  <a:rPr lang="es-ES" sz="2800" dirty="0">
                    <a:solidFill>
                      <a:schemeClr val="accent1">
                        <a:lumMod val="50000"/>
                      </a:schemeClr>
                    </a:solidFill>
                    <a:latin typeface="Gabriola" panose="04040605051002020D02" pitchFamily="82" charset="0"/>
                  </a:rPr>
                  <a:t>      Estimados:</a:t>
                </a:r>
                <a:endParaRPr lang="es-ES" sz="2800" b="1" dirty="0">
                  <a:solidFill>
                    <a:schemeClr val="accent1">
                      <a:lumMod val="50000"/>
                    </a:schemeClr>
                  </a:solidFill>
                  <a:latin typeface="Gabriola" panose="04040605051002020D02" pitchFamily="82" charset="0"/>
                </a:endParaRPr>
              </a:p>
              <a:p>
                <a:r>
                  <a:rPr lang="es-ES" sz="4000" b="1" dirty="0"/>
                  <a:t>   </a:t>
                </a:r>
                <a:r>
                  <a:rPr lang="es-ES" sz="2400" dirty="0">
                    <a:latin typeface="Gabriola" panose="04040605051002020D02" pitchFamily="82" charset="0"/>
                  </a:rPr>
                  <a:t>Media</a:t>
                </a:r>
                <a:r>
                  <a:rPr lang="es-ES" sz="4000" dirty="0">
                    <a:latin typeface="Gabriola" panose="04040605051002020D02" pitchFamily="82" charset="0"/>
                  </a:rPr>
                  <a:t> (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3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s-ES" sz="3600" dirty="0">
                    <a:latin typeface="Gabriola" panose="04040605051002020D02" pitchFamily="82" charset="0"/>
                  </a:rPr>
                  <a:t> </a:t>
                </a:r>
                <a:r>
                  <a:rPr lang="es-ES" sz="4000" dirty="0">
                    <a:latin typeface="Gabriola" panose="04040605051002020D02" pitchFamily="82" charset="0"/>
                  </a:rPr>
                  <a:t>)</a:t>
                </a:r>
                <a:endParaRPr lang="es-ES" sz="4000" dirty="0"/>
              </a:p>
              <a:p>
                <a:r>
                  <a:rPr lang="es-ES" sz="2400" dirty="0">
                    <a:latin typeface="Gabriola" panose="04040605051002020D02" pitchFamily="82" charset="0"/>
                    <a:ea typeface="Cambria Math" panose="02040503050406030204" pitchFamily="18" charset="0"/>
                  </a:rPr>
                  <a:t>      </a:t>
                </a:r>
              </a:p>
              <a:p>
                <a:r>
                  <a:rPr lang="es-ES" sz="2400" dirty="0">
                    <a:latin typeface="Gabriola" panose="04040605051002020D02" pitchFamily="82" charset="0"/>
                    <a:ea typeface="Cambria Math" panose="02040503050406030204" pitchFamily="18" charset="0"/>
                  </a:rPr>
                  <a:t>      Desviación </a:t>
                </a:r>
              </a:p>
              <a:p>
                <a:r>
                  <a:rPr lang="es-ES" sz="2400" dirty="0">
                    <a:latin typeface="Gabriola" panose="04040605051002020D02" pitchFamily="82" charset="0"/>
                    <a:ea typeface="Cambria Math" panose="02040503050406030204" pitchFamily="18" charset="0"/>
                  </a:rPr>
                  <a:t>      Estándar</a:t>
                </a:r>
                <a:r>
                  <a:rPr lang="es-ES" sz="4000" dirty="0">
                    <a:latin typeface="Gabriola" panose="04040605051002020D02" pitchFamily="82" charset="0"/>
                    <a:ea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s-ES" sz="32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s-ES" sz="4000" dirty="0">
                    <a:latin typeface="Gabriola" panose="04040605051002020D02" pitchFamily="82" charset="0"/>
                    <a:ea typeface="Cambria Math" panose="020405030504060302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s-ES" sz="4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ES" sz="4000" b="1" dirty="0">
                  <a:latin typeface="Gabriola" panose="04040605051002020D02" pitchFamily="82" charset="0"/>
                </a:endParaRPr>
              </a:p>
              <a:p>
                <a:endParaRPr lang="es-ES" sz="2400" dirty="0">
                  <a:latin typeface="Gabriola" panose="04040605051002020D02" pitchFamily="82" charset="0"/>
                </a:endParaRPr>
              </a:p>
              <a:p>
                <a:r>
                  <a:rPr lang="es-ES" sz="2400" dirty="0">
                    <a:latin typeface="Gabriola" panose="04040605051002020D02" pitchFamily="82" charset="0"/>
                  </a:rPr>
                  <a:t>      Varianza  </a:t>
                </a:r>
                <a:r>
                  <a:rPr lang="es-ES" sz="3600" dirty="0">
                    <a:latin typeface="Gabriola" panose="04040605051002020D02" pitchFamily="82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32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s-E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s-ES" sz="3600" dirty="0">
                    <a:latin typeface="Gabriola" panose="04040605051002020D02" pitchFamily="82" charset="0"/>
                  </a:rPr>
                  <a:t>)</a:t>
                </a:r>
                <a:endParaRPr lang="es-ES" sz="4000" b="1" dirty="0"/>
              </a:p>
              <a:p>
                <a:endParaRPr lang="es-ES" dirty="0"/>
              </a:p>
              <a:p>
                <a:endParaRPr lang="es-ES" dirty="0"/>
              </a:p>
              <a:p>
                <a:endParaRPr lang="es-ES" dirty="0"/>
              </a:p>
              <a:p>
                <a:endParaRPr lang="es-ES" dirty="0"/>
              </a:p>
              <a:p>
                <a:endParaRPr lang="es-ES" dirty="0"/>
              </a:p>
              <a:p>
                <a:endParaRPr lang="es-ES" dirty="0"/>
              </a:p>
              <a:p>
                <a:endParaRPr lang="es-ES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D1FD205D-431C-454A-950D-F742BEE94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7124" y="1457996"/>
                <a:ext cx="2614482" cy="6063198"/>
              </a:xfrm>
              <a:prstGeom prst="rect">
                <a:avLst/>
              </a:prstGeom>
              <a:blipFill>
                <a:blip r:embed="rId4"/>
                <a:stretch>
                  <a:fillRect t="-100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095320ED-A70C-4CE1-AA8F-2BDBA747E258}"/>
              </a:ext>
            </a:extLst>
          </p:cNvPr>
          <p:cNvCxnSpPr>
            <a:cxnSpLocks/>
          </p:cNvCxnSpPr>
          <p:nvPr/>
        </p:nvCxnSpPr>
        <p:spPr>
          <a:xfrm flipV="1">
            <a:off x="2517913" y="1908313"/>
            <a:ext cx="954157" cy="2517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1F170BA7-F171-4989-B207-CEAD163C0E05}"/>
              </a:ext>
            </a:extLst>
          </p:cNvPr>
          <p:cNvCxnSpPr/>
          <p:nvPr/>
        </p:nvCxnSpPr>
        <p:spPr>
          <a:xfrm flipH="1">
            <a:off x="8719932" y="2279374"/>
            <a:ext cx="954155" cy="9276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94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F2AE1-CECF-4088-8DA8-B79BAB3B9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4300" dirty="0">
                <a:latin typeface="Gabriola" panose="04040605051002020D02" pitchFamily="82" charset="0"/>
              </a:rPr>
              <a:t>POBLACIÓN, MUESTRA, PÁRAMETROS Y ESTADISTICOS. </a:t>
            </a:r>
            <a:endParaRPr lang="es-ES" sz="43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F88FDB-8768-4A62-9399-7A0B7F873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59887" cy="4336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900" dirty="0">
                <a:effectLst/>
                <a:latin typeface="Gabriola" panose="04040605051002020D02" pitchFamily="82" charset="0"/>
              </a:rPr>
              <a:t>El tamaño de la muestra </a:t>
            </a:r>
            <a:r>
              <a:rPr lang="es-MX" sz="3900" dirty="0">
                <a:latin typeface="Gabriola" panose="04040605051002020D02" pitchFamily="82" charset="0"/>
              </a:rPr>
              <a:t>debe</a:t>
            </a:r>
            <a:r>
              <a:rPr lang="es-MX" sz="3900" dirty="0">
                <a:effectLst/>
                <a:latin typeface="Gabriola" panose="04040605051002020D02" pitchFamily="82" charset="0"/>
              </a:rPr>
              <a:t> ser:</a:t>
            </a:r>
          </a:p>
          <a:p>
            <a:r>
              <a:rPr lang="es-MX" sz="3900" b="1" dirty="0">
                <a:solidFill>
                  <a:schemeClr val="accent1">
                    <a:lumMod val="50000"/>
                  </a:schemeClr>
                </a:solidFill>
                <a:effectLst/>
                <a:latin typeface="Gabriola" panose="04040605051002020D02" pitchFamily="82" charset="0"/>
              </a:rPr>
              <a:t>Representativa: </a:t>
            </a:r>
            <a:r>
              <a:rPr lang="es-MX" sz="3900" dirty="0">
                <a:effectLst/>
                <a:latin typeface="Gabriola" panose="04040605051002020D02" pitchFamily="82" charset="0"/>
              </a:rPr>
              <a:t>Hace referencia a que todos los miembros de un grupo de personas tengan las mismas oportunidades de participar en la investigación.</a:t>
            </a:r>
          </a:p>
          <a:p>
            <a:pPr marL="0" indent="0">
              <a:buNone/>
            </a:pPr>
            <a:endParaRPr lang="es-MX" sz="3900" dirty="0">
              <a:solidFill>
                <a:schemeClr val="accent1">
                  <a:lumMod val="50000"/>
                </a:schemeClr>
              </a:solidFill>
              <a:effectLst/>
              <a:latin typeface="Gabriola" panose="04040605051002020D02" pitchFamily="82" charset="0"/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7322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E8228C-FEA0-464D-9BE2-8C4E0F9B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327"/>
            <a:ext cx="10515600" cy="1449211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latin typeface="Gabriola" panose="04040605051002020D02" pitchFamily="82" charset="0"/>
              </a:rPr>
              <a:t>MEDIDAS DE TENDENCIA CENTRAL</a:t>
            </a:r>
            <a:br>
              <a:rPr lang="es-ES" sz="3200" b="1" dirty="0">
                <a:latin typeface="Gabriola" panose="04040605051002020D02" pitchFamily="82" charset="0"/>
              </a:rPr>
            </a:br>
            <a:r>
              <a:rPr lang="es-ES" sz="3600" b="1" dirty="0">
                <a:solidFill>
                  <a:srgbClr val="C00000"/>
                </a:solidFill>
                <a:latin typeface="Gabriola" panose="04040605051002020D02" pitchFamily="82" charset="0"/>
              </a:rPr>
              <a:t>Media aritmética o promedio </a:t>
            </a:r>
            <a:endParaRPr lang="es-ES" sz="3200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BBEA01E9-501E-4F22-8F13-1225D35899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0964" y="1921566"/>
                <a:ext cx="10422835" cy="4267200"/>
              </a:xfrm>
            </p:spPr>
            <p:txBody>
              <a:bodyPr>
                <a:normAutofit/>
              </a:bodyPr>
              <a:lstStyle/>
              <a:p>
                <a:pPr marL="0" indent="0" algn="r">
                  <a:buNone/>
                </a:pPr>
                <a:endParaRPr lang="es-ES" sz="2400" dirty="0">
                  <a:latin typeface="Gabriola" panose="04040605051002020D02" pitchFamily="82" charset="0"/>
                </a:endParaRPr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  <m:r>
                        <a:rPr lang="es-E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s-E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s-E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s-E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  <m:r>
                            <a:rPr lang="es-ES" sz="2400" b="1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num>
                        <m:den>
                          <m:r>
                            <a:rPr lang="es-E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s-E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s-E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24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sz="2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f>
                            <m:fPr>
                              <m:ctrlP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s-ES" sz="2400" b="1" i="1" smtClean="0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s-ES" sz="2400" b="1" dirty="0">
                  <a:latin typeface="Gabriola" panose="04040605051002020D02" pitchFamily="82" charset="0"/>
                </a:endParaRPr>
              </a:p>
              <a:p>
                <a:pPr marL="0" indent="0">
                  <a:buNone/>
                </a:pPr>
                <a:endParaRPr lang="es-ES" sz="2400" dirty="0">
                  <a:latin typeface="Gabriola" panose="04040605051002020D02" pitchFamily="82" charset="0"/>
                </a:endParaRPr>
              </a:p>
              <a:p>
                <a:r>
                  <a:rPr lang="es-ES" sz="3200" dirty="0">
                    <a:latin typeface="Gabriola" panose="04040605051002020D02" pitchFamily="82" charset="0"/>
                  </a:rPr>
                  <a:t>Por ejemplo: Se tienen las siguientes estaturas </a:t>
                </a:r>
              </a:p>
              <a:p>
                <a:pPr marL="0" indent="0" algn="ctr">
                  <a:buNone/>
                </a:pPr>
                <a:r>
                  <a:rPr lang="es-ES" sz="3600" dirty="0">
                    <a:latin typeface="Gabriola" panose="04040605051002020D02" pitchFamily="82" charset="0"/>
                    <a:cs typeface="Arial" panose="020B0604020202020204" pitchFamily="34" charset="0"/>
                  </a:rPr>
                  <a:t>1.50, 1.45, 1.55, 1.50, 1.40, 1.60</a:t>
                </a:r>
              </a:p>
              <a:p>
                <a:pPr marL="0" indent="0" algn="ctr">
                  <a:buNone/>
                </a:pPr>
                <a:endParaRPr lang="es-ES" sz="3600" dirty="0">
                  <a:latin typeface="Gabriola" panose="04040605051002020D02" pitchFamily="82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s-ES" sz="3600" dirty="0">
                    <a:latin typeface="Gabriola" panose="04040605051002020D02" pitchFamily="82" charset="0"/>
                    <a:cs typeface="Arial" panose="020B0604020202020204" pitchFamily="34" charset="0"/>
                  </a:rPr>
                  <a:t>     Promedio=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E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1.50+1.45+1.55+1.50+1.40+1.60</m:t>
                        </m:r>
                      </m:num>
                      <m:den>
                        <m:r>
                          <a:rPr lang="es-E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s-E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s-E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E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s-E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s-E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=1.50</m:t>
                    </m:r>
                  </m:oMath>
                </a14:m>
                <a:endParaRPr lang="es-ES" sz="3600" i="1" dirty="0">
                  <a:latin typeface="Gabriola" panose="04040605051002020D02" pitchFamily="8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BBEA01E9-501E-4F22-8F13-1225D35899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0964" y="1921566"/>
                <a:ext cx="10422835" cy="4267200"/>
              </a:xfrm>
              <a:blipFill>
                <a:blip r:embed="rId2"/>
                <a:stretch>
                  <a:fillRect l="-1346" b="-171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671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1B1DDB-61F2-4317-89E5-282F3B3D8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686" y="640082"/>
            <a:ext cx="8482819" cy="5577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400" b="1" dirty="0">
                <a:solidFill>
                  <a:srgbClr val="C00000"/>
                </a:solidFill>
                <a:latin typeface="Gabriola" panose="04040605051002020D02" pitchFamily="82" charset="0"/>
              </a:rPr>
              <a:t>Mediana</a:t>
            </a:r>
          </a:p>
          <a:p>
            <a:pPr marL="0" indent="0">
              <a:buNone/>
            </a:pPr>
            <a:r>
              <a:rPr lang="es-MX" sz="3200" dirty="0">
                <a:latin typeface="Gabriola" panose="04040605051002020D02" pitchFamily="82" charset="0"/>
                <a:cs typeface="Arial" panose="020B0604020202020204" pitchFamily="34" charset="0"/>
              </a:rPr>
              <a:t>Es un conjunto de números ordenados en orden de magnitud ascendente, es decir de menor a mayor; el dato que ocupa la posición central corresponde a la mediana.</a:t>
            </a:r>
          </a:p>
          <a:p>
            <a:pPr marL="0" indent="0">
              <a:buNone/>
            </a:pPr>
            <a:r>
              <a:rPr lang="es-MX" sz="3200" b="1" dirty="0">
                <a:latin typeface="Gabriola" panose="04040605051002020D02" pitchFamily="82" charset="0"/>
                <a:cs typeface="Arial" panose="020B0604020202020204" pitchFamily="34" charset="0"/>
              </a:rPr>
              <a:t>Por ejemplo: </a:t>
            </a:r>
            <a:r>
              <a:rPr lang="es-MX" sz="3200" dirty="0">
                <a:latin typeface="Gabriola" panose="04040605051002020D02" pitchFamily="82" charset="0"/>
                <a:cs typeface="Arial" panose="020B0604020202020204" pitchFamily="34" charset="0"/>
              </a:rPr>
              <a:t>Se tienen las siguientes estaturas</a:t>
            </a:r>
          </a:p>
          <a:p>
            <a:pPr marL="0" indent="0">
              <a:buNone/>
            </a:pPr>
            <a:r>
              <a:rPr lang="es-ES" sz="3200" dirty="0">
                <a:latin typeface="Gabriola" panose="04040605051002020D02" pitchFamily="82" charset="0"/>
                <a:cs typeface="Arial" panose="020B0604020202020204" pitchFamily="34" charset="0"/>
              </a:rPr>
              <a:t>1.40, 1.45, </a:t>
            </a:r>
            <a:r>
              <a:rPr lang="es-ES" sz="3200" dirty="0">
                <a:solidFill>
                  <a:srgbClr val="C00000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1.50, 1.50</a:t>
            </a:r>
            <a:r>
              <a:rPr lang="es-ES" sz="3200" dirty="0">
                <a:latin typeface="Gabriola" panose="04040605051002020D02" pitchFamily="82" charset="0"/>
                <a:cs typeface="Arial" panose="020B0604020202020204" pitchFamily="34" charset="0"/>
              </a:rPr>
              <a:t>, 1.55, 1.60</a:t>
            </a:r>
          </a:p>
          <a:p>
            <a:pPr marL="0" indent="0">
              <a:buNone/>
            </a:pPr>
            <a:endParaRPr lang="es-ES" sz="3200" dirty="0">
              <a:latin typeface="Gabriola" panose="04040605051002020D02" pitchFamily="8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3200" dirty="0">
                <a:latin typeface="Gabriola" panose="04040605051002020D02" pitchFamily="82" charset="0"/>
                <a:cs typeface="Arial" panose="020B0604020202020204" pitchFamily="34" charset="0"/>
              </a:rPr>
              <a:t>Mediana =1.50</a:t>
            </a:r>
            <a:endParaRPr lang="es-MX" sz="3200" dirty="0">
              <a:latin typeface="Gabriola" panose="04040605051002020D02" pitchFamily="82" charset="0"/>
              <a:cs typeface="Arial" panose="020B0604020202020204" pitchFamily="34" charset="0"/>
            </a:endParaRPr>
          </a:p>
        </p:txBody>
      </p:sp>
      <p:pic>
        <p:nvPicPr>
          <p:cNvPr id="5" name="Imagen 4" descr="Imagen que contiene persona&#10;&#10;Descripción generada automáticamente">
            <a:extLst>
              <a:ext uri="{FF2B5EF4-FFF2-40B4-BE49-F238E27FC236}">
                <a16:creationId xmlns:a16="http://schemas.microsoft.com/office/drawing/2014/main" id="{544A8DEC-1FBB-4127-956F-F0493B3553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" r="9266" b="1"/>
          <a:stretch/>
        </p:blipFill>
        <p:spPr>
          <a:xfrm>
            <a:off x="7385538" y="2719066"/>
            <a:ext cx="3779135" cy="318936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69375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3B3103-DB74-4050-8BB7-1E697607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40" y="233472"/>
            <a:ext cx="10515600" cy="998980"/>
          </a:xfrm>
        </p:spPr>
        <p:txBody>
          <a:bodyPr/>
          <a:lstStyle/>
          <a:p>
            <a:r>
              <a:rPr lang="es-ES" b="1" dirty="0">
                <a:solidFill>
                  <a:srgbClr val="C00000"/>
                </a:solidFill>
                <a:latin typeface="Gabriola" panose="04040605051002020D02" pitchFamily="82" charset="0"/>
              </a:rPr>
              <a:t>Moda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D3655D-DF54-42D3-B118-A8FD9DBAD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5" y="1232452"/>
            <a:ext cx="10963845" cy="4422390"/>
          </a:xfrm>
        </p:spPr>
        <p:txBody>
          <a:bodyPr>
            <a:normAutofit fontScale="25000" lnSpcReduction="20000"/>
          </a:bodyPr>
          <a:lstStyle/>
          <a:p>
            <a:pPr lvl="1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es-MX" sz="3200" dirty="0">
                <a:solidFill>
                  <a:srgbClr val="0070C0"/>
                </a:solidFill>
                <a:latin typeface="Gabriola" panose="04040605051002020D02" pitchFamily="82" charset="0"/>
              </a:rPr>
              <a:t>   </a:t>
            </a:r>
            <a:r>
              <a:rPr lang="es-MX" sz="11200" dirty="0">
                <a:latin typeface="Gabriola" panose="04040605051002020D02" pitchFamily="82" charset="0"/>
              </a:rPr>
              <a:t>En un conjunto de números es el valor que ocurre con mayor frecuencia, es decir, es el valor más frecuente.</a:t>
            </a:r>
          </a:p>
          <a:p>
            <a:pPr lvl="1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es-MX" sz="11200" dirty="0">
                <a:latin typeface="Gabriola" panose="04040605051002020D02" pitchFamily="82" charset="0"/>
              </a:rPr>
              <a:t>	La moda puede no existir en la distribución e incluso puede tener 2 o más.</a:t>
            </a:r>
          </a:p>
          <a:p>
            <a:pPr lvl="1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es-MX" sz="11200" dirty="0">
                <a:latin typeface="Gabriola" panose="04040605051002020D02" pitchFamily="82" charset="0"/>
              </a:rPr>
              <a:t>	En el caso de una moda la distribución es unimodal; cuando existen dos modas es bimodal; tres modas, trimodal; y así sucesivamente.</a:t>
            </a:r>
          </a:p>
          <a:p>
            <a:pPr marL="0" indent="0">
              <a:buNone/>
            </a:pPr>
            <a:r>
              <a:rPr lang="es-MX" sz="11200" b="1" dirty="0">
                <a:latin typeface="Gabriola" panose="04040605051002020D02" pitchFamily="82" charset="0"/>
                <a:cs typeface="Arial" panose="020B0604020202020204" pitchFamily="34" charset="0"/>
              </a:rPr>
              <a:t>           Por ejemplo: </a:t>
            </a:r>
            <a:r>
              <a:rPr lang="es-MX" sz="11200" dirty="0">
                <a:latin typeface="Gabriola" panose="04040605051002020D02" pitchFamily="82" charset="0"/>
                <a:cs typeface="Arial" panose="020B0604020202020204" pitchFamily="34" charset="0"/>
              </a:rPr>
              <a:t>Se tienen las siguientes estaturas</a:t>
            </a:r>
          </a:p>
          <a:p>
            <a:pPr marL="0" indent="0">
              <a:buNone/>
            </a:pPr>
            <a:r>
              <a:rPr lang="es-ES" sz="11200" dirty="0">
                <a:latin typeface="Gabriola" panose="04040605051002020D02" pitchFamily="82" charset="0"/>
                <a:cs typeface="Arial" panose="020B0604020202020204" pitchFamily="34" charset="0"/>
              </a:rPr>
              <a:t>            1.40, 1.45, </a:t>
            </a:r>
            <a:r>
              <a:rPr lang="es-ES" sz="11200" dirty="0">
                <a:solidFill>
                  <a:srgbClr val="C00000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1.50, 1.50</a:t>
            </a:r>
            <a:r>
              <a:rPr lang="es-ES" sz="11200" dirty="0">
                <a:latin typeface="Gabriola" panose="04040605051002020D02" pitchFamily="82" charset="0"/>
                <a:cs typeface="Arial" panose="020B0604020202020204" pitchFamily="34" charset="0"/>
              </a:rPr>
              <a:t>, 1.55, 1.60</a:t>
            </a:r>
          </a:p>
          <a:p>
            <a:pPr marL="0" indent="0">
              <a:buNone/>
            </a:pPr>
            <a:endParaRPr lang="es-ES" sz="11200" dirty="0">
              <a:latin typeface="Gabriola" panose="04040605051002020D02" pitchFamily="8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1200" dirty="0">
                <a:latin typeface="Gabriola" panose="04040605051002020D02" pitchFamily="82" charset="0"/>
                <a:cs typeface="Arial" panose="020B0604020202020204" pitchFamily="34" charset="0"/>
              </a:rPr>
              <a:t>           Moda=1.50</a:t>
            </a:r>
          </a:p>
          <a:p>
            <a:pPr lvl="1" algn="just">
              <a:spcBef>
                <a:spcPts val="0"/>
              </a:spcBef>
              <a:spcAft>
                <a:spcPts val="1000"/>
              </a:spcAft>
              <a:buNone/>
            </a:pPr>
            <a:endParaRPr lang="es-MX" sz="3200" dirty="0">
              <a:latin typeface="Gabriola" panose="04040605051002020D02" pitchFamily="82" charset="0"/>
            </a:endParaRPr>
          </a:p>
          <a:p>
            <a:pPr lvl="1" algn="just">
              <a:spcBef>
                <a:spcPts val="0"/>
              </a:spcBef>
              <a:spcAft>
                <a:spcPts val="1000"/>
              </a:spcAft>
              <a:buNone/>
            </a:pPr>
            <a:endParaRPr lang="es-ES" sz="3200" dirty="0"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es-ES" dirty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1782139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E09615D-24FD-4086-87D4-3BC6FF438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CD1987F-8813-4F4A-BE57-BB00FB4F0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8213C72-D9EB-46F9-9ADC-8B0A1E886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6656" y="179883"/>
            <a:ext cx="7095343" cy="2077124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000000"/>
                </a:solidFill>
                <a:latin typeface="Gabriola" panose="04040605051002020D02" pitchFamily="82" charset="0"/>
              </a:rPr>
              <a:t>MEDIDAS DE DISPERSIÓN O VARIABILIDAD</a:t>
            </a:r>
          </a:p>
        </p:txBody>
      </p:sp>
      <p:sp>
        <p:nvSpPr>
          <p:cNvPr id="24" name="Freeform 67">
            <a:extLst>
              <a:ext uri="{FF2B5EF4-FFF2-40B4-BE49-F238E27FC236}">
                <a16:creationId xmlns:a16="http://schemas.microsoft.com/office/drawing/2014/main" id="{68C00EAE-4816-44D0-8DA9-3F070179B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53036"/>
            <a:ext cx="3242130" cy="27049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5391212-5277-4C05-9E96-E724C961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5971" y="2816635"/>
            <a:ext cx="2865340" cy="2865340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65">
            <a:extLst>
              <a:ext uri="{FF2B5EF4-FFF2-40B4-BE49-F238E27FC236}">
                <a16:creationId xmlns:a16="http://schemas.microsoft.com/office/drawing/2014/main" id="{0B331F10-0144-4133-AB48-EDEFB3546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Imagen 11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FF3C7EDD-B51F-4494-AE6F-652BE3D3C9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 r="1790" b="2"/>
          <a:stretch/>
        </p:blipFill>
        <p:spPr>
          <a:xfrm>
            <a:off x="20" y="4310923"/>
            <a:ext cx="3083422" cy="2547077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0" name="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D7E8FED1-E77C-4A65-9984-4EB880EFCD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3" r="10837"/>
          <a:stretch/>
        </p:blipFill>
        <p:spPr>
          <a:xfrm>
            <a:off x="3532736" y="2984162"/>
            <a:ext cx="2555402" cy="2555402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5" name="Marcador de contenido 7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74D0EBE2-D64A-4ECB-938A-A1ECE072E3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0" r="2" b="2"/>
          <a:stretch/>
        </p:blipFill>
        <p:spPr>
          <a:xfrm>
            <a:off x="1" y="-1"/>
            <a:ext cx="3943111" cy="3318096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0257A8A-A7DA-4C00-9482-C2FE09B01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5152" y="1855304"/>
            <a:ext cx="5347156" cy="420566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4000" dirty="0">
                <a:latin typeface="Gabriola" panose="04040605051002020D02" pitchFamily="82" charset="0"/>
              </a:rPr>
              <a:t>La dispersión o variabilidad de los datos es una medida  de qué tan esparcidos se encuentran los datos de una población o proceso.</a:t>
            </a:r>
            <a:endParaRPr lang="en-US" sz="4000" dirty="0">
              <a:solidFill>
                <a:srgbClr val="00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745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A1F3AE24-760A-43B5-A7F1-21B1DF64AB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50522"/>
                <a:ext cx="10515600" cy="622979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s-ES" sz="4000" b="1" dirty="0">
                    <a:solidFill>
                      <a:srgbClr val="C00000"/>
                    </a:solidFill>
                    <a:latin typeface="Gabriola" panose="04040605051002020D02" pitchFamily="82" charset="0"/>
                  </a:rPr>
                  <a:t>Rango o amplitud</a:t>
                </a:r>
              </a:p>
              <a:p>
                <a:r>
                  <a:rPr lang="es-ES" sz="3200" dirty="0">
                    <a:latin typeface="Gabriola" panose="04040605051002020D02" pitchFamily="82" charset="0"/>
                  </a:rPr>
                  <a:t>El rango es la diferencia entre el valor máximo y el mínimo de un conjunto de datos</a:t>
                </a:r>
                <a:r>
                  <a:rPr lang="es-ES" sz="3200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1" i="1" dirty="0" smtClean="0">
                          <a:latin typeface="Cambria Math" panose="02040503050406030204" pitchFamily="18" charset="0"/>
                        </a:rPr>
                        <m:t>𝑹𝒂𝒏𝒈𝒐</m:t>
                      </m:r>
                      <m:r>
                        <a:rPr lang="es-E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1" i="1" dirty="0" smtClean="0">
                              <a:latin typeface="Cambria Math" panose="02040503050406030204" pitchFamily="18" charset="0"/>
                            </a:rPr>
                            <m:t>𝑴𝒂𝒙𝒊𝒎𝒐</m:t>
                          </m:r>
                        </m:e>
                      </m:d>
                      <m:r>
                        <a:rPr lang="es-ES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s-E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1" i="1" dirty="0" smtClean="0">
                              <a:latin typeface="Cambria Math" panose="02040503050406030204" pitchFamily="18" charset="0"/>
                            </a:rPr>
                            <m:t>𝑴𝒊𝒏𝒊𝒎𝒐</m:t>
                          </m:r>
                        </m:e>
                      </m:d>
                    </m:oMath>
                  </m:oMathPara>
                </a14:m>
                <a:endParaRPr lang="es-ES" sz="2400" b="1" dirty="0">
                  <a:latin typeface="Gabriola" panose="04040605051002020D02" pitchFamily="82" charset="0"/>
                </a:endParaRPr>
              </a:p>
              <a:p>
                <a:pPr marL="0" indent="0">
                  <a:buNone/>
                </a:pPr>
                <a:r>
                  <a:rPr lang="es-ES" b="1" dirty="0">
                    <a:latin typeface="Gabriola" panose="04040605051002020D02" pitchFamily="82" charset="0"/>
                  </a:rPr>
                  <a:t>Ejemplo de las estaturas: </a:t>
                </a:r>
                <a:r>
                  <a:rPr lang="es-ES" sz="20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1.40, 1.45, 1.50, 1.50, 1.55, 1.60</a:t>
                </a:r>
              </a:p>
              <a:p>
                <a:pPr marL="0" indent="0">
                  <a:buNone/>
                </a:pPr>
                <a:r>
                  <a:rPr lang="es-ES" b="1" dirty="0">
                    <a:latin typeface="Gabriola" panose="04040605051002020D02" pitchFamily="82" charset="0"/>
                  </a:rPr>
                  <a:t>Rango =1.60 -1.40=0.20</a:t>
                </a:r>
              </a:p>
              <a:p>
                <a:pPr marL="0" indent="0">
                  <a:buNone/>
                </a:pPr>
                <a:r>
                  <a:rPr lang="es-ES" sz="4000" b="1" dirty="0">
                    <a:solidFill>
                      <a:srgbClr val="C00000"/>
                    </a:solidFill>
                    <a:latin typeface="Gabriola" panose="04040605051002020D02" pitchFamily="82" charset="0"/>
                  </a:rPr>
                  <a:t>Desviación estándar o varianza</a:t>
                </a:r>
              </a:p>
              <a:p>
                <a:r>
                  <a:rPr lang="es-MX" sz="3200" dirty="0">
                    <a:latin typeface="Gabriola" panose="04040605051002020D02" pitchFamily="82" charset="0"/>
                  </a:rPr>
                  <a:t>Indica qué tan dispersos están los datos con respecto a la media. Mientras mayor sea la desviación estándar o varianza, mayor será la dispersión de los datos, dependiendo de la escala de medida de  los datos.</a:t>
                </a:r>
                <a:endParaRPr lang="es-ES" sz="3200" b="1" dirty="0">
                  <a:solidFill>
                    <a:srgbClr val="C00000"/>
                  </a:solidFill>
                  <a:latin typeface="Gabriola" panose="04040605051002020D02" pitchFamily="82" charset="0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A1F3AE24-760A-43B5-A7F1-21B1DF64AB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50522"/>
                <a:ext cx="10515600" cy="6229792"/>
              </a:xfrm>
              <a:blipFill>
                <a:blip r:embed="rId2"/>
                <a:stretch>
                  <a:fillRect l="-2087" t="-2838" r="-1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>
                <a:extLst>
                  <a:ext uri="{FF2B5EF4-FFF2-40B4-BE49-F238E27FC236}">
                    <a16:creationId xmlns:a16="http://schemas.microsoft.com/office/drawing/2014/main" id="{1E3BE490-E4E3-4B51-B265-B3B0C8C97409}"/>
                  </a:ext>
                </a:extLst>
              </p:cNvPr>
              <p:cNvSpPr txBox="1"/>
              <p:nvPr/>
            </p:nvSpPr>
            <p:spPr>
              <a:xfrm>
                <a:off x="838200" y="5396804"/>
                <a:ext cx="3433884" cy="100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𝑺</m:t>
                      </m:r>
                      <m:r>
                        <a:rPr lang="es-MX" sz="20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MX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MX" sz="2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s-MX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s-MX" sz="20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  <m:r>
                                    <a:rPr lang="es-MX" sz="20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s-MX" sz="20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s-MX" sz="20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s-MX" sz="20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MX" sz="20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s-MX" sz="2000" b="1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b="1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𝑿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b="1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  <m:r>
                                            <a:rPr lang="es-MX" sz="20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s-MX" sz="2000" b="1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MX" sz="2000" b="1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𝑿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MX" sz="20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s-MX" sz="20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s-MX" sz="20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MX" sz="20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s-MX" sz="1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3 CuadroTexto">
                <a:extLst>
                  <a:ext uri="{FF2B5EF4-FFF2-40B4-BE49-F238E27FC236}">
                    <a16:creationId xmlns:a16="http://schemas.microsoft.com/office/drawing/2014/main" id="{1E3BE490-E4E3-4B51-B265-B3B0C8C97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96804"/>
                <a:ext cx="3433884" cy="10016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5 CuadroTexto">
                <a:extLst>
                  <a:ext uri="{FF2B5EF4-FFF2-40B4-BE49-F238E27FC236}">
                    <a16:creationId xmlns:a16="http://schemas.microsoft.com/office/drawing/2014/main" id="{23D1902F-6983-4604-B03A-A12275A4D200}"/>
                  </a:ext>
                </a:extLst>
              </p:cNvPr>
              <p:cNvSpPr txBox="1"/>
              <p:nvPr/>
            </p:nvSpPr>
            <p:spPr>
              <a:xfrm>
                <a:off x="6289898" y="5396804"/>
                <a:ext cx="5063902" cy="772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4000" b="1" dirty="0">
                    <a:solidFill>
                      <a:srgbClr val="C00000"/>
                    </a:solidFill>
                    <a:latin typeface="Gabriola" panose="04040605051002020D02" pitchFamily="82" charset="0"/>
                  </a:rPr>
                  <a:t>Varianza  </a:t>
                </a:r>
                <a:r>
                  <a:rPr lang="es-MX" sz="2800" dirty="0">
                    <a:solidFill>
                      <a:prstClr val="black"/>
                    </a:solidFill>
                  </a:rPr>
                  <a:t>=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s-MX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MX" sz="28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MX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s-MX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MX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s-MX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s-MX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s-MX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MX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MX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s-MX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s-MX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s-MX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MX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s-MX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s-MX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s-MX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endParaRPr lang="es-MX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5 CuadroTexto">
                <a:extLst>
                  <a:ext uri="{FF2B5EF4-FFF2-40B4-BE49-F238E27FC236}">
                    <a16:creationId xmlns:a16="http://schemas.microsoft.com/office/drawing/2014/main" id="{23D1902F-6983-4604-B03A-A12275A4D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898" y="5396804"/>
                <a:ext cx="5063902" cy="772134"/>
              </a:xfrm>
              <a:prstGeom prst="rect">
                <a:avLst/>
              </a:prstGeom>
              <a:blipFill>
                <a:blip r:embed="rId4"/>
                <a:stretch>
                  <a:fillRect l="-4332" t="-14961" b="-2362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201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1753</Words>
  <Application>Microsoft Office PowerPoint</Application>
  <PresentationFormat>Panorámica</PresentationFormat>
  <Paragraphs>400</Paragraphs>
  <Slides>27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8" baseType="lpstr">
      <vt:lpstr>Arial</vt:lpstr>
      <vt:lpstr>Calibri</vt:lpstr>
      <vt:lpstr>Calibri Light</vt:lpstr>
      <vt:lpstr>Cambria</vt:lpstr>
      <vt:lpstr>Cambria Math</vt:lpstr>
      <vt:lpstr>Centaur</vt:lpstr>
      <vt:lpstr>Gabriola</vt:lpstr>
      <vt:lpstr>Maiandra GD</vt:lpstr>
      <vt:lpstr>Wingdings 2</vt:lpstr>
      <vt:lpstr>Tema de Office</vt:lpstr>
      <vt:lpstr>Hoja de cálculo</vt:lpstr>
      <vt:lpstr>ESTADISTICA DESCRIPTIVA</vt:lpstr>
      <vt:lpstr>Estadística descriptiva</vt:lpstr>
      <vt:lpstr>POBLACIÓN, MUESTRA, PÁRAMETROS Y ESTADISTICOS. </vt:lpstr>
      <vt:lpstr>POBLACIÓN, MUESTRA, PÁRAMETROS Y ESTADISTICOS. </vt:lpstr>
      <vt:lpstr>MEDIDAS DE TENDENCIA CENTRAL Media aritmética o promedio </vt:lpstr>
      <vt:lpstr>Presentación de PowerPoint</vt:lpstr>
      <vt:lpstr>Moda</vt:lpstr>
      <vt:lpstr>MEDIDAS DE DISPERSIÓN O VARIABILIDAD</vt:lpstr>
      <vt:lpstr>Presentación de PowerPoint</vt:lpstr>
      <vt:lpstr>Presentación de PowerPoint</vt:lpstr>
      <vt:lpstr>EJEMPLO </vt:lpstr>
      <vt:lpstr>Estadística descriptiva de los productos  </vt:lpstr>
      <vt:lpstr>Presentación de PowerPoint</vt:lpstr>
      <vt:lpstr>REGLA EMPIRICA</vt:lpstr>
      <vt:lpstr>Regla empírica para los % vol. de alcohol del producto anterior</vt:lpstr>
      <vt:lpstr>HISTOGRAMA</vt:lpstr>
      <vt:lpstr>PROCEDIMIENTO PARA EL HISTOGRAMA</vt:lpstr>
      <vt:lpstr>PROCEDIMIENTO PARA EL HISTOGRAMA</vt:lpstr>
      <vt:lpstr>PROCEDIMIENTO PARA EL HISTOGRAMA</vt:lpstr>
      <vt:lpstr>PROCEDIMIENTO PARA EL HISTOGRAMA</vt:lpstr>
      <vt:lpstr>PROCEDIMIENTO PARA EL HISTOGRAMA</vt:lpstr>
      <vt:lpstr>PROCEDIMIENTO PARA EL HISTOGRAMA</vt:lpstr>
      <vt:lpstr>DIAGRAMA DE CAJA Y BIGOTE</vt:lpstr>
      <vt:lpstr>Diagrama de Caja y Bigote</vt:lpstr>
      <vt:lpstr>Diagrama de Caja y Bigote</vt:lpstr>
      <vt:lpstr>Diagrama de Caja y Bigote</vt:lpstr>
      <vt:lpstr>Diagrama de Caja y Bigote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ESTADISTICA DESCRIPTIVA</dc:title>
  <dc:creator>Jessica M</dc:creator>
  <cp:lastModifiedBy>Jessica M</cp:lastModifiedBy>
  <cp:revision>31</cp:revision>
  <dcterms:created xsi:type="dcterms:W3CDTF">2020-03-23T03:20:38Z</dcterms:created>
  <dcterms:modified xsi:type="dcterms:W3CDTF">2020-03-23T18:03:38Z</dcterms:modified>
</cp:coreProperties>
</file>