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9" r:id="rId1"/>
    <p:sldMasterId id="2147483864" r:id="rId2"/>
    <p:sldMasterId id="2147483852" r:id="rId3"/>
  </p:sldMasterIdLst>
  <p:notesMasterIdLst>
    <p:notesMasterId r:id="rId25"/>
  </p:notesMasterIdLst>
  <p:handoutMasterIdLst>
    <p:handoutMasterId r:id="rId26"/>
  </p:handoutMasterIdLst>
  <p:sldIdLst>
    <p:sldId id="375" r:id="rId4"/>
    <p:sldId id="472" r:id="rId5"/>
    <p:sldId id="534" r:id="rId6"/>
    <p:sldId id="473" r:id="rId7"/>
    <p:sldId id="477" r:id="rId8"/>
    <p:sldId id="537" r:id="rId9"/>
    <p:sldId id="483" r:id="rId10"/>
    <p:sldId id="524" r:id="rId11"/>
    <p:sldId id="400" r:id="rId12"/>
    <p:sldId id="404" r:id="rId13"/>
    <p:sldId id="568" r:id="rId14"/>
    <p:sldId id="414" r:id="rId15"/>
    <p:sldId id="415" r:id="rId16"/>
    <p:sldId id="538" r:id="rId17"/>
    <p:sldId id="540" r:id="rId18"/>
    <p:sldId id="570" r:id="rId19"/>
    <p:sldId id="541" r:id="rId20"/>
    <p:sldId id="496" r:id="rId21"/>
    <p:sldId id="543" r:id="rId22"/>
    <p:sldId id="539" r:id="rId23"/>
    <p:sldId id="569" r:id="rId24"/>
  </p:sldIdLst>
  <p:sldSz cx="9144000" cy="6858000" type="screen4x3"/>
  <p:notesSz cx="7053263" cy="93091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FF"/>
    <a:srgbClr val="E4C9FF"/>
    <a:srgbClr val="006600"/>
    <a:srgbClr val="800000"/>
    <a:srgbClr val="FFFF00"/>
    <a:srgbClr val="990000"/>
    <a:srgbClr val="FFF5C9"/>
    <a:srgbClr val="9C5BCD"/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9" autoAdjust="0"/>
    <p:restoredTop sz="94556" autoAdjust="0"/>
  </p:normalViewPr>
  <p:slideViewPr>
    <p:cSldViewPr>
      <p:cViewPr varScale="1">
        <p:scale>
          <a:sx n="72" d="100"/>
          <a:sy n="72" d="100"/>
        </p:scale>
        <p:origin x="13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2"/>
    </p:cViewPr>
  </p:sorterViewPr>
  <p:notesViewPr>
    <p:cSldViewPr>
      <p:cViewPr>
        <p:scale>
          <a:sx n="100" d="100"/>
          <a:sy n="100" d="100"/>
        </p:scale>
        <p:origin x="-1548" y="-78"/>
      </p:cViewPr>
      <p:guideLst>
        <p:guide orient="horz" pos="2880"/>
        <p:guide pos="2160"/>
        <p:guide orient="horz" pos="2932"/>
        <p:guide pos="22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616359" y="290879"/>
            <a:ext cx="4746270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pPr algn="r"/>
            <a:r>
              <a:rPr lang="es-ES" sz="1100" i="1" dirty="0">
                <a:latin typeface="Calibri" pitchFamily="34" charset="0"/>
              </a:rPr>
              <a:t>Curso – Taller: </a:t>
            </a:r>
          </a:p>
          <a:p>
            <a:pPr algn="r"/>
            <a:r>
              <a:rPr lang="es-ES" i="1" dirty="0">
                <a:latin typeface="Calibri" pitchFamily="34" charset="0"/>
              </a:rPr>
              <a:t>Identificación de Procesos y Elaboración de Documentos del SGC</a:t>
            </a:r>
            <a:endParaRPr lang="es-MX" i="1" dirty="0">
              <a:latin typeface="Calibri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734696" y="8436398"/>
            <a:ext cx="2130663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s-ES" sz="1100" dirty="0">
                <a:latin typeface="Calibri" pitchFamily="34" charset="0"/>
              </a:rPr>
              <a:t>INACS</a:t>
            </a:r>
            <a:endParaRPr lang="es-MX" sz="1100" dirty="0">
              <a:latin typeface="Calibri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379687" y="8436398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315058F-5C36-4055-9FCA-98B657A6745D}" type="slidenum">
              <a:rPr lang="es-MX" sz="1100">
                <a:latin typeface="Calibri" pitchFamily="34" charset="0"/>
              </a:rPr>
              <a:pPr/>
              <a:t>‹Nº›</a:t>
            </a:fld>
            <a:endParaRPr lang="es-MX" sz="1100" dirty="0">
              <a:latin typeface="Calibri" pitchFamily="34" charset="0"/>
            </a:endParaRPr>
          </a:p>
        </p:txBody>
      </p:sp>
      <p:sp>
        <p:nvSpPr>
          <p:cNvPr id="7" name="6 Redondear rectángulo de esquina diagonal"/>
          <p:cNvSpPr/>
          <p:nvPr/>
        </p:nvSpPr>
        <p:spPr>
          <a:xfrm>
            <a:off x="808168" y="727246"/>
            <a:ext cx="5510400" cy="72728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497" tIns="46749" rIns="93497" bIns="46749"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7360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E199A10-4662-4F62-A1E5-15611AA201FE}" type="datetimeFigureOut">
              <a:rPr lang="es-MX" smtClean="0"/>
              <a:pPr/>
              <a:t>27/03/2019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AA60A30-B984-42E8-8D58-E293DCA22725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646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C8747-DD64-41C2-A62A-3E800BCF2EF9}" type="slidenum">
              <a:rPr lang="es-ES_tradnl" altLang="es-MX"/>
              <a:pPr/>
              <a:t>3</a:t>
            </a:fld>
            <a:endParaRPr lang="es-ES_tradnl" altLang="es-MX" dirty="0"/>
          </a:p>
        </p:txBody>
      </p:sp>
      <p:sp>
        <p:nvSpPr>
          <p:cNvPr id="78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97710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E876-61DC-4CDA-9E6A-3AA942A57C6F}" type="datetimeFigureOut">
              <a:rPr lang="es-MX" smtClean="0"/>
              <a:pPr/>
              <a:t>27/03/2019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5E41-3692-4152-B9D6-6C03A16E9AE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249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260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46104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8121BC-02AB-4ADF-B6D1-CC84B3790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E4CC20-EFC3-40FA-9889-E09FA7AA3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296A3A-DDF0-4D2F-ADFE-7F1A06F1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2033-4ACD-4DAC-9344-93CDD8A8E10E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FAC010-81EC-470F-A4F8-64D6251C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CC5C62-5112-4BF0-A99F-45A2E637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282C-C26E-4A03-B6A6-781F4951C0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246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FF7A2-FF6C-4FBB-84BA-2BADAAF8F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5E9E8C-A0B6-431D-A77E-DB7DE8AF6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00FE57-29D1-492F-87A6-E00DCAD6C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2033-4ACD-4DAC-9344-93CDD8A8E10E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1BD04-3757-4D1C-92B4-500EC0011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09946F-5402-4122-9496-406AB365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282C-C26E-4A03-B6A6-781F4951C0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1782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E38A01-6DE4-46D3-8B86-7C7AA64D6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5975B9-BD4A-4D4B-BBD4-A817F425C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CF6FFF-7670-4723-B74F-8F7D49562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2033-4ACD-4DAC-9344-93CDD8A8E10E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EDB679-39BD-4732-BCBC-FFAD53372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11506D-2E79-492C-B364-440DA614B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282C-C26E-4A03-B6A6-781F4951C0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3874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93C6A-4680-4068-B320-6C5F06947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927FCC-0541-43BA-B9E7-47551A985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FC3ED2-0A37-4578-B359-969576F82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87B708-6EC7-44A6-99CB-2116FD76F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2033-4ACD-4DAC-9344-93CDD8A8E10E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F14272-814B-4B06-A1A9-B5D364F3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3AA6FE-48DF-4756-BBDE-E4D4A6B8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282C-C26E-4A03-B6A6-781F4951C0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239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3B632-8C2B-4D77-9CF7-C0F2487F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BD3822-59EC-41AF-BA16-F1C03542C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48483C-0DB8-4ECA-831C-3A466D4E2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B3207D-2001-465B-9E54-FC8014BC4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90EA5A-2367-47E0-A16C-D56C1024C7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7CB382E-C391-4224-9FF7-8C0F4E49C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2033-4ACD-4DAC-9344-93CDD8A8E10E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71A0D1-3B2F-4B32-9208-8680B3ECB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D58087-CFD6-436C-A481-7372FC11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282C-C26E-4A03-B6A6-781F4951C0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535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D7F777-E541-4795-959C-E4E64ECD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05ECC18-B753-4194-8075-5BF9C9F4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2033-4ACD-4DAC-9344-93CDD8A8E10E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D3041A-636E-4C72-92E6-DB30DF66E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D1142B-43A0-45EB-BD5D-00206E0D6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282C-C26E-4A03-B6A6-781F4951C0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7072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5F734F8-AA77-4E16-9294-D208EAC1D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2033-4ACD-4DAC-9344-93CDD8A8E10E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8C8BC5-1347-4F3C-B9BF-E76C2B1D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B5234F-8B34-43F3-9059-4CD5D7CF0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282C-C26E-4A03-B6A6-781F4951C0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555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D9A16-AFEE-443D-859B-3C838702D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9CD040-38B0-49E1-8146-98BC8025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442543-02A3-4D2B-979B-C6C50D458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93B7EA-9D22-401E-BD09-4A5EAE7EF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2033-4ACD-4DAC-9344-93CDD8A8E10E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1126DF-C85F-45AC-9701-591CC84A7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66B65C-9EF0-427A-BB40-51E2B190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282C-C26E-4A03-B6A6-781F4951C0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63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07D274-E2A7-4E58-8398-DECB94405DF5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3040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10E8D-C4BF-4A45-B91D-67D721F11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3D0747-458D-4F64-8F3B-BE2CA6BBE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02BD6A-6F8D-44F5-8C11-A316F24EC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73D168-CC73-4209-8B50-8517EC227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2033-4ACD-4DAC-9344-93CDD8A8E10E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F6EFDD-3385-4586-A0EE-1B7B9A9B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030679-8E79-46D0-8005-78C65AE1B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282C-C26E-4A03-B6A6-781F4951C0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614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09527-CC5B-4A41-BA3D-884F8B26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D2551B-5711-4E13-A7E6-7BDF907E1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53E972-FCEF-49C0-AF69-1F1732E5C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2033-4ACD-4DAC-9344-93CDD8A8E10E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B7525E-39A2-453C-9D22-7F9D783BA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607BC7-A9AA-4B68-BCEB-7C2D9CD9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282C-C26E-4A03-B6A6-781F4951C0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9007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B514F6-8DD0-485E-AC3E-0B1A307542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DC745D-BB1B-460A-8FCC-B125A1720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B126AE-6189-4AA7-879E-F1D183C5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2033-4ACD-4DAC-9344-93CDD8A8E10E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6366F2-33C6-46D7-AFA4-06963648E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9C9095-BFA0-4FBE-928A-86D771178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282C-C26E-4A03-B6A6-781F4951C0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48212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54A07-24D6-4A16-B55E-6E57FA98E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028D93-B86D-48BE-90C7-F89538853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296721-EC96-4693-BFBE-C4D16C42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6E2A-F9B2-468D-9067-5EF26013B84F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E7D42A-9070-40E2-8FB6-0499E9FC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E148B7-515D-46E2-A70F-B8E394D52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DE49-356B-4678-B7D4-CC13E174F0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63378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A86474-F6B8-49DF-81D7-EBD695DE6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BA289E-3AE8-40DE-A4C5-28BEA5334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D3F1C-C25B-4416-8B68-6D5B9C6A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6E2A-F9B2-468D-9067-5EF26013B84F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7FC796-F4AC-4A92-92A1-F7BD0F81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2B3312-E30A-4E06-B0AC-D205DE92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DE49-356B-4678-B7D4-CC13E174F0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33060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F656E-9F7D-40DE-B87F-B98DA1E45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C7A793-9D86-4B48-8767-819A149B4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EFC211-CCCA-45C5-BEB7-931A9F528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6E2A-F9B2-468D-9067-5EF26013B84F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619C46-420C-4BC1-B2AA-E28F7DFE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FE715D-7FD6-422F-94BE-94EA71A3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DE49-356B-4678-B7D4-CC13E174F0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939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83924-5140-42F4-A85D-CA7F6D2C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8FCB27-20D9-45BE-964B-583773008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1E8050-7690-47AE-8609-0DB7E19DA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5851D2-14A2-4427-A342-1D82A4B2D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6E2A-F9B2-468D-9067-5EF26013B84F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B1F948-9C9F-4D8B-B3BA-D78139DC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6E39F6-4772-4F42-ACA0-4DF4633B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DE49-356B-4678-B7D4-CC13E174F0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632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CD40D-C5B8-4DA9-A915-5420F1EB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58BF41-88A3-4D62-8FC7-B1EC09EEA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A3FDE2-3A9E-49BB-B6EB-8F01D8AF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225874-3FBF-4D34-BC5D-32BAC9FC2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E2750F-D595-4AF9-872F-1E7450684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30A836E-7333-432E-B280-035D5A16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6E2A-F9B2-468D-9067-5EF26013B84F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43BAADB-BF39-4B9D-AAA1-A84C3E14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A49721-BF78-4293-8B64-DB813722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DE49-356B-4678-B7D4-CC13E174F0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8484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3F37C-5DB9-4989-9D6F-548AACCD6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5203FC-271B-4F9E-8B0F-230FE0C93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6E2A-F9B2-468D-9067-5EF26013B84F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FC7A02-4005-4FF0-8186-5F2C6DE5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93B7A5-A160-46A8-A17B-330B64D5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DE49-356B-4678-B7D4-CC13E174F0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4451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C23284-8C83-45FA-AFD6-FDE0F0567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6E2A-F9B2-468D-9067-5EF26013B84F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EF86E7-546A-4DC3-A68C-E5B58B9CD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ED9029-4F46-40E1-BAD0-C9CC304A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DE49-356B-4678-B7D4-CC13E174F0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7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505652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7543C-8C8F-464C-A332-ED0414EBF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2D90DC-C4A6-4098-AF4F-537A9B411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F576D2-142A-4382-B591-038B2DED4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86E604-D4E9-43EB-B07E-082BB7EF6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6E2A-F9B2-468D-9067-5EF26013B84F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47D9D5-3CBC-424F-A4DF-019D0CEB4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94DD12-93F5-4A01-B0CA-2BB9A2B9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DE49-356B-4678-B7D4-CC13E174F0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77595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1CB2A-4B41-4124-94AD-6565EA388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5AC7B9-7564-4A7E-93CA-F2EED18FD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EE949D-9B06-4FBD-8EBC-CD0E01770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A44845-1F81-4047-8620-2A3E3606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6E2A-F9B2-468D-9067-5EF26013B84F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989EB3-F05A-47F6-9F52-691A279B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6BB231-2447-4730-9149-E3616C06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DE49-356B-4678-B7D4-CC13E174F0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67219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89D664-0CA3-417D-9F77-D693E3120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E61CDF-168B-4A01-A716-1D5A110BA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28E0D1-4A52-461E-8570-576466EEE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6E2A-F9B2-468D-9067-5EF26013B84F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52755F-057D-456E-8167-72CCB370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A4F0CE-CFF2-485B-943B-6890CAEF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DE49-356B-4678-B7D4-CC13E174F0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2555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033715-B606-4989-8E63-F18D13B91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0915D5-4D79-495E-B78A-2187D2B60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4274B4-5734-4281-943E-DF56B99A8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6E2A-F9B2-468D-9067-5EF26013B84F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1788B6-FB76-47A1-AD15-D780AA08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203E87-0F99-428C-B433-ABBA42D7B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DE49-356B-4678-B7D4-CC13E174F0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973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6034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0557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3/27/2019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4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EA156-F4E3-480F-853B-F58D04653AB3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14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9525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4966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3/27/2019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CuadroTexto 6"/>
          <p:cNvSpPr txBox="1"/>
          <p:nvPr userDrawn="1"/>
        </p:nvSpPr>
        <p:spPr>
          <a:xfrm>
            <a:off x="628650" y="6356351"/>
            <a:ext cx="788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n-lt"/>
              </a:rPr>
              <a:t>JMV								</a:t>
            </a:r>
            <a:fld id="{6B0D29F8-49BE-41D2-913C-EC20FC07818C}" type="slidenum">
              <a:rPr lang="es-ES" sz="1600" smtClean="0">
                <a:latin typeface="+mn-lt"/>
              </a:rPr>
              <a:pPr/>
              <a:t>‹Nº›</a:t>
            </a:fld>
            <a:endParaRPr lang="es-ES" sz="1600" dirty="0">
              <a:latin typeface="+mn-lt"/>
            </a:endParaRPr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1259632" y="6356351"/>
            <a:ext cx="6768752" cy="0"/>
          </a:xfrm>
          <a:prstGeom prst="line">
            <a:avLst/>
          </a:prstGeom>
          <a:ln>
            <a:solidFill>
              <a:srgbClr val="99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87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25A8AA-F239-4C4A-9A00-B7846CA4C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13EB3D-535E-4D8C-B686-D022BD3F6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BD5EFD-26D4-452A-9CFC-41F2BC2F9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dirty="0"/>
              <a:t>JMV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9C3F5F-10DD-4172-93B3-C0DE64387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3B48D9-7D4F-4DB7-B90A-16344CBE9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5282C-C26E-4A03-B6A6-781F4951C0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30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C534B4-3827-4D97-B74A-17C6A4C6C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6C29C3-B6C9-4739-9DEA-38C6F7C98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265F5D-C096-40A8-9C20-28F5C6B023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6E2A-F9B2-468D-9067-5EF26013B84F}" type="datetimeFigureOut">
              <a:rPr lang="es-MX" smtClean="0"/>
              <a:t>27/03/2019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D002BE-CF15-4B4F-98FF-F4672AF8B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A333E1-6167-4B03-9216-8F1C8C9A2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DE49-356B-4678-B7D4-CC13E174F0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78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DD4F75B-D47B-4499-BC48-6CA2DB4FDC5B}"/>
              </a:ext>
            </a:extLst>
          </p:cNvPr>
          <p:cNvSpPr/>
          <p:nvPr/>
        </p:nvSpPr>
        <p:spPr>
          <a:xfrm>
            <a:off x="611560" y="280980"/>
            <a:ext cx="756084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3000"/>
              </a:spcAft>
              <a:defRPr/>
            </a:pPr>
            <a:r>
              <a:rPr lang="es-MX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Calidad de las Mediciones: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3000"/>
              </a:spcAft>
              <a:defRPr/>
            </a:pPr>
            <a:r>
              <a:rPr lang="es-MX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Repetibilidad y Reproducibilidad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3000"/>
              </a:spcAft>
              <a:defRPr/>
            </a:pPr>
            <a:r>
              <a:rPr lang="es-MX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(R&amp;R)</a:t>
            </a:r>
            <a:endParaRPr lang="es-MX" sz="3600" b="1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abriola" panose="04040605051002020D02" pitchFamily="82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18E6016-6799-4B26-89EE-18E289597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21087"/>
            <a:ext cx="2840448" cy="286433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C9CB10D-E10B-415A-B3D6-8438BA21C4AC}"/>
              </a:ext>
            </a:extLst>
          </p:cNvPr>
          <p:cNvSpPr/>
          <p:nvPr/>
        </p:nvSpPr>
        <p:spPr>
          <a:xfrm>
            <a:off x="3347864" y="4040210"/>
            <a:ext cx="5958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Mat.  Jessica Jacqueline Machuca Vergara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546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Text Box 2"/>
          <p:cNvSpPr txBox="1">
            <a:spLocks noChangeArrowheads="1"/>
          </p:cNvSpPr>
          <p:nvPr/>
        </p:nvSpPr>
        <p:spPr bwMode="auto">
          <a:xfrm>
            <a:off x="467544" y="763149"/>
            <a:ext cx="8424936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 algn="ctr">
              <a:buClr>
                <a:srgbClr val="0000FF"/>
              </a:buClr>
              <a:buNone/>
              <a:defRPr/>
            </a:pPr>
            <a:r>
              <a:rPr lang="es-MX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abriola" panose="04040605051002020D02" pitchFamily="82" charset="0"/>
              </a:rPr>
              <a:t>Para cada instrumento de medición que se desee evaluar es necesario planear un estudio en el que se apliquen los siguientes pasos: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MX" sz="2800" b="1" dirty="0">
                <a:latin typeface="Gabriola" panose="04040605051002020D02" pitchFamily="82" charset="0"/>
              </a:rPr>
              <a:t>Seleccionar dos  o más operadores para conducir el estudio acerca del instrumento de medición de interés.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MX" sz="2800" b="1" dirty="0">
                <a:latin typeface="Gabriola" panose="04040605051002020D02" pitchFamily="82" charset="0"/>
              </a:rPr>
              <a:t>Seleccionar aleatoriamente un conjunto de 10 o más partes o piezas que serán medidas varias veces para cada operador.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MX" sz="2800" b="1" dirty="0">
                <a:latin typeface="Gabriola" panose="04040605051002020D02" pitchFamily="82" charset="0"/>
              </a:rPr>
              <a:t>Decidir el número de ensayos o veces que cada operador medirá la misma pieza. En este método se deben hacer por lo menos dos ensayos, y tres es lo más recomendable.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800" b="1" dirty="0">
                <a:latin typeface="Gabriola" panose="04040605051002020D02" pitchFamily="82" charset="0"/>
              </a:rPr>
              <a:t>Etiquetar cada parte  y aleatorizar el orden en la cual las partes o piezas se dan a los operadores.</a:t>
            </a:r>
          </a:p>
          <a:p>
            <a:pPr algn="just"/>
            <a:endParaRPr lang="es-ES_tradnl" altLang="es-MX" sz="1800" dirty="0">
              <a:latin typeface="+mn-lt"/>
            </a:endParaRPr>
          </a:p>
        </p:txBody>
      </p:sp>
      <p:sp>
        <p:nvSpPr>
          <p:cNvPr id="4" name="5 Rectángulo redondeado"/>
          <p:cNvSpPr/>
          <p:nvPr/>
        </p:nvSpPr>
        <p:spPr bwMode="auto">
          <a:xfrm>
            <a:off x="1043608" y="214290"/>
            <a:ext cx="6840760" cy="52723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Procedimiento para realizar un estudio R&amp;R</a:t>
            </a:r>
            <a:endParaRPr kumimoji="0" lang="es-MX" sz="3200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58E2410-F4BD-47C0-9C28-DBD9F9E49375}"/>
              </a:ext>
            </a:extLst>
          </p:cNvPr>
          <p:cNvSpPr/>
          <p:nvPr/>
        </p:nvSpPr>
        <p:spPr>
          <a:xfrm>
            <a:off x="611560" y="116684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 startAt="5"/>
            </a:pPr>
            <a:r>
              <a:rPr lang="es-MX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Obtener en orden aleatorio la primera medición (o ensayo) del operador A  para todas las piezas seleccionadas.</a:t>
            </a:r>
          </a:p>
          <a:p>
            <a:pPr marL="457200" lvl="0" indent="-457200" algn="just">
              <a:buFont typeface="+mj-lt"/>
              <a:buAutoNum type="arabicPeriod" startAt="5"/>
            </a:pPr>
            <a:r>
              <a:rPr lang="es-MX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Volver a aleatorizar las piezas y obtener la primera medición del operador B. </a:t>
            </a:r>
          </a:p>
          <a:p>
            <a:pPr marL="457200" lvl="0" indent="-457200" algn="just">
              <a:buFont typeface="+mj-lt"/>
              <a:buAutoNum type="arabicPeriod" startAt="5"/>
            </a:pPr>
            <a:r>
              <a:rPr lang="es-MX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Continuar hasta que todos los operadores hayan realizado la primera medición de todas las piezas.</a:t>
            </a:r>
          </a:p>
          <a:p>
            <a:pPr marL="457200" lvl="0" indent="-457200" algn="just">
              <a:buFont typeface="+mj-lt"/>
              <a:buAutoNum type="arabicPeriod" startAt="5"/>
            </a:pPr>
            <a:r>
              <a:rPr lang="es-MX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Repetir los tres pasos anteriores hasta completar el número de ensayos elegidos.</a:t>
            </a:r>
          </a:p>
          <a:p>
            <a:pPr marL="457200" lvl="0" indent="-457200" algn="just">
              <a:buFont typeface="+mj-lt"/>
              <a:buAutoNum type="arabicPeriod" startAt="5"/>
            </a:pPr>
            <a:r>
              <a:rPr lang="es-MX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Hacer un análisis estadístico de los datos.</a:t>
            </a:r>
            <a:endParaRPr lang="es-MX" b="1" dirty="0">
              <a:solidFill>
                <a:prstClr val="black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FFA0BD7-E2A9-49A3-B649-8BE2705FC09A}"/>
              </a:ext>
            </a:extLst>
          </p:cNvPr>
          <p:cNvSpPr/>
          <p:nvPr/>
        </p:nvSpPr>
        <p:spPr>
          <a:xfrm>
            <a:off x="899592" y="21149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Procedimiento para realizar un estudio R&amp;R</a:t>
            </a:r>
            <a:endParaRPr lang="es-MX" sz="32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619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Text Box 2"/>
          <p:cNvSpPr txBox="1">
            <a:spLocks noChangeArrowheads="1"/>
          </p:cNvSpPr>
          <p:nvPr/>
        </p:nvSpPr>
        <p:spPr bwMode="auto">
          <a:xfrm>
            <a:off x="539552" y="1340768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defRPr/>
            </a:pPr>
            <a:r>
              <a:rPr lang="es-ES_tradnl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abriola" panose="04040605051002020D02" pitchFamily="82" charset="0"/>
              </a:rPr>
              <a:t>Ejemplo:</a:t>
            </a:r>
          </a:p>
          <a:p>
            <a:pPr marL="0" indent="0" algn="just">
              <a:buNone/>
            </a:pPr>
            <a:r>
              <a:rPr lang="es-MX" sz="3200" b="1" dirty="0">
                <a:latin typeface="Gabriola" panose="04040605051002020D02" pitchFamily="82" charset="0"/>
              </a:rPr>
              <a:t>En una compañía que fabrica el polímero PVC (cloruro de polivinilo) se realiza un estudio R&amp;R para evaluar el proceso de medición del tamaño de piezas de PVC. Las especificaciones inferior y superior son EI=25 y ES=40 respectivamente, por lo que el rango de especificaciones  o tolerancias para el tamaño del PVC que es igual a 15. Se toman 10 muestras de PVC.  Cada pieza  de se mide dos veces por cada operador y los datos obtenidos se muestran enseguida: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51520" y="253097"/>
            <a:ext cx="84969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3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Análisis por medias y rangos del estudio         R&amp;R largo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013649"/>
              </p:ext>
            </p:extLst>
          </p:nvPr>
        </p:nvGraphicFramePr>
        <p:xfrm>
          <a:off x="467544" y="404664"/>
          <a:ext cx="8064897" cy="5571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4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4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0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8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70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OPERADOR A 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OPERADOR B 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>
                          <a:effectLst/>
                          <a:latin typeface="Gabriola" panose="04040605051002020D02" pitchFamily="82" charset="0"/>
                        </a:rPr>
                        <a:t>OPERADOR </a:t>
                      </a: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C 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NÚMERO DE PIEZA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4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36.2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36.3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35.8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35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36.1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34.8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4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35.3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35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35.6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35.1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35.7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34.7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4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30.8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30.6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30.4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28.9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30.2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29.2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4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4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29.8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29.6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30.2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29.9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28.3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30.1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4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5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31.7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31.1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31.7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30.1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31.7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4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6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30.7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29.7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30.9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30.4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29.8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29.5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4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7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33.4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32.4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32.9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32.1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33.4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31.2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4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8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37.1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36.5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36.7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36.2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36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35.5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14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9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30.1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30.5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29.7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29.1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30.2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4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10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34.6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34.2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34.1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33.7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33.6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200" b="1" dirty="0">
                          <a:effectLst/>
                          <a:latin typeface="Gabriola" panose="04040605051002020D02" pitchFamily="82" charset="0"/>
                        </a:rPr>
                        <a:t>34.2</a:t>
                      </a:r>
                      <a:endParaRPr lang="es-MX" sz="22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080051"/>
              </p:ext>
            </p:extLst>
          </p:nvPr>
        </p:nvGraphicFramePr>
        <p:xfrm>
          <a:off x="327830" y="200687"/>
          <a:ext cx="8488339" cy="4697500"/>
        </p:xfrm>
        <a:graphic>
          <a:graphicData uri="http://schemas.openxmlformats.org/drawingml/2006/table">
            <a:tbl>
              <a:tblPr/>
              <a:tblGrid>
                <a:gridCol w="121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63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478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19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OPER </a:t>
                      </a:r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Gabriola" panose="04040605051002020D02" pitchFamily="82" charset="0"/>
                        </a:rPr>
                        <a:t>A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 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Rango </a:t>
                      </a:r>
                      <a:r>
                        <a:rPr lang="es-MX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Op</a:t>
                      </a:r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 A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OPER </a:t>
                      </a:r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Gabriola" panose="04040605051002020D02" pitchFamily="82" charset="0"/>
                        </a:rPr>
                        <a:t>B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 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Rango op B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OPER </a:t>
                      </a:r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Gabriola" panose="04040605051002020D02" pitchFamily="82" charset="0"/>
                        </a:rPr>
                        <a:t>C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 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Rango opC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9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No. PIEZA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36.2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36.3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35.8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0.8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36.1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34.8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1.3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35.3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35.6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35.1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35.7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34.7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30.8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30.6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30.4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28.9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1.5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30.2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29.2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29.8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29.6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30.2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29.9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28.3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30.1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1.8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31.7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31.1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31.7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0.6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30.1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31.7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1.6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30.7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29.7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30.9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30.4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29.8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29.5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33.4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32.4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32.9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32.1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0.8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33.4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31.2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2.2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37.1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36.5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0.6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36.7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36.2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36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35.5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30.1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30.5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29.7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29.1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30.2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1.1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732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34.6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34.2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34.1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33.7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33.6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34.2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0.6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Total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FF0000"/>
                          </a:solidFill>
                          <a:effectLst/>
                          <a:latin typeface="Gabriola" panose="04040605051002020D02" pitchFamily="82" charset="0"/>
                        </a:rPr>
                        <a:t>330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FF0000"/>
                          </a:solidFill>
                          <a:effectLst/>
                          <a:latin typeface="Gabriola" panose="04040605051002020D02" pitchFamily="82" charset="0"/>
                        </a:rPr>
                        <a:t>326.5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FF0000"/>
                          </a:solidFill>
                          <a:effectLst/>
                          <a:latin typeface="Gabriola" panose="04040605051002020D02" pitchFamily="82" charset="0"/>
                        </a:rPr>
                        <a:t>327.7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FF0000"/>
                          </a:solidFill>
                          <a:effectLst/>
                          <a:latin typeface="Gabriola" panose="04040605051002020D02" pitchFamily="82" charset="0"/>
                        </a:rPr>
                        <a:t>322.7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FF0000"/>
                          </a:solidFill>
                          <a:effectLst/>
                          <a:latin typeface="Gabriola" panose="04040605051002020D02" pitchFamily="82" charset="0"/>
                        </a:rPr>
                        <a:t>322.3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FF0000"/>
                          </a:solidFill>
                          <a:effectLst/>
                          <a:latin typeface="Gabriola" panose="04040605051002020D02" pitchFamily="82" charset="0"/>
                        </a:rPr>
                        <a:t>321.1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Suma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656.5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650.4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643.4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Media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32.825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Gabriola" panose="04040605051002020D02" pitchFamily="82" charset="0"/>
                        </a:rPr>
                        <a:t>0.45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32.52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70C0"/>
                          </a:solidFill>
                          <a:effectLst/>
                          <a:latin typeface="Gabriola" panose="04040605051002020D02" pitchFamily="82" charset="0"/>
                        </a:rPr>
                        <a:t>0.62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32.17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Gabriola" panose="04040605051002020D02" pitchFamily="82" charset="0"/>
                        </a:rPr>
                        <a:t>1.14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853193"/>
              </p:ext>
            </p:extLst>
          </p:nvPr>
        </p:nvGraphicFramePr>
        <p:xfrm>
          <a:off x="0" y="4948948"/>
          <a:ext cx="9144001" cy="435280"/>
        </p:xfrm>
        <a:graphic>
          <a:graphicData uri="http://schemas.openxmlformats.org/drawingml/2006/table">
            <a:tbl>
              <a:tblPr/>
              <a:tblGrid>
                <a:gridCol w="1310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3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8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4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9683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60" marR="8560" marT="856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60" marR="8560" marT="85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Promedio de rangos</a:t>
                      </a:r>
                    </a:p>
                  </a:txBody>
                  <a:tcPr marL="8560" marR="8560" marT="85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Gabriola" panose="04040605051002020D02" pitchFamily="82" charset="0"/>
                        </a:rPr>
                        <a:t>0.7367</a:t>
                      </a:r>
                    </a:p>
                  </a:txBody>
                  <a:tcPr marL="8560" marR="8560" marT="85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8560" marR="8560" marT="85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60" marR="8560" marT="85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60" marR="8560" marT="85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60" marR="8560" marT="856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60" marR="8560" marT="856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325631"/>
              </p:ext>
            </p:extLst>
          </p:nvPr>
        </p:nvGraphicFramePr>
        <p:xfrm>
          <a:off x="343837" y="5445224"/>
          <a:ext cx="7180492" cy="851535"/>
        </p:xfrm>
        <a:graphic>
          <a:graphicData uri="http://schemas.openxmlformats.org/drawingml/2006/table">
            <a:tbl>
              <a:tblPr/>
              <a:tblGrid>
                <a:gridCol w="2146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8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Media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32.825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Media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32.17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1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Diferencia de medias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32.825-32.17=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995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292746" y="332656"/>
                <a:ext cx="5935438" cy="5844307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s-MX" sz="2400" b="1" dirty="0">
                    <a:solidFill>
                      <a:srgbClr val="FF0000"/>
                    </a:solidFill>
                    <a:latin typeface="Gabriola" panose="04040605051002020D02" pitchFamily="82" charset="0"/>
                  </a:rPr>
                  <a:t>Repetibilidad (variación del equipo VE)</a:t>
                </a:r>
              </a:p>
              <a:p>
                <a14:m>
                  <m:oMath xmlns:m="http://schemas.openxmlformats.org/officeDocument/2006/math">
                    <m:r>
                      <a:rPr lang="es-MX" sz="2400" b="1" i="1" smtClean="0">
                        <a:latin typeface="Cambria Math"/>
                      </a:rPr>
                      <m:t>𝑽𝑬</m:t>
                    </m:r>
                    <m:r>
                      <a:rPr lang="es-MX" sz="2400" b="1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s-MX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 smtClean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s-MX" sz="24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acc>
                      <m:accPr>
                        <m:chr m:val="̅"/>
                        <m:ctrlPr>
                          <a:rPr lang="es-MX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smtClean="0">
                            <a:latin typeface="Cambria Math"/>
                          </a:rPr>
                          <m:t>𝑹</m:t>
                        </m:r>
                      </m:e>
                    </m:acc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r>
                      <a:rPr lang="es-MX" sz="2400" b="1" i="1" smtClean="0">
                        <a:latin typeface="Cambria Math"/>
                      </a:rPr>
                      <m:t>𝟎</m:t>
                    </m:r>
                    <m:r>
                      <a:rPr lang="es-MX" sz="2400" b="1" i="1" smtClean="0">
                        <a:latin typeface="Cambria Math"/>
                      </a:rPr>
                      <m:t>.</m:t>
                    </m:r>
                    <m:r>
                      <a:rPr lang="es-MX" sz="2400" b="1" i="1" smtClean="0">
                        <a:latin typeface="Cambria Math"/>
                      </a:rPr>
                      <m:t>𝟕𝟑𝟔</m:t>
                    </m:r>
                    <m:r>
                      <a:rPr lang="es-MX" sz="2400" b="1" i="1" smtClean="0">
                        <a:latin typeface="Cambria Math"/>
                      </a:rPr>
                      <m:t>∗</m:t>
                    </m:r>
                    <m:r>
                      <a:rPr lang="es-MX" sz="2400" b="1" i="1" smtClean="0">
                        <a:latin typeface="Cambria Math"/>
                      </a:rPr>
                      <m:t>𝟒</m:t>
                    </m:r>
                    <m:r>
                      <a:rPr lang="es-MX" sz="2400" b="1" i="1" smtClean="0">
                        <a:latin typeface="Cambria Math"/>
                      </a:rPr>
                      <m:t>.</m:t>
                    </m:r>
                    <m:r>
                      <a:rPr lang="es-MX" sz="2400" b="1" i="1" smtClean="0">
                        <a:latin typeface="Cambria Math"/>
                      </a:rPr>
                      <m:t>𝟓𝟔</m:t>
                    </m:r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r>
                      <a:rPr lang="es-MX" sz="2400" b="1" i="1" smtClean="0">
                        <a:latin typeface="Cambria Math"/>
                      </a:rPr>
                      <m:t>𝟑</m:t>
                    </m:r>
                    <m:r>
                      <a:rPr lang="es-MX" sz="2400" b="1" i="1" smtClean="0">
                        <a:latin typeface="Cambria Math"/>
                      </a:rPr>
                      <m:t>.</m:t>
                    </m:r>
                    <m:r>
                      <a:rPr lang="es-MX" sz="2400" b="1" i="1" smtClean="0">
                        <a:latin typeface="Cambria Math"/>
                      </a:rPr>
                      <m:t>𝟑𝟓𝟔</m:t>
                    </m:r>
                  </m:oMath>
                </a14:m>
                <a:endParaRPr lang="es-MX" sz="2400" b="1" dirty="0">
                  <a:latin typeface="Gabriola" panose="04040605051002020D02" pitchFamily="82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 smtClean="0"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es-MX" sz="2400" b="1" i="1" smtClean="0">
                            <a:latin typeface="Cambria Math"/>
                          </a:rPr>
                          <m:t>𝑹𝑬𝑷𝑬𝑻</m:t>
                        </m:r>
                      </m:sub>
                    </m:sSub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smtClean="0">
                            <a:latin typeface="Cambria Math"/>
                          </a:rPr>
                          <m:t>𝑽𝑬</m:t>
                        </m:r>
                      </m:num>
                      <m:den>
                        <m:r>
                          <a:rPr lang="es-MX" sz="2400" b="1" i="1" smtClean="0">
                            <a:latin typeface="Cambria Math"/>
                          </a:rPr>
                          <m:t>𝟓</m:t>
                        </m:r>
                        <m:r>
                          <a:rPr lang="es-MX" sz="2400" b="1" i="1" smtClean="0">
                            <a:latin typeface="Cambria Math"/>
                          </a:rPr>
                          <m:t>.</m:t>
                        </m:r>
                        <m:r>
                          <a:rPr lang="es-MX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smtClean="0">
                            <a:latin typeface="Cambria Math"/>
                          </a:rPr>
                          <m:t>𝟑</m:t>
                        </m:r>
                        <m:r>
                          <a:rPr lang="es-MX" sz="2400" b="1" i="1" smtClean="0">
                            <a:latin typeface="Cambria Math"/>
                          </a:rPr>
                          <m:t>.</m:t>
                        </m:r>
                        <m:r>
                          <a:rPr lang="es-MX" sz="2400" b="1" i="1" smtClean="0">
                            <a:latin typeface="Cambria Math"/>
                          </a:rPr>
                          <m:t>𝟑𝟓𝟔</m:t>
                        </m:r>
                      </m:num>
                      <m:den>
                        <m:r>
                          <a:rPr lang="es-MX" sz="2400" b="1" i="1" smtClean="0">
                            <a:latin typeface="Cambria Math"/>
                          </a:rPr>
                          <m:t>𝟓</m:t>
                        </m:r>
                        <m:r>
                          <a:rPr lang="es-MX" sz="2400" b="1" i="1" smtClean="0">
                            <a:latin typeface="Cambria Math"/>
                          </a:rPr>
                          <m:t>.</m:t>
                        </m:r>
                        <m:r>
                          <a:rPr lang="es-MX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r>
                      <a:rPr lang="es-MX" sz="2400" b="1" i="1" smtClean="0">
                        <a:latin typeface="Cambria Math"/>
                      </a:rPr>
                      <m:t>𝟎</m:t>
                    </m:r>
                    <m:r>
                      <a:rPr lang="es-MX" sz="2400" b="1" i="1" smtClean="0">
                        <a:latin typeface="Cambria Math"/>
                      </a:rPr>
                      <m:t>.</m:t>
                    </m:r>
                    <m:r>
                      <a:rPr lang="es-MX" sz="2400" b="1" i="1" smtClean="0">
                        <a:latin typeface="Cambria Math"/>
                      </a:rPr>
                      <m:t>𝟔𝟓</m:t>
                    </m:r>
                  </m:oMath>
                </a14:m>
                <a:endParaRPr lang="es-MX" sz="2400" b="1" dirty="0">
                  <a:latin typeface="Gabriola" panose="04040605051002020D02" pitchFamily="82" charset="0"/>
                </a:endParaRPr>
              </a:p>
              <a:p>
                <a:endParaRPr lang="es-MX" sz="2400" b="1" dirty="0">
                  <a:solidFill>
                    <a:srgbClr val="000099"/>
                  </a:solidFill>
                  <a:latin typeface="Gabriola" panose="04040605051002020D02" pitchFamily="82" charset="0"/>
                </a:endParaRPr>
              </a:p>
              <a:p>
                <a:r>
                  <a:rPr lang="es-MX" sz="2400" b="1" dirty="0">
                    <a:solidFill>
                      <a:srgbClr val="000099"/>
                    </a:solidFill>
                    <a:latin typeface="Gabriola" panose="04040605051002020D02" pitchFamily="82" charset="0"/>
                  </a:rPr>
                  <a:t>Reproducibilidad (variación del operador VO)</a:t>
                </a:r>
              </a:p>
              <a:p>
                <a14:m>
                  <m:oMath xmlns:m="http://schemas.openxmlformats.org/officeDocument/2006/math">
                    <m:r>
                      <a:rPr lang="es-MX" sz="2400" b="1" i="1" smtClean="0">
                        <a:latin typeface="Cambria Math"/>
                      </a:rPr>
                      <m:t>𝑽𝑶</m:t>
                    </m:r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MX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s-MX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MX" sz="2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s-MX" sz="24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s-MX" sz="2400" b="1" i="1" smtClean="0">
                                                <a:latin typeface="Cambria Math"/>
                                              </a:rPr>
                                              <m:t>𝑿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s-MX" sz="2400" b="1" i="1" smtClean="0">
                                            <a:latin typeface="Cambria Math"/>
                                          </a:rPr>
                                          <m:t>𝑫𝑰𝑭</m:t>
                                        </m:r>
                                      </m:sub>
                                    </m:sSub>
                                  </m:e>
                                </m:d>
                                <m:sSub>
                                  <m:sSubPr>
                                    <m:ctrlPr>
                                      <a:rPr lang="es-MX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MX" sz="2400" b="1" i="1" smtClean="0"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es-MX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s-MX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s-MX" sz="2400" b="1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s-MX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MX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MX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2400" b="1" i="1" smtClean="0">
                                        <a:latin typeface="Cambria Math"/>
                                      </a:rPr>
                                      <m:t>𝑽𝑬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s-MX" sz="24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s-MX" sz="2400" b="1" i="1" smtClean="0">
                                <a:latin typeface="Cambria Math"/>
                              </a:rPr>
                              <m:t>𝒏𝒕</m:t>
                            </m:r>
                          </m:den>
                        </m:f>
                      </m:e>
                    </m:rad>
                  </m:oMath>
                </a14:m>
                <a:r>
                  <a:rPr lang="es-MX" b="1" dirty="0">
                    <a:latin typeface="Gabriola" panose="04040605051002020D02" pitchFamily="82" charset="0"/>
                  </a:rPr>
                  <a:t>       </a:t>
                </a:r>
              </a:p>
              <a:p>
                <a14:m>
                  <m:oMath xmlns:m="http://schemas.openxmlformats.org/officeDocument/2006/math">
                    <m:r>
                      <a:rPr lang="es-MX" sz="2400" b="1" i="1" smtClean="0">
                        <a:latin typeface="Cambria Math"/>
                      </a:rPr>
                      <m:t>𝑽𝑶</m:t>
                    </m:r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MX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MX" sz="2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s-MX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2400" b="1" i="1" smtClean="0">
                                        <a:latin typeface="Cambria Math"/>
                                      </a:rPr>
                                      <m:t>𝟎</m:t>
                                    </m:r>
                                    <m:r>
                                      <a:rPr lang="es-MX" sz="2400" b="1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s-MX" sz="2400" b="1" i="1" smtClean="0">
                                        <a:latin typeface="Cambria Math"/>
                                      </a:rPr>
                                      <m:t>𝟔𝟓</m:t>
                                    </m:r>
                                  </m:e>
                                </m:d>
                                <m:r>
                                  <a:rPr lang="es-MX" sz="2400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s-MX" sz="2400" b="1" i="1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s-MX" sz="2400" b="1" i="1" smtClean="0">
                                    <a:latin typeface="Cambria Math"/>
                                  </a:rPr>
                                  <m:t>.</m:t>
                                </m:r>
                                <m:r>
                                  <a:rPr lang="es-MX" sz="2400" b="1" i="1" smtClean="0">
                                    <a:latin typeface="Cambria Math"/>
                                  </a:rPr>
                                  <m:t>𝟕</m:t>
                                </m:r>
                                <m:r>
                                  <a:rPr lang="es-MX" sz="2400" b="1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s-MX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s-MX" sz="2400" b="1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s-MX" sz="24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s-MX" sz="24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MX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sz="2400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es-MX" sz="2400" b="1" i="1" smtClean="0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s-MX" sz="2400" b="1" i="1" smtClean="0">
                                        <a:latin typeface="Cambria Math"/>
                                      </a:rPr>
                                      <m:t>𝟑𝟓𝟔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s-MX" sz="24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d>
                              <m:dPr>
                                <m:ctrlPr>
                                  <a:rPr lang="es-MX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sz="2400" b="1" i="1" smtClean="0">
                                    <a:latin typeface="Cambria Math"/>
                                  </a:rPr>
                                  <m:t>𝟏𝟎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s-MX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MX" sz="24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d>
                          </m:den>
                        </m:f>
                      </m:e>
                    </m:rad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r>
                      <a:rPr lang="es-MX" sz="2400" b="1" i="1" smtClean="0">
                        <a:latin typeface="Cambria Math"/>
                      </a:rPr>
                      <m:t>𝟏</m:t>
                    </m:r>
                    <m:r>
                      <a:rPr lang="es-MX" sz="2400" b="1" i="1" smtClean="0">
                        <a:latin typeface="Cambria Math"/>
                      </a:rPr>
                      <m:t>.</m:t>
                    </m:r>
                    <m:r>
                      <a:rPr lang="es-MX" sz="2400" b="1" i="1" smtClean="0">
                        <a:latin typeface="Cambria Math"/>
                      </a:rPr>
                      <m:t>𝟓𝟖</m:t>
                    </m:r>
                  </m:oMath>
                </a14:m>
                <a:endParaRPr lang="es-MX" sz="2400" b="1" dirty="0">
                  <a:latin typeface="Gabriola" panose="04040605051002020D02" pitchFamily="82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 smtClean="0"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es-MX" sz="2400" b="1" i="1" smtClean="0">
                            <a:latin typeface="Cambria Math"/>
                          </a:rPr>
                          <m:t>𝑹𝑬𝑷𝑹𝑶𝑫</m:t>
                        </m:r>
                      </m:sub>
                    </m:sSub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smtClean="0">
                            <a:latin typeface="Cambria Math"/>
                          </a:rPr>
                          <m:t>𝑽𝑶</m:t>
                        </m:r>
                      </m:num>
                      <m:den>
                        <m:r>
                          <a:rPr lang="es-MX" sz="2400" b="1" i="1" smtClean="0">
                            <a:latin typeface="Cambria Math"/>
                          </a:rPr>
                          <m:t>𝟓</m:t>
                        </m:r>
                        <m:r>
                          <a:rPr lang="es-MX" sz="2400" b="1" i="1" smtClean="0">
                            <a:latin typeface="Cambria Math"/>
                          </a:rPr>
                          <m:t>.</m:t>
                        </m:r>
                        <m:r>
                          <a:rPr lang="es-MX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smtClean="0">
                            <a:latin typeface="Cambria Math"/>
                          </a:rPr>
                          <m:t>𝟏</m:t>
                        </m:r>
                        <m:r>
                          <a:rPr lang="es-MX" sz="2400" b="1" i="1" smtClean="0">
                            <a:latin typeface="Cambria Math"/>
                          </a:rPr>
                          <m:t>.</m:t>
                        </m:r>
                        <m:r>
                          <a:rPr lang="es-MX" sz="2400" b="1" i="1" smtClean="0">
                            <a:latin typeface="Cambria Math"/>
                          </a:rPr>
                          <m:t>𝟓𝟖</m:t>
                        </m:r>
                      </m:num>
                      <m:den>
                        <m:r>
                          <a:rPr lang="es-MX" sz="2400" b="1" i="1" smtClean="0">
                            <a:latin typeface="Cambria Math"/>
                          </a:rPr>
                          <m:t>𝟓</m:t>
                        </m:r>
                        <m:r>
                          <a:rPr lang="es-MX" sz="2400" b="1" i="1" smtClean="0">
                            <a:latin typeface="Cambria Math"/>
                          </a:rPr>
                          <m:t>.</m:t>
                        </m:r>
                        <m:r>
                          <a:rPr lang="es-MX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r>
                      <a:rPr lang="es-MX" sz="2400" b="1" i="1" smtClean="0">
                        <a:latin typeface="Cambria Math"/>
                      </a:rPr>
                      <m:t>𝟎</m:t>
                    </m:r>
                    <m:r>
                      <a:rPr lang="es-MX" sz="2400" b="1" i="1" smtClean="0">
                        <a:latin typeface="Cambria Math"/>
                      </a:rPr>
                      <m:t>.</m:t>
                    </m:r>
                    <m:r>
                      <a:rPr lang="es-MX" sz="2400" b="1" i="1" smtClean="0">
                        <a:latin typeface="Cambria Math"/>
                      </a:rPr>
                      <m:t>𝟑𝟏</m:t>
                    </m:r>
                  </m:oMath>
                </a14:m>
                <a:endParaRPr lang="es-MX" sz="2400" b="1" dirty="0">
                  <a:latin typeface="Gabriola" panose="04040605051002020D02" pitchFamily="82" charset="0"/>
                </a:endParaRPr>
              </a:p>
              <a:p>
                <a:pPr marL="0" indent="0">
                  <a:buNone/>
                </a:pPr>
                <a:endParaRPr lang="es-MX" sz="2400" b="1" dirty="0">
                  <a:solidFill>
                    <a:srgbClr val="FF0000"/>
                  </a:solidFill>
                  <a:latin typeface="Gabriola" panose="04040605051002020D02" pitchFamily="82" charset="0"/>
                </a:endParaRPr>
              </a:p>
              <a:p>
                <a:r>
                  <a:rPr lang="es-MX" sz="2400" b="1" dirty="0">
                    <a:solidFill>
                      <a:srgbClr val="FF0000"/>
                    </a:solidFill>
                    <a:latin typeface="Gabriola" panose="04040605051002020D02" pitchFamily="82" charset="0"/>
                  </a:rPr>
                  <a:t>Repetibilidad y Reproducibilidad</a:t>
                </a:r>
              </a:p>
              <a:p>
                <a14:m>
                  <m:oMath xmlns:m="http://schemas.openxmlformats.org/officeDocument/2006/math">
                    <m:r>
                      <a:rPr lang="es-MX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𝑹</m:t>
                    </m:r>
                    <m:r>
                      <a:rPr lang="es-MX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&amp;</m:t>
                    </m:r>
                    <m:r>
                      <a:rPr lang="es-MX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𝑹</m:t>
                    </m:r>
                    <m:r>
                      <a:rPr lang="es-MX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𝑽𝑬</m:t>
                            </m:r>
                          </m:e>
                          <m:sup>
                            <m: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s-MX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𝑽𝑶</m:t>
                            </m:r>
                          </m:e>
                          <m:sup>
                            <m: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s-MX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𝟑𝟓𝟔</m:t>
                            </m:r>
                          </m:e>
                          <m:sup>
                            <m: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s-MX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.</m:t>
                            </m:r>
                            <m: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𝟓𝟖</m:t>
                            </m:r>
                          </m:e>
                          <m:sup>
                            <m:r>
                              <a:rPr lang="es-MX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s-MX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s-MX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r>
                      <a:rPr lang="es-MX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s-MX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𝟕𝟏</m:t>
                    </m:r>
                  </m:oMath>
                </a14:m>
                <a:endParaRPr lang="es-MX" sz="2400" b="1" dirty="0">
                  <a:solidFill>
                    <a:srgbClr val="FF0000"/>
                  </a:solidFill>
                  <a:latin typeface="Gabriola" panose="04040605051002020D02" pitchFamily="82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 smtClean="0"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b>
                        <m:r>
                          <a:rPr lang="es-MX" sz="2400" b="1" i="1" smtClean="0">
                            <a:latin typeface="Cambria Math"/>
                          </a:rPr>
                          <m:t>𝑹</m:t>
                        </m:r>
                        <m:r>
                          <a:rPr lang="es-MX" sz="2400" b="1" i="1" smtClean="0">
                            <a:latin typeface="Cambria Math"/>
                          </a:rPr>
                          <m:t>&amp;</m:t>
                        </m:r>
                        <m:r>
                          <a:rPr lang="es-MX" sz="2400" b="1" i="1" smtClean="0">
                            <a:latin typeface="Cambria Math"/>
                          </a:rPr>
                          <m:t>𝑹</m:t>
                        </m:r>
                      </m:sub>
                    </m:sSub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smtClean="0">
                            <a:latin typeface="Cambria Math"/>
                          </a:rPr>
                          <m:t>𝑹</m:t>
                        </m:r>
                        <m:r>
                          <a:rPr lang="es-MX" sz="2400" b="1" i="1" smtClean="0">
                            <a:latin typeface="Cambria Math"/>
                          </a:rPr>
                          <m:t>&amp;</m:t>
                        </m:r>
                        <m:r>
                          <a:rPr lang="es-MX" sz="2400" b="1" i="1" smtClean="0">
                            <a:latin typeface="Cambria Math"/>
                          </a:rPr>
                          <m:t>𝑹</m:t>
                        </m:r>
                      </m:num>
                      <m:den>
                        <m:r>
                          <a:rPr lang="es-MX" sz="2400" b="1" i="1" smtClean="0">
                            <a:latin typeface="Cambria Math"/>
                          </a:rPr>
                          <m:t>𝟓</m:t>
                        </m:r>
                        <m:r>
                          <a:rPr lang="es-MX" sz="2400" b="1" i="1" smtClean="0">
                            <a:latin typeface="Cambria Math"/>
                          </a:rPr>
                          <m:t>.</m:t>
                        </m:r>
                        <m:r>
                          <a:rPr lang="es-MX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s-MX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smtClean="0">
                            <a:latin typeface="Cambria Math" panose="02040503050406030204" pitchFamily="18" charset="0"/>
                          </a:rPr>
                          <m:t>𝟕𝟏</m:t>
                        </m:r>
                      </m:num>
                      <m:den>
                        <m:r>
                          <a:rPr lang="es-MX" sz="2400" b="1" i="1" smtClean="0">
                            <a:latin typeface="Cambria Math"/>
                          </a:rPr>
                          <m:t>𝟓</m:t>
                        </m:r>
                        <m:r>
                          <a:rPr lang="es-MX" sz="2400" b="1" i="1" smtClean="0">
                            <a:latin typeface="Cambria Math"/>
                          </a:rPr>
                          <m:t>.</m:t>
                        </m:r>
                        <m:r>
                          <a:rPr lang="es-MX" sz="24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es-MX" sz="2400" b="1" i="1" smtClean="0">
                        <a:latin typeface="Cambria Math"/>
                      </a:rPr>
                      <m:t>=</m:t>
                    </m:r>
                    <m:r>
                      <a:rPr lang="es-MX" sz="2400" b="1" i="1" smtClean="0">
                        <a:latin typeface="Cambria Math"/>
                      </a:rPr>
                      <m:t>𝟎</m:t>
                    </m:r>
                    <m:r>
                      <a:rPr lang="es-MX" sz="2400" b="1" i="1" smtClean="0">
                        <a:latin typeface="Cambria Math"/>
                      </a:rPr>
                      <m:t>.</m:t>
                    </m:r>
                    <m:r>
                      <a:rPr lang="es-MX" sz="2400" b="1" i="1" smtClean="0">
                        <a:latin typeface="Cambria Math"/>
                      </a:rPr>
                      <m:t>𝟕𝟐</m:t>
                    </m:r>
                  </m:oMath>
                </a14:m>
                <a:endParaRPr lang="es-MX" sz="2400" b="1" dirty="0">
                  <a:solidFill>
                    <a:srgbClr val="FF0000"/>
                  </a:solidFill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2746" y="332656"/>
                <a:ext cx="5935438" cy="5844307"/>
              </a:xfrm>
              <a:blipFill>
                <a:blip r:embed="rId2"/>
                <a:stretch>
                  <a:fillRect l="-924" t="-167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37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447" y="476672"/>
            <a:ext cx="316080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228184" y="2648428"/>
            <a:ext cx="25154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latin typeface="Gabriola" panose="04040605051002020D02" pitchFamily="82" charset="0"/>
              </a:rPr>
              <a:t>n=numero de partes</a:t>
            </a:r>
          </a:p>
          <a:p>
            <a:r>
              <a:rPr lang="es-MX" sz="2800" b="1" dirty="0">
                <a:latin typeface="Gabriola" panose="04040605051002020D02" pitchFamily="82" charset="0"/>
              </a:rPr>
              <a:t>t=numero de ensayos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D349D33-8A4F-4E6B-A461-EE9F6F328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617271"/>
              </p:ext>
            </p:extLst>
          </p:nvPr>
        </p:nvGraphicFramePr>
        <p:xfrm>
          <a:off x="6601654" y="3717032"/>
          <a:ext cx="2032000" cy="197739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17699204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37208114"/>
                    </a:ext>
                  </a:extLst>
                </a:gridCol>
              </a:tblGrid>
              <a:tr h="41365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tamaño de muestra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d</a:t>
                      </a:r>
                      <a:r>
                        <a:rPr lang="es-MX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232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6792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383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5071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4816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729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588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/>
          </p:nvPr>
        </p:nvGraphicFramePr>
        <p:xfrm>
          <a:off x="323528" y="692696"/>
          <a:ext cx="7600037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1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8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8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78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8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78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6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Pieza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1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2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3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4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5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6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7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8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9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10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Medición promedio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35.7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35.23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30.02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29.65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31.38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30.17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32.57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36.33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29.93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34.07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440" y="2361567"/>
            <a:ext cx="8784976" cy="12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Rectángulo"/>
              <p:cNvSpPr/>
              <p:nvPr/>
            </p:nvSpPr>
            <p:spPr>
              <a:xfrm>
                <a:off x="6732240" y="1694680"/>
                <a:ext cx="18677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i="1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s-MX" i="1">
                              <a:latin typeface="Cambria Math"/>
                            </a:rPr>
                            <m:t>𝑅</m:t>
                          </m:r>
                          <m:r>
                            <a:rPr lang="es-MX" i="1">
                              <a:latin typeface="Cambria Math"/>
                            </a:rPr>
                            <m:t>&amp;</m:t>
                          </m:r>
                          <m:r>
                            <a:rPr lang="es-MX" i="1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s-MX" i="1">
                          <a:latin typeface="Cambria Math"/>
                        </a:rPr>
                        <m:t>=0.72</m:t>
                      </m:r>
                    </m:oMath>
                  </m:oMathPara>
                </a14:m>
                <a:endParaRPr lang="es-MX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1694680"/>
                <a:ext cx="1867755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061318"/>
              </p:ext>
            </p:extLst>
          </p:nvPr>
        </p:nvGraphicFramePr>
        <p:xfrm>
          <a:off x="118440" y="3861048"/>
          <a:ext cx="8784976" cy="2322195"/>
        </p:xfrm>
        <a:graphic>
          <a:graphicData uri="http://schemas.openxmlformats.org/drawingml/2006/table">
            <a:tbl>
              <a:tblPr/>
              <a:tblGrid>
                <a:gridCol w="1429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1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 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Estimada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Variación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Estimada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Contribución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R&amp;R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Repetibilidad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0.646972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(0.64/2.22)*100=29.1152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(0.64*0.64)=0.418573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(0.41/4.9)*100=</a:t>
                      </a:r>
                    </a:p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8.47697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(8.4/10.4)*100=</a:t>
                      </a:r>
                    </a:p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81.27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Reproducibilidad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0.310617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(0.31/2.22)*100=13.9785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(0.31*0.31)=0.096483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(0.09/4.9)*100=</a:t>
                      </a:r>
                    </a:p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1.95398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(1.9/10.4)*100=</a:t>
                      </a:r>
                    </a:p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18.73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&amp; 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0.717674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(0.71/2.22)*100=</a:t>
                      </a:r>
                      <a:r>
                        <a:rPr lang="es-MX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32.297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(0.71*0.71)=0.515056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(0.51*0.51)*100=</a:t>
                      </a:r>
                    </a:p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2.10302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(2.10/2.22)*100=94.6409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(2.1*2.1)=4.42271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89.569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Variación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2.22211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4.93776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Box 3">
            <a:extLst>
              <a:ext uri="{FF2B5EF4-FFF2-40B4-BE49-F238E27FC236}">
                <a16:creationId xmlns:a16="http://schemas.microsoft.com/office/drawing/2014/main" id="{A0ED8401-3A19-46FC-811F-71B1317FF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65" y="1505354"/>
            <a:ext cx="46805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Univers" pitchFamily="34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Univers" pitchFamily="34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9pPr>
          </a:lstStyle>
          <a:p>
            <a:r>
              <a:rPr lang="es-ES_tradnl" altLang="es-MX" b="1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</a:t>
            </a:r>
            <a:r>
              <a:rPr lang="es-ES_tradnl" altLang="es-MX" b="1" baseline="30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2</a:t>
            </a:r>
            <a:r>
              <a:rPr lang="es-ES_tradnl" altLang="es-MX" b="1" baseline="-25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total</a:t>
            </a:r>
            <a:r>
              <a:rPr lang="es-ES_tradnl" altLang="es-MX" b="1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 = </a:t>
            </a:r>
            <a:r>
              <a:rPr lang="es-ES_tradnl" altLang="es-MX" b="1" baseline="30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2</a:t>
            </a:r>
            <a:r>
              <a:rPr lang="es-ES_tradnl" altLang="es-MX" b="1" baseline="-25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parte-parte</a:t>
            </a:r>
            <a:r>
              <a:rPr lang="es-ES_tradnl" altLang="es-MX" b="1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 + </a:t>
            </a:r>
            <a:r>
              <a:rPr lang="es-ES_tradnl" altLang="es-MX" b="1" baseline="30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2</a:t>
            </a:r>
            <a:r>
              <a:rPr lang="es-ES_tradnl" altLang="es-MX" b="1" baseline="-25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R&amp;R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8248E7-3BD5-467F-8519-81A05D00A1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2" r="28065"/>
          <a:stretch/>
        </p:blipFill>
        <p:spPr bwMode="auto">
          <a:xfrm>
            <a:off x="3563888" y="1505354"/>
            <a:ext cx="3168352" cy="8685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97173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845083"/>
              </p:ext>
            </p:extLst>
          </p:nvPr>
        </p:nvGraphicFramePr>
        <p:xfrm>
          <a:off x="384537" y="154522"/>
          <a:ext cx="8147903" cy="819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2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95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95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954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6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Pieza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1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3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4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5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6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7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8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9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10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Medición promedio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35.7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35.23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30.02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29.65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31.38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30.17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32.57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36.33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29.93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  <a:latin typeface="Gabriola" panose="04040605051002020D02" pitchFamily="82" charset="0"/>
                        </a:rPr>
                        <a:t>34.07</a:t>
                      </a:r>
                      <a:endParaRPr lang="es-MX" sz="2400" b="1" dirty="0"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419" y="1335638"/>
            <a:ext cx="7238534" cy="9904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04864"/>
            <a:ext cx="8784976" cy="12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Rectángulo"/>
              <p:cNvSpPr/>
              <p:nvPr/>
            </p:nvSpPr>
            <p:spPr>
              <a:xfrm>
                <a:off x="6664685" y="1423197"/>
                <a:ext cx="18677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i="1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s-MX" i="1">
                              <a:latin typeface="Cambria Math"/>
                            </a:rPr>
                            <m:t>𝑅</m:t>
                          </m:r>
                          <m:r>
                            <a:rPr lang="es-MX" i="1">
                              <a:latin typeface="Cambria Math"/>
                            </a:rPr>
                            <m:t>&amp;</m:t>
                          </m:r>
                          <m:r>
                            <a:rPr lang="es-MX" i="1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s-MX" i="1">
                          <a:latin typeface="Cambria Math"/>
                        </a:rPr>
                        <m:t>=0.72</m:t>
                      </m:r>
                    </m:oMath>
                  </m:oMathPara>
                </a14:m>
                <a:endParaRPr lang="es-MX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4685" y="1423197"/>
                <a:ext cx="1867755" cy="461665"/>
              </a:xfrm>
              <a:prstGeom prst="rect">
                <a:avLst/>
              </a:prstGeom>
              <a:blipFill>
                <a:blip r:embed="rId4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847293"/>
              </p:ext>
            </p:extLst>
          </p:nvPr>
        </p:nvGraphicFramePr>
        <p:xfrm>
          <a:off x="384538" y="3861048"/>
          <a:ext cx="8291919" cy="2200275"/>
        </p:xfrm>
        <a:graphic>
          <a:graphicData uri="http://schemas.openxmlformats.org/drawingml/2006/table">
            <a:tbl>
              <a:tblPr/>
              <a:tblGrid>
                <a:gridCol w="1651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2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8606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Medición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Sigma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Varianza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Porcentaje 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Porcentaje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Unidad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Estimada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Variación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Estimada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Contribución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de R&amp;R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Repetibilidad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0.646972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29.1152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0.418573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8.47697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Gabriola" panose="04040605051002020D02" pitchFamily="82" charset="0"/>
                        </a:rPr>
                        <a:t>81.27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Reproducibilidad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0.310617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13.9785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0.096483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1.95398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Gabriola" panose="04040605051002020D02" pitchFamily="82" charset="0"/>
                        </a:rPr>
                        <a:t>18.73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 &amp; 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0.717674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32.297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0.515056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10.431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Partes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2.10302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94.6409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4.42271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89.569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Variación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2.22211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4.93776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 Box 3">
            <a:extLst>
              <a:ext uri="{FF2B5EF4-FFF2-40B4-BE49-F238E27FC236}">
                <a16:creationId xmlns:a16="http://schemas.microsoft.com/office/drawing/2014/main" id="{BB1071FA-F0E0-4947-BEF0-2FC219A12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66" y="1423197"/>
            <a:ext cx="36117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Univers" pitchFamily="34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Univers" pitchFamily="34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9pPr>
          </a:lstStyle>
          <a:p>
            <a:r>
              <a:rPr lang="es-ES_tradnl" altLang="es-MX" b="1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</a:t>
            </a:r>
            <a:r>
              <a:rPr lang="es-ES_tradnl" altLang="es-MX" b="1" baseline="30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2</a:t>
            </a:r>
            <a:r>
              <a:rPr lang="es-ES_tradnl" altLang="es-MX" b="1" baseline="-25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total</a:t>
            </a:r>
            <a:r>
              <a:rPr lang="es-ES_tradnl" altLang="es-MX" b="1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 = </a:t>
            </a:r>
            <a:r>
              <a:rPr lang="es-ES_tradnl" altLang="es-MX" b="1" baseline="30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2</a:t>
            </a:r>
            <a:r>
              <a:rPr lang="es-ES_tradnl" altLang="es-MX" b="1" baseline="-25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parte-parte</a:t>
            </a:r>
            <a:r>
              <a:rPr lang="es-ES_tradnl" altLang="es-MX" b="1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 + </a:t>
            </a:r>
            <a:r>
              <a:rPr lang="es-ES_tradnl" altLang="es-MX" b="1" baseline="30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2</a:t>
            </a:r>
            <a:r>
              <a:rPr lang="es-ES_tradnl" altLang="es-MX" b="1" baseline="-25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R&amp;R</a:t>
            </a:r>
          </a:p>
        </p:txBody>
      </p:sp>
    </p:spTree>
    <p:extLst>
      <p:ext uri="{BB962C8B-B14F-4D97-AF65-F5344CB8AC3E}">
        <p14:creationId xmlns:p14="http://schemas.microsoft.com/office/powerpoint/2010/main" val="609715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14088" y="1340768"/>
            <a:ext cx="720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s-MX" sz="2800" b="1" dirty="0">
                <a:latin typeface="Gabriola" panose="04040605051002020D02" pitchFamily="82" charset="0"/>
              </a:rPr>
              <a:t>El porcentaje de  la sigma explicada de R &amp; R es de  32.29%</a:t>
            </a:r>
          </a:p>
          <a:p>
            <a:pPr marL="457200" indent="-457200">
              <a:buFont typeface="+mj-lt"/>
              <a:buAutoNum type="arabicParenR"/>
            </a:pPr>
            <a:endParaRPr lang="es-MX" sz="2800" b="1" dirty="0">
              <a:latin typeface="Gabriola" panose="04040605051002020D02" pitchFamily="82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s-MX" sz="2800" b="1" dirty="0">
                <a:latin typeface="Gabriola" panose="04040605051002020D02" pitchFamily="82" charset="0"/>
              </a:rPr>
              <a:t>Se observa que la repetibilidad contribuye más al error de medición (81.27%).</a:t>
            </a:r>
          </a:p>
          <a:p>
            <a:pPr marL="457200" indent="-457200">
              <a:buFont typeface="+mj-lt"/>
              <a:buAutoNum type="arabicParenR"/>
            </a:pPr>
            <a:r>
              <a:rPr lang="es-MX" sz="2800" b="1" dirty="0">
                <a:latin typeface="Gabriola" panose="04040605051002020D02" pitchFamily="82" charset="0"/>
              </a:rPr>
              <a:t>Es necesario retrabajar o remplazar el sistema de medición, pero en  primera instancia se deben buscar mejoras del instrumento mismo.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1032" y="546562"/>
            <a:ext cx="68836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200" b="1" dirty="0">
                <a:solidFill>
                  <a:srgbClr val="800000"/>
                </a:solidFill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Conclusiones R&amp;R, sin considerar las tolerancias: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332656"/>
                <a:ext cx="7886700" cy="570029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s-MX" sz="3600" b="1" dirty="0">
                    <a:solidFill>
                      <a:srgbClr val="0066FF"/>
                    </a:solidFill>
                    <a:latin typeface="Gabriola" panose="04040605051002020D02" pitchFamily="82" charset="0"/>
                  </a:rPr>
                  <a:t>Número de categorías distintas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3600" b="1" i="1" smtClean="0">
                            <a:solidFill>
                              <a:srgbClr val="0066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3600" b="1" i="1" smtClean="0">
                            <a:solidFill>
                              <a:srgbClr val="0066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s-MX" sz="3600" b="1" i="1" smtClean="0">
                            <a:solidFill>
                              <a:srgbClr val="0066FF"/>
                            </a:solidFill>
                            <a:latin typeface="Cambria Math"/>
                          </a:rPr>
                          <m:t>𝒄</m:t>
                        </m:r>
                      </m:sub>
                    </m:sSub>
                  </m:oMath>
                </a14:m>
                <a:endParaRPr lang="es-MX" sz="3600" b="1" dirty="0">
                  <a:latin typeface="Gabriola" panose="04040605051002020D02" pitchFamily="82" charset="0"/>
                </a:endParaRPr>
              </a:p>
              <a:p>
                <a:pPr marL="0" indent="0">
                  <a:buNone/>
                </a:pPr>
                <a:r>
                  <a:rPr lang="es-MX" sz="3200" b="1" dirty="0">
                    <a:latin typeface="Gabriola" panose="04040605051002020D02" pitchFamily="82" charset="0"/>
                  </a:rPr>
                  <a:t>El número de categorías distintas o distinguibles, se calcula como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3200" b="1" i="1" smtClean="0"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s-MX" sz="3200" b="1" i="1" smtClean="0">
                            <a:latin typeface="Cambria Math"/>
                          </a:rPr>
                          <m:t>𝒄</m:t>
                        </m:r>
                      </m:sub>
                    </m:sSub>
                    <m:r>
                      <a:rPr lang="es-MX" sz="3200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32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3200" b="1" i="1" smtClean="0">
                            <a:latin typeface="Cambria Math"/>
                          </a:rPr>
                          <m:t>𝟐</m:t>
                        </m:r>
                      </m:e>
                    </m:rad>
                    <m:d>
                      <m:dPr>
                        <m:ctrlPr>
                          <a:rPr lang="es-MX" sz="3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s-MX" sz="32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MX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3200" b="1" i="1" smtClean="0">
                                    <a:latin typeface="Cambria Math"/>
                                    <a:ea typeface="Cambria Math"/>
                                  </a:rPr>
                                  <m:t>𝝈</m:t>
                                </m:r>
                              </m:e>
                              <m:sub>
                                <m:r>
                                  <a:rPr lang="es-MX" sz="3200" b="1" i="1" smtClean="0">
                                    <a:latin typeface="Cambria Math"/>
                                  </a:rPr>
                                  <m:t>𝒑𝒂𝒓𝒕𝒆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MX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3200" b="1" i="1" smtClean="0">
                                    <a:latin typeface="Cambria Math"/>
                                    <a:ea typeface="Cambria Math"/>
                                  </a:rPr>
                                  <m:t>𝝈</m:t>
                                </m:r>
                              </m:e>
                              <m:sub>
                                <m:r>
                                  <a:rPr lang="es-MX" sz="3200" b="1" i="1" smtClean="0">
                                    <a:latin typeface="Cambria Math"/>
                                  </a:rPr>
                                  <m:t>𝑹</m:t>
                                </m:r>
                                <m:r>
                                  <a:rPr lang="es-MX" sz="3200" b="1" i="1" smtClean="0">
                                    <a:latin typeface="Cambria Math"/>
                                  </a:rPr>
                                  <m:t>&amp;</m:t>
                                </m:r>
                                <m:r>
                                  <a:rPr lang="es-MX" sz="3200" b="1" i="1" smtClean="0">
                                    <a:latin typeface="Cambria Math"/>
                                  </a:rPr>
                                  <m:t>𝑹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s-MX" sz="3200" b="1" dirty="0">
                    <a:latin typeface="Gabriola" panose="04040605051002020D02" pitchFamily="82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3200" b="1" i="1"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s-MX" sz="3200" b="1" i="1">
                            <a:latin typeface="Cambria Math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s-MX" sz="3200" b="1" dirty="0">
                    <a:latin typeface="Gabriola" panose="04040605051002020D02" pitchFamily="82" charset="0"/>
                  </a:rPr>
                  <a:t> está relacionado con la resolución del sistema de medición e indica el número de grupos diferentes de piezas que el sistema de medición es capaz de distinguir.</a:t>
                </a:r>
              </a:p>
              <a:p>
                <a:pPr marL="0" indent="0" algn="just">
                  <a:buNone/>
                </a:pPr>
                <a:r>
                  <a:rPr lang="es-MX" sz="3200" b="1" dirty="0">
                    <a:latin typeface="Gabriola" panose="04040605051002020D02" pitchFamily="82" charset="0"/>
                  </a:rPr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3200" b="1" i="1"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s-MX" sz="3200" b="1" i="1">
                            <a:latin typeface="Cambria Math"/>
                          </a:rPr>
                          <m:t>𝒄</m:t>
                        </m:r>
                      </m:sub>
                    </m:sSub>
                    <m:r>
                      <a:rPr lang="es-MX" sz="3200" b="1" i="1" smtClean="0">
                        <a:latin typeface="Cambria Math"/>
                      </a:rPr>
                      <m:t>&gt;</m:t>
                    </m:r>
                    <m:r>
                      <a:rPr lang="es-MX" sz="3200" b="1" i="1" smtClean="0">
                        <a:latin typeface="Cambria Math"/>
                      </a:rPr>
                      <m:t>𝟒</m:t>
                    </m:r>
                  </m:oMath>
                </a14:m>
                <a:r>
                  <a:rPr lang="es-MX" sz="3200" b="1" dirty="0">
                    <a:latin typeface="Gabriola" panose="04040605051002020D02" pitchFamily="82" charset="0"/>
                  </a:rPr>
                  <a:t> </a:t>
                </a:r>
                <a:r>
                  <a:rPr lang="es-MX" sz="3200" b="1" dirty="0">
                    <a:solidFill>
                      <a:srgbClr val="0066FF"/>
                    </a:solidFill>
                    <a:latin typeface="Gabriola" panose="04040605051002020D02" pitchFamily="82" charset="0"/>
                  </a:rPr>
                  <a:t>la resolución del sistema de medición es adecuada</a:t>
                </a:r>
              </a:p>
              <a:p>
                <a:pPr marL="0" indent="0" algn="just">
                  <a:buNone/>
                </a:pPr>
                <a:r>
                  <a:rPr lang="es-MX" sz="3200" b="1" dirty="0">
                    <a:latin typeface="Gabriola" panose="04040605051002020D02" pitchFamily="82" charset="0"/>
                  </a:rPr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3200" b="1" i="1"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s-MX" sz="3200" b="1" i="1">
                            <a:latin typeface="Cambria Math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s-MX" sz="3600" b="1" dirty="0">
                    <a:latin typeface="Gabriola" panose="04040605051002020D02" pitchFamily="82" charset="0"/>
                  </a:rPr>
                  <a:t>&lt; </a:t>
                </a:r>
                <a:r>
                  <a:rPr lang="es-MX" sz="3200" b="1" dirty="0">
                    <a:latin typeface="Gabriola" panose="04040605051002020D02" pitchFamily="82" charset="0"/>
                  </a:rPr>
                  <a:t>2 </a:t>
                </a:r>
                <a:r>
                  <a:rPr lang="es-MX" sz="3200" b="1" dirty="0">
                    <a:solidFill>
                      <a:srgbClr val="0066FF"/>
                    </a:solidFill>
                    <a:latin typeface="Gabriola" panose="04040605051002020D02" pitchFamily="82" charset="0"/>
                  </a:rPr>
                  <a:t>la resolución del sistema de medición es inadecuada</a:t>
                </a:r>
              </a:p>
              <a:p>
                <a:pPr marL="0" indent="0" algn="just">
                  <a:buNone/>
                </a:pPr>
                <a:r>
                  <a:rPr lang="es-MX" sz="3200" b="1" dirty="0">
                    <a:latin typeface="Gabriola" panose="04040605051002020D02" pitchFamily="82" charset="0"/>
                  </a:rPr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3200" b="1" i="1" smtClean="0">
                            <a:latin typeface="Cambria Math"/>
                          </a:rPr>
                          <m:t>𝟐</m:t>
                        </m:r>
                        <m:r>
                          <a:rPr lang="es-MX" sz="3200" b="1" i="1" smtClean="0">
                            <a:latin typeface="Cambria Math"/>
                          </a:rPr>
                          <m:t>&lt;</m:t>
                        </m:r>
                        <m:r>
                          <a:rPr lang="es-MX" sz="3200" b="1" i="1"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s-MX" sz="3200" b="1" i="1">
                            <a:latin typeface="Cambria Math"/>
                          </a:rPr>
                          <m:t>𝒄</m:t>
                        </m:r>
                      </m:sub>
                    </m:sSub>
                    <m:r>
                      <a:rPr lang="es-MX" sz="3200" b="1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s-MX" sz="3200" b="1" i="1" smtClean="0">
                        <a:latin typeface="Cambria Math"/>
                        <a:ea typeface="Cambria Math"/>
                      </a:rPr>
                      <m:t>𝟒</m:t>
                    </m:r>
                  </m:oMath>
                </a14:m>
                <a:r>
                  <a:rPr lang="es-MX" sz="3200" b="1" dirty="0">
                    <a:latin typeface="Gabriola" panose="04040605051002020D02" pitchFamily="82" charset="0"/>
                  </a:rPr>
                  <a:t> </a:t>
                </a:r>
                <a:r>
                  <a:rPr lang="es-MX" sz="3200" b="1" dirty="0">
                    <a:solidFill>
                      <a:srgbClr val="0066FF"/>
                    </a:solidFill>
                    <a:latin typeface="Gabriola" panose="04040605051002020D02" pitchFamily="82" charset="0"/>
                  </a:rPr>
                  <a:t>se tiene una resolución poco adecuada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3200" b="1" i="1"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s-MX" sz="3200" b="1" i="1">
                            <a:latin typeface="Cambria Math"/>
                          </a:rPr>
                          <m:t>𝒄</m:t>
                        </m:r>
                      </m:sub>
                    </m:sSub>
                    <m:r>
                      <a:rPr lang="es-MX" sz="3200" b="1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32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3200" b="1" i="1">
                            <a:latin typeface="Cambria Math"/>
                          </a:rPr>
                          <m:t>𝟐</m:t>
                        </m:r>
                      </m:e>
                    </m:rad>
                    <m:d>
                      <m:dPr>
                        <m:ctrlPr>
                          <a:rPr lang="es-MX" sz="3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s-MX" sz="32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3200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es-MX" sz="3200" b="1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s-MX" sz="3200" b="1" i="1" smtClean="0">
                                <a:latin typeface="Cambria Math"/>
                              </a:rPr>
                              <m:t>𝟏𝟎</m:t>
                            </m:r>
                          </m:num>
                          <m:den>
                            <m:r>
                              <a:rPr lang="es-MX" sz="3200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es-MX" sz="3200" b="1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s-MX" sz="3200" b="1" i="1" smtClean="0">
                                <a:latin typeface="Cambria Math"/>
                              </a:rPr>
                              <m:t>𝟕𝟏</m:t>
                            </m:r>
                          </m:den>
                        </m:f>
                      </m:e>
                    </m:d>
                    <m:r>
                      <a:rPr lang="es-MX" sz="3200" b="1" i="1" smtClean="0">
                        <a:latin typeface="Cambria Math"/>
                      </a:rPr>
                      <m:t>=</m:t>
                    </m:r>
                    <m:r>
                      <a:rPr lang="es-MX" sz="3200" b="1" i="1" smtClean="0">
                        <a:latin typeface="Cambria Math"/>
                      </a:rPr>
                      <m:t>𝟒</m:t>
                    </m:r>
                    <m:r>
                      <a:rPr lang="es-MX" sz="3200" b="1" i="1" smtClean="0">
                        <a:latin typeface="Cambria Math"/>
                      </a:rPr>
                      <m:t>.</m:t>
                    </m:r>
                    <m:r>
                      <a:rPr lang="es-MX" sz="3200" b="1" i="1" smtClean="0">
                        <a:latin typeface="Cambria Math"/>
                      </a:rPr>
                      <m:t>𝟏</m:t>
                    </m:r>
                  </m:oMath>
                </a14:m>
                <a:r>
                  <a:rPr lang="es-MX" sz="3200" b="1" dirty="0">
                    <a:latin typeface="Gabriola" panose="04040605051002020D02" pitchFamily="82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es-MX" sz="2400" b="1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332656"/>
                <a:ext cx="7886700" cy="5700291"/>
              </a:xfrm>
              <a:blipFill>
                <a:blip r:embed="rId2"/>
                <a:stretch>
                  <a:fillRect l="-2087" t="-3636" r="-200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049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7" name="Text Box 17"/>
          <p:cNvSpPr txBox="1">
            <a:spLocks noChangeArrowheads="1"/>
          </p:cNvSpPr>
          <p:nvPr/>
        </p:nvSpPr>
        <p:spPr bwMode="auto">
          <a:xfrm>
            <a:off x="214282" y="823088"/>
            <a:ext cx="32787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MX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¿Qué es un gage?</a:t>
            </a:r>
          </a:p>
        </p:txBody>
      </p:sp>
      <p:cxnSp>
        <p:nvCxnSpPr>
          <p:cNvPr id="21" name="20 Conector recto"/>
          <p:cNvCxnSpPr>
            <a:stCxn id="1075203" idx="2"/>
            <a:endCxn id="1075203" idx="6"/>
          </p:cNvCxnSpPr>
          <p:nvPr/>
        </p:nvCxnSpPr>
        <p:spPr>
          <a:xfrm rot="10800000" flipH="1">
            <a:off x="214282" y="3681412"/>
            <a:ext cx="130361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40845" y="1594794"/>
            <a:ext cx="56886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Univers" pitchFamily="34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Univers" pitchFamily="34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9pPr>
          </a:lstStyle>
          <a:p>
            <a:r>
              <a:rPr lang="es-ES_tradnl" altLang="es-MX" b="1" dirty="0">
                <a:solidFill>
                  <a:schemeClr val="tx1"/>
                </a:solidFill>
                <a:latin typeface="Gabriola" panose="04040605051002020D02" pitchFamily="82" charset="0"/>
              </a:rPr>
              <a:t>Cualquier instrumento usado para medir. 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16202" y="2095288"/>
            <a:ext cx="4392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MX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¿Qué es un operador?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240845" y="2880477"/>
            <a:ext cx="84123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Univers" pitchFamily="34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Univers" pitchFamily="34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9pPr>
          </a:lstStyle>
          <a:p>
            <a:r>
              <a:rPr lang="es-ES_tradnl" altLang="es-MX" b="1" dirty="0">
                <a:solidFill>
                  <a:schemeClr val="tx1"/>
                </a:solidFill>
                <a:latin typeface="Gabriola" panose="04040605051002020D02" pitchFamily="82" charset="0"/>
              </a:rPr>
              <a:t>Una persona o dispositivo que usa un gage para hacer una medición</a:t>
            </a:r>
            <a:endParaRPr lang="es-ES_tradnl" altLang="es-MX" sz="3600" b="1" dirty="0">
              <a:solidFill>
                <a:schemeClr val="tx1"/>
              </a:solidFill>
              <a:latin typeface="Gabriola" panose="04040605051002020D02" pitchFamily="82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16202" y="4077768"/>
            <a:ext cx="846786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Univers" pitchFamily="34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Univers" pitchFamily="34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s-ES_tradnl" altLang="es-MX" sz="3200" b="1" dirty="0">
                <a:solidFill>
                  <a:schemeClr val="tx1"/>
                </a:solidFill>
                <a:latin typeface="Gabriola" panose="04040605051002020D02" pitchFamily="82" charset="0"/>
                <a:cs typeface="Calibri" pitchFamily="34" charset="0"/>
              </a:rPr>
              <a:t>Un subproceso que puede agregar variación a los datos.</a:t>
            </a:r>
          </a:p>
          <a:p>
            <a:pPr algn="just">
              <a:buFont typeface="Wingdings" pitchFamily="2" charset="2"/>
              <a:buChar char="ü"/>
            </a:pPr>
            <a:r>
              <a:rPr lang="es-ES_tradnl" altLang="es-MX" sz="3200" b="1" dirty="0">
                <a:solidFill>
                  <a:schemeClr val="tx1"/>
                </a:solidFill>
                <a:latin typeface="Gabriola" panose="04040605051002020D02" pitchFamily="82" charset="0"/>
                <a:cs typeface="Calibri" pitchFamily="34" charset="0"/>
              </a:rPr>
              <a:t>Las personas que miden, las herramientas de medición, el material que se mide, el método que se usa para medir y el ambiente donde se realizan las mediciones.</a:t>
            </a: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265297" y="3358246"/>
            <a:ext cx="7408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MX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¿Qué es un sistema de medición?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BBEA55-7D22-41E2-BD14-3A0373B7B0A9}"/>
              </a:ext>
            </a:extLst>
          </p:cNvPr>
          <p:cNvSpPr/>
          <p:nvPr/>
        </p:nvSpPr>
        <p:spPr>
          <a:xfrm>
            <a:off x="467544" y="159263"/>
            <a:ext cx="1773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s-MX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Definiciones: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476672"/>
                <a:ext cx="7886700" cy="5700291"/>
              </a:xfrm>
            </p:spPr>
            <p:txBody>
              <a:bodyPr/>
              <a:lstStyle/>
              <a:p>
                <a:r>
                  <a:rPr lang="es-MX" b="1" dirty="0">
                    <a:latin typeface="Gabriola" panose="04040605051002020D02" pitchFamily="82" charset="0"/>
                  </a:rPr>
                  <a:t>Análisis en % de tolerancias</a:t>
                </a:r>
              </a:p>
              <a:p>
                <a14:m>
                  <m:oMath xmlns:m="http://schemas.openxmlformats.org/officeDocument/2006/math">
                    <m:r>
                      <a:rPr lang="es-MX" sz="2000" b="1" i="1" smtClean="0">
                        <a:latin typeface="Cambria Math"/>
                      </a:rPr>
                      <m:t>%</m:t>
                    </m:r>
                    <m:r>
                      <a:rPr lang="es-MX" sz="2000" b="1" i="1" smtClean="0">
                        <a:latin typeface="Cambria Math"/>
                      </a:rPr>
                      <m:t>𝑽𝑬</m:t>
                    </m:r>
                    <m:r>
                      <a:rPr lang="es-MX" sz="20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000" b="1" i="1" smtClean="0">
                            <a:latin typeface="Cambria Math"/>
                          </a:rPr>
                          <m:t>𝟏𝟎𝟎</m:t>
                        </m:r>
                        <m:d>
                          <m:dPr>
                            <m:ctrlPr>
                              <a:rPr lang="es-MX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000" b="1" i="1" smtClean="0">
                                <a:latin typeface="Cambria Math"/>
                              </a:rPr>
                              <m:t>𝑽𝑬</m:t>
                            </m:r>
                          </m:e>
                        </m:d>
                      </m:num>
                      <m:den>
                        <m:r>
                          <a:rPr lang="es-MX" sz="2000" b="1" i="1" smtClean="0">
                            <a:latin typeface="Cambria Math"/>
                          </a:rPr>
                          <m:t>𝑬𝑺</m:t>
                        </m:r>
                        <m:r>
                          <a:rPr lang="es-MX" sz="2000" b="1" i="1" smtClean="0">
                            <a:latin typeface="Cambria Math"/>
                          </a:rPr>
                          <m:t>−</m:t>
                        </m:r>
                        <m:r>
                          <a:rPr lang="es-MX" sz="2000" b="1" i="1" smtClean="0">
                            <a:latin typeface="Cambria Math"/>
                          </a:rPr>
                          <m:t>𝑬𝑰</m:t>
                        </m:r>
                      </m:den>
                    </m:f>
                    <m:r>
                      <a:rPr lang="es-MX" sz="20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000" b="1" i="1" smtClean="0">
                            <a:latin typeface="Cambria Math"/>
                          </a:rPr>
                          <m:t>𝟏𝟎𝟎</m:t>
                        </m:r>
                        <m:r>
                          <a:rPr lang="es-MX" sz="2000" b="1" i="1" smtClean="0">
                            <a:latin typeface="Cambria Math"/>
                          </a:rPr>
                          <m:t>(</m:t>
                        </m:r>
                        <m:r>
                          <a:rPr lang="es-MX" sz="2000" b="1" i="1" smtClean="0">
                            <a:latin typeface="Cambria Math"/>
                          </a:rPr>
                          <m:t>𝟑</m:t>
                        </m:r>
                        <m:r>
                          <a:rPr lang="es-MX" sz="2000" b="1" i="1" smtClean="0">
                            <a:latin typeface="Cambria Math"/>
                          </a:rPr>
                          <m:t>.</m:t>
                        </m:r>
                        <m:r>
                          <a:rPr lang="es-MX" sz="2000" b="1" i="1" smtClean="0">
                            <a:latin typeface="Cambria Math"/>
                          </a:rPr>
                          <m:t>𝟑𝟓𝟔</m:t>
                        </m:r>
                        <m:r>
                          <a:rPr lang="es-MX" sz="2000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s-MX" sz="20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es-MX" sz="2000" b="1" i="1" smtClean="0">
                        <a:latin typeface="Cambria Math"/>
                      </a:rPr>
                      <m:t>=</m:t>
                    </m:r>
                    <m:r>
                      <a:rPr lang="es-MX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𝟐𝟐</m:t>
                    </m:r>
                    <m:r>
                      <a:rPr lang="es-MX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r>
                      <a:rPr lang="es-MX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𝟑𝟕</m:t>
                    </m:r>
                    <m:r>
                      <a:rPr lang="es-MX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%</m:t>
                    </m:r>
                  </m:oMath>
                </a14:m>
                <a:endParaRPr lang="es-MX" sz="2000" b="1" dirty="0">
                  <a:solidFill>
                    <a:schemeClr val="tx1"/>
                  </a:solidFill>
                  <a:latin typeface="Gabriola" panose="04040605051002020D02" pitchFamily="82" charset="0"/>
                </a:endParaRPr>
              </a:p>
              <a:p>
                <a14:m>
                  <m:oMath xmlns:m="http://schemas.openxmlformats.org/officeDocument/2006/math">
                    <m:r>
                      <a:rPr lang="es-MX" sz="2000" b="1" i="1" smtClean="0">
                        <a:latin typeface="Cambria Math"/>
                      </a:rPr>
                      <m:t>%</m:t>
                    </m:r>
                    <m:r>
                      <a:rPr lang="es-MX" sz="2000" b="1" i="1" smtClean="0">
                        <a:latin typeface="Cambria Math"/>
                      </a:rPr>
                      <m:t>𝑽𝑶</m:t>
                    </m:r>
                    <m:r>
                      <a:rPr lang="es-MX" sz="20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000" b="1" i="1" smtClean="0">
                            <a:latin typeface="Cambria Math"/>
                          </a:rPr>
                          <m:t>𝟏𝟎𝟎</m:t>
                        </m:r>
                        <m:d>
                          <m:dPr>
                            <m:ctrlPr>
                              <a:rPr lang="es-MX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000" b="1" i="1" smtClean="0">
                                <a:latin typeface="Cambria Math"/>
                              </a:rPr>
                              <m:t>𝑽𝑶</m:t>
                            </m:r>
                          </m:e>
                        </m:d>
                      </m:num>
                      <m:den>
                        <m:r>
                          <a:rPr lang="es-MX" sz="2000" b="1" i="1" smtClean="0">
                            <a:latin typeface="Cambria Math"/>
                          </a:rPr>
                          <m:t>𝑬𝑺</m:t>
                        </m:r>
                        <m:r>
                          <a:rPr lang="es-MX" sz="2000" b="1" i="1" smtClean="0">
                            <a:latin typeface="Cambria Math"/>
                          </a:rPr>
                          <m:t>−</m:t>
                        </m:r>
                        <m:r>
                          <a:rPr lang="es-MX" sz="2000" b="1" i="1" smtClean="0">
                            <a:latin typeface="Cambria Math"/>
                          </a:rPr>
                          <m:t>𝑬𝑰</m:t>
                        </m:r>
                      </m:den>
                    </m:f>
                    <m:r>
                      <a:rPr lang="es-MX" sz="20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000" b="1" i="1" smtClean="0">
                            <a:latin typeface="Cambria Math"/>
                          </a:rPr>
                          <m:t>𝟏𝟎𝟎</m:t>
                        </m:r>
                        <m:r>
                          <a:rPr lang="es-MX" sz="2000" b="1" i="1" smtClean="0">
                            <a:latin typeface="Cambria Math"/>
                          </a:rPr>
                          <m:t>(</m:t>
                        </m:r>
                        <m:r>
                          <a:rPr lang="es-MX" sz="2000" b="1" i="1" smtClean="0">
                            <a:latin typeface="Cambria Math"/>
                          </a:rPr>
                          <m:t>𝟏</m:t>
                        </m:r>
                        <m:r>
                          <a:rPr lang="es-MX" sz="2000" b="1" i="1" smtClean="0">
                            <a:latin typeface="Cambria Math"/>
                          </a:rPr>
                          <m:t>.</m:t>
                        </m:r>
                        <m:r>
                          <a:rPr lang="es-MX" sz="2000" b="1" i="1" smtClean="0">
                            <a:latin typeface="Cambria Math"/>
                          </a:rPr>
                          <m:t>𝟓𝟖</m:t>
                        </m:r>
                        <m:r>
                          <a:rPr lang="es-MX" sz="2000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s-MX" sz="20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es-MX" sz="2000" b="1" i="1" smtClean="0">
                        <a:latin typeface="Cambria Math"/>
                      </a:rPr>
                      <m:t>=</m:t>
                    </m:r>
                    <m:r>
                      <a:rPr lang="es-MX" sz="2000" b="1" i="1" smtClean="0">
                        <a:latin typeface="Cambria Math"/>
                      </a:rPr>
                      <m:t>𝟏𝟎</m:t>
                    </m:r>
                    <m:r>
                      <a:rPr lang="es-MX" sz="2000" b="1" i="1" smtClean="0">
                        <a:latin typeface="Cambria Math"/>
                      </a:rPr>
                      <m:t>.</m:t>
                    </m:r>
                    <m:r>
                      <a:rPr lang="es-MX" sz="2000" b="1" i="1" smtClean="0">
                        <a:latin typeface="Cambria Math"/>
                      </a:rPr>
                      <m:t>𝟓𝟑</m:t>
                    </m:r>
                    <m:r>
                      <a:rPr lang="es-MX" sz="2000" b="1" i="1" smtClean="0">
                        <a:latin typeface="Cambria Math"/>
                      </a:rPr>
                      <m:t>%</m:t>
                    </m:r>
                  </m:oMath>
                </a14:m>
                <a:endParaRPr lang="es-MX" sz="2000" b="1" dirty="0">
                  <a:latin typeface="Gabriola" panose="04040605051002020D02" pitchFamily="82" charset="0"/>
                </a:endParaRPr>
              </a:p>
              <a:p>
                <a14:m>
                  <m:oMath xmlns:m="http://schemas.openxmlformats.org/officeDocument/2006/math">
                    <m:r>
                      <a:rPr lang="es-MX" sz="2000" b="1" i="1" smtClean="0">
                        <a:latin typeface="Cambria Math"/>
                      </a:rPr>
                      <m:t>%</m:t>
                    </m:r>
                    <m:r>
                      <a:rPr lang="es-MX" sz="2000" b="1" i="1" smtClean="0">
                        <a:latin typeface="Cambria Math"/>
                      </a:rPr>
                      <m:t>𝑹</m:t>
                    </m:r>
                    <m:r>
                      <a:rPr lang="es-MX" sz="2000" b="1" i="1" smtClean="0">
                        <a:latin typeface="Cambria Math"/>
                      </a:rPr>
                      <m:t>&amp;</m:t>
                    </m:r>
                    <m:r>
                      <a:rPr lang="es-MX" sz="2000" b="1" i="1" smtClean="0">
                        <a:latin typeface="Cambria Math"/>
                      </a:rPr>
                      <m:t>𝑹</m:t>
                    </m:r>
                    <m:r>
                      <a:rPr lang="es-MX" sz="20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000" b="1" i="1" smtClean="0">
                            <a:latin typeface="Cambria Math"/>
                          </a:rPr>
                          <m:t>𝟏𝟎𝟎</m:t>
                        </m:r>
                        <m:d>
                          <m:dPr>
                            <m:ctrlPr>
                              <a:rPr lang="es-MX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000" b="1" i="1" smtClean="0">
                                <a:latin typeface="Cambria Math"/>
                              </a:rPr>
                              <m:t>𝑹</m:t>
                            </m:r>
                            <m:r>
                              <a:rPr lang="es-MX" sz="2000" b="1" i="1" smtClean="0">
                                <a:latin typeface="Cambria Math"/>
                              </a:rPr>
                              <m:t>&amp;</m:t>
                            </m:r>
                            <m:r>
                              <a:rPr lang="es-MX" sz="2000" b="1" i="1" smtClean="0">
                                <a:latin typeface="Cambria Math"/>
                              </a:rPr>
                              <m:t>𝑹</m:t>
                            </m:r>
                          </m:e>
                        </m:d>
                      </m:num>
                      <m:den>
                        <m:r>
                          <a:rPr lang="es-MX" sz="2000" b="1" i="1" smtClean="0">
                            <a:latin typeface="Cambria Math"/>
                          </a:rPr>
                          <m:t>𝑬𝑺</m:t>
                        </m:r>
                        <m:r>
                          <a:rPr lang="es-MX" sz="2000" b="1" i="1" smtClean="0">
                            <a:latin typeface="Cambria Math"/>
                          </a:rPr>
                          <m:t>−</m:t>
                        </m:r>
                        <m:r>
                          <a:rPr lang="es-MX" sz="2000" b="1" i="1" smtClean="0">
                            <a:latin typeface="Cambria Math"/>
                          </a:rPr>
                          <m:t>𝑬𝑰</m:t>
                        </m:r>
                      </m:den>
                    </m:f>
                    <m:r>
                      <a:rPr lang="es-MX" sz="20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000" b="1" i="1" smtClean="0">
                            <a:latin typeface="Cambria Math"/>
                          </a:rPr>
                          <m:t>𝟏𝟎𝟎</m:t>
                        </m:r>
                        <m:d>
                          <m:dPr>
                            <m:ctrlPr>
                              <a:rPr lang="es-MX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000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es-MX" sz="2000" b="1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s-MX" sz="2000" b="1" i="1" smtClean="0">
                                <a:latin typeface="Cambria Math"/>
                              </a:rPr>
                              <m:t>𝟕𝟏</m:t>
                            </m:r>
                          </m:e>
                        </m:d>
                      </m:num>
                      <m:den>
                        <m:r>
                          <a:rPr lang="es-MX" sz="20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  <m:r>
                      <a:rPr lang="es-MX" sz="2000" b="1" i="1" smtClean="0">
                        <a:latin typeface="Cambria Math"/>
                      </a:rPr>
                      <m:t>=</m:t>
                    </m:r>
                    <m:r>
                      <a:rPr lang="es-MX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𝟐𝟒</m:t>
                    </m:r>
                    <m:r>
                      <a:rPr lang="es-MX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s-MX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𝟕𝟐</m:t>
                    </m:r>
                    <m:r>
                      <a:rPr lang="es-MX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%</m:t>
                    </m:r>
                  </m:oMath>
                </a14:m>
                <a:endParaRPr lang="es-MX" sz="2000" b="1" dirty="0">
                  <a:latin typeface="Gabriola" panose="04040605051002020D02" pitchFamily="82" charset="0"/>
                </a:endParaRPr>
              </a:p>
              <a:p>
                <a:endParaRPr lang="es-MX" sz="2000" dirty="0"/>
              </a:p>
              <a:p>
                <a:endParaRPr lang="es-MX" sz="2000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476672"/>
                <a:ext cx="7886700" cy="5700291"/>
              </a:xfrm>
              <a:blipFill>
                <a:blip r:embed="rId2"/>
                <a:stretch>
                  <a:fillRect l="-1391" t="-181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Rectángulo"/>
          <p:cNvSpPr/>
          <p:nvPr/>
        </p:nvSpPr>
        <p:spPr>
          <a:xfrm>
            <a:off x="5466051" y="332656"/>
            <a:ext cx="3396474" cy="252684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altLang="es-MX" sz="2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_tradnl" altLang="es-MX" b="1" dirty="0">
                <a:solidFill>
                  <a:prstClr val="black"/>
                </a:solidFill>
                <a:latin typeface="Gabriola" panose="04040605051002020D02" pitchFamily="82" charset="0"/>
              </a:rPr>
              <a:t>De 0 a 10%  (excelente)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altLang="es-MX" b="1" dirty="0">
                <a:solidFill>
                  <a:prstClr val="black"/>
                </a:solidFill>
                <a:latin typeface="Gabriola" panose="04040605051002020D02" pitchFamily="82" charset="0"/>
              </a:rPr>
              <a:t>De 10 a 20% (buena)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altLang="es-MX" b="1" dirty="0">
                <a:solidFill>
                  <a:prstClr val="black"/>
                </a:solidFill>
                <a:latin typeface="Gabriola" panose="04040605051002020D02" pitchFamily="82" charset="0"/>
              </a:rPr>
              <a:t> De 20 a 30% (marginal o casi inaceptable)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_tradnl" altLang="es-MX" b="1" dirty="0">
                <a:solidFill>
                  <a:prstClr val="black"/>
                </a:solidFill>
                <a:latin typeface="Gabriola" panose="04040605051002020D02" pitchFamily="82" charset="0"/>
              </a:rPr>
              <a:t> Mayor al 30% (inaceptable, debe corregirse)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894970"/>
              </p:ext>
            </p:extLst>
          </p:nvPr>
        </p:nvGraphicFramePr>
        <p:xfrm>
          <a:off x="827584" y="2988310"/>
          <a:ext cx="6984777" cy="3053715"/>
        </p:xfrm>
        <a:graphic>
          <a:graphicData uri="http://schemas.openxmlformats.org/drawingml/2006/table">
            <a:tbl>
              <a:tblPr/>
              <a:tblGrid>
                <a:gridCol w="2157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7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9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Rango de Tolerancia = 15.0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Medición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Porcentaje 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Unidad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5.15*</a:t>
                      </a:r>
                      <a:r>
                        <a:rPr lang="es-MX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Desv</a:t>
                      </a:r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. </a:t>
                      </a:r>
                      <a:r>
                        <a:rPr lang="es-MX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Estd</a:t>
                      </a:r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Tolerancia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Repetibilidad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3.33191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22.2127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Reproducibilidad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1.59968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10.6645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R &amp; 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3.69602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C00000"/>
                          </a:solidFill>
                          <a:effectLst/>
                          <a:latin typeface="Gabriola" panose="04040605051002020D02" pitchFamily="82" charset="0"/>
                        </a:rPr>
                        <a:t>24.6401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partes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10.8306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72.2038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336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14088" y="1340768"/>
            <a:ext cx="76183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es-MX" sz="2800" b="1" dirty="0">
                <a:latin typeface="Gabriola" panose="04040605051002020D02" pitchFamily="82" charset="0"/>
              </a:rPr>
              <a:t>El porcentaje de variación explicada de R&amp;R de la variación total es de  24.72%</a:t>
            </a:r>
          </a:p>
          <a:p>
            <a:pPr marL="457200" indent="-457200" algn="just">
              <a:buFont typeface="+mj-lt"/>
              <a:buAutoNum type="arabicParenR"/>
            </a:pPr>
            <a:endParaRPr lang="es-MX" sz="2800" b="1" dirty="0">
              <a:latin typeface="Gabriola" panose="04040605051002020D02" pitchFamily="82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s-MX" sz="2800" b="1" dirty="0">
                <a:latin typeface="Gabriola" panose="04040605051002020D02" pitchFamily="82" charset="0"/>
              </a:rPr>
              <a:t>Se observa que la repetibilidad contribuye más al error de medición (22.37%).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s-MX" sz="2800" b="1" dirty="0">
                <a:latin typeface="Gabriola" panose="04040605051002020D02" pitchFamily="82" charset="0"/>
              </a:rPr>
              <a:t>En  primera instancia se deben buscar mejoras del instrumento mismo.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1032" y="546562"/>
            <a:ext cx="68836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200" b="1" dirty="0">
                <a:solidFill>
                  <a:srgbClr val="800000"/>
                </a:solidFill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Conclusiones considerando las tolerancias:</a:t>
            </a:r>
          </a:p>
        </p:txBody>
      </p:sp>
    </p:spTree>
    <p:extLst>
      <p:ext uri="{BB962C8B-B14F-4D97-AF65-F5344CB8AC3E}">
        <p14:creationId xmlns:p14="http://schemas.microsoft.com/office/powerpoint/2010/main" val="304660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Text Box 2"/>
          <p:cNvSpPr txBox="1">
            <a:spLocks noChangeArrowheads="1"/>
          </p:cNvSpPr>
          <p:nvPr/>
        </p:nvSpPr>
        <p:spPr bwMode="auto">
          <a:xfrm>
            <a:off x="395536" y="704850"/>
            <a:ext cx="8352928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altLang="es-MX" sz="3200" b="1" dirty="0">
                <a:latin typeface="Gabriola" panose="04040605051002020D02" pitchFamily="82" charset="0"/>
              </a:rPr>
              <a:t>El estudio de R&amp;R permite:</a:t>
            </a:r>
          </a:p>
          <a:p>
            <a:endParaRPr lang="es-ES_tradnl" altLang="es-MX" sz="32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ES_tradnl" altLang="es-MX" sz="3200" b="1" dirty="0">
                <a:latin typeface="Gabriola" panose="04040605051002020D02" pitchFamily="82" charset="0"/>
              </a:rPr>
              <a:t>Determinar si el error de medición es pequeño y aceptable relativo a la variación del proceso o especificación del producto.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ES_tradnl" altLang="es-MX" sz="3200" b="1" dirty="0">
                <a:latin typeface="Gabriola" panose="04040605051002020D02" pitchFamily="82" charset="0"/>
              </a:rPr>
              <a:t> Determinar la confianza de la “certeza” de los  datos.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ES_tradnl" altLang="es-MX" sz="3200" b="1" dirty="0">
                <a:latin typeface="Gabriola" panose="04040605051002020D02" pitchFamily="82" charset="0"/>
              </a:rPr>
              <a:t>Obtener una adecuada resolución del sistema de medición.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ES_tradnl" altLang="es-MX" sz="3200" b="1" dirty="0">
                <a:latin typeface="Gabriola" panose="04040605051002020D02" pitchFamily="82" charset="0"/>
              </a:rPr>
              <a:t> Enfocar los esfuerzos de mejora si la variación de la medición es inaceptable.</a:t>
            </a:r>
          </a:p>
        </p:txBody>
      </p:sp>
    </p:spTree>
    <p:extLst>
      <p:ext uri="{BB962C8B-B14F-4D97-AF65-F5344CB8AC3E}">
        <p14:creationId xmlns:p14="http://schemas.microsoft.com/office/powerpoint/2010/main" val="195521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9" name="Text Box 3"/>
          <p:cNvSpPr txBox="1">
            <a:spLocks noChangeArrowheads="1"/>
          </p:cNvSpPr>
          <p:nvPr/>
        </p:nvSpPr>
        <p:spPr bwMode="auto">
          <a:xfrm>
            <a:off x="613759" y="1337866"/>
            <a:ext cx="7916482" cy="13849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s-ES_tradnl" dirty="0">
                <a:latin typeface="Calibri" pitchFamily="34" charset="0"/>
                <a:cs typeface="Calibri" pitchFamily="34" charset="0"/>
              </a:rPr>
              <a:t> </a:t>
            </a:r>
            <a:r>
              <a:rPr lang="es-MX" sz="2800" b="1" dirty="0">
                <a:latin typeface="Gabriola" panose="04040605051002020D02" pitchFamily="82" charset="0"/>
                <a:cs typeface="Calibri" pitchFamily="34" charset="0"/>
              </a:rPr>
              <a:t>Las </a:t>
            </a:r>
            <a:r>
              <a:rPr lang="es-MX" sz="2800" b="1" i="1" dirty="0">
                <a:latin typeface="Gabriola" panose="04040605051002020D02" pitchFamily="82" charset="0"/>
                <a:cs typeface="Calibri" pitchFamily="34" charset="0"/>
              </a:rPr>
              <a:t>mediciones</a:t>
            </a:r>
            <a:r>
              <a:rPr lang="es-MX" sz="2800" b="1" dirty="0">
                <a:latin typeface="Gabriola" panose="04040605051002020D02" pitchFamily="82" charset="0"/>
                <a:cs typeface="Calibri" pitchFamily="34" charset="0"/>
              </a:rPr>
              <a:t> se pueden pensar a su vez como el resultado de un proceso, el cual es influido por causas del mismo tipo que afectan al proceso de producción.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7544" y="260648"/>
            <a:ext cx="777281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Calidad de mediciones (repetitibilidad, reproducibilidad) R&amp;R</a:t>
            </a:r>
          </a:p>
        </p:txBody>
      </p:sp>
      <p:graphicFrame>
        <p:nvGraphicFramePr>
          <p:cNvPr id="1105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080086"/>
              </p:ext>
            </p:extLst>
          </p:nvPr>
        </p:nvGraphicFramePr>
        <p:xfrm>
          <a:off x="948042" y="3212976"/>
          <a:ext cx="7292316" cy="2848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38" name="Diapositiva" r:id="rId3" imgW="4533840" imgH="3390840" progId="PowerPoint.Slide.8">
                  <p:embed/>
                </p:oleObj>
              </mc:Choice>
              <mc:Fallback>
                <p:oleObj name="Diapositiva" r:id="rId3" imgW="4533840" imgH="3390840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042" y="3212976"/>
                        <a:ext cx="7292316" cy="28483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357158" y="270197"/>
            <a:ext cx="83582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MX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Definiciones: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0058" y="996144"/>
            <a:ext cx="8463884" cy="4865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just"/>
            <a:r>
              <a:rPr lang="es-ES_tradnl" altLang="es-MX" sz="3500" b="1" i="1" u="sng" dirty="0">
                <a:latin typeface="Gabriola" panose="04040605051002020D02" pitchFamily="82" charset="0"/>
              </a:rPr>
              <a:t>Repetibilidad</a:t>
            </a:r>
            <a:r>
              <a:rPr lang="es-ES_tradnl" altLang="es-MX" sz="3500" b="1" dirty="0">
                <a:latin typeface="Gabriola" panose="04040605051002020D02" pitchFamily="82" charset="0"/>
              </a:rPr>
              <a:t>: Es la variación observada cuando un operador mide la misma unidad (o pieza) con el mismo dispositivo o instrumento varias veces (Variación producida por el equipo de medición: VE).</a:t>
            </a:r>
          </a:p>
          <a:p>
            <a:pPr algn="just">
              <a:buFontTx/>
              <a:buNone/>
            </a:pPr>
            <a:endParaRPr lang="es-ES_tradnl" altLang="es-MX" dirty="0">
              <a:latin typeface="+mn-lt"/>
            </a:endParaRPr>
          </a:p>
          <a:p>
            <a:pPr algn="just">
              <a:buFontTx/>
              <a:buNone/>
            </a:pPr>
            <a:endParaRPr lang="es-ES_tradnl" altLang="es-MX" dirty="0">
              <a:latin typeface="+mn-lt"/>
            </a:endParaRPr>
          </a:p>
          <a:p>
            <a:pPr algn="just"/>
            <a:r>
              <a:rPr lang="es-ES_tradnl" altLang="es-MX" sz="3500" b="1" i="1" u="sng" dirty="0">
                <a:latin typeface="Gabriola" panose="04040605051002020D02" pitchFamily="82" charset="0"/>
              </a:rPr>
              <a:t>Reproducibilidad</a:t>
            </a:r>
            <a:r>
              <a:rPr lang="es-ES_tradnl" altLang="es-MX" sz="3500" b="1" dirty="0">
                <a:latin typeface="Gabriola" panose="04040605051002020D02" pitchFamily="82" charset="0"/>
              </a:rPr>
              <a:t>: Es la variación adicional observada cuando varios operadores usan el mismo dispositivo o instrumento para medir la misma unidad o pieza (Variación producida por el Operador:  VO).</a:t>
            </a:r>
          </a:p>
          <a:p>
            <a:pPr algn="just">
              <a:buFontTx/>
              <a:buNone/>
            </a:pPr>
            <a:endParaRPr lang="es-ES_tradnl" altLang="es-MX" sz="3500" b="1" dirty="0">
              <a:latin typeface="Gabriola" panose="04040605051002020D02" pitchFamily="82" charset="0"/>
            </a:endParaRPr>
          </a:p>
          <a:p>
            <a:pPr algn="ctr"/>
            <a:r>
              <a:rPr lang="es-ES_tradnl" altLang="es-MX" sz="3500" b="1" dirty="0">
                <a:latin typeface="Gabriola" panose="04040605051002020D02" pitchFamily="82" charset="0"/>
              </a:rPr>
              <a:t>La combinación de ambas fuentes de variación se conoce como R&amp;R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5" name="Text Box 3"/>
          <p:cNvSpPr txBox="1">
            <a:spLocks noChangeArrowheads="1"/>
          </p:cNvSpPr>
          <p:nvPr/>
        </p:nvSpPr>
        <p:spPr bwMode="auto">
          <a:xfrm>
            <a:off x="677170" y="805962"/>
            <a:ext cx="8112220" cy="34163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ES_tradnl" altLang="es-MX" sz="3200" b="1" dirty="0">
                <a:latin typeface="Gabriola" panose="04040605051002020D02" pitchFamily="82" charset="0"/>
              </a:rPr>
              <a:t>La Repetibilidad (VE). Es estimada por 5.15</a:t>
            </a:r>
            <a:r>
              <a:rPr lang="es-ES_tradnl" altLang="es-MX" sz="3200" b="1" dirty="0">
                <a:latin typeface="Gabriola" panose="04040605051002020D02" pitchFamily="82" charset="0"/>
                <a:sym typeface="Symbol" pitchFamily="18" charset="2"/>
              </a:rPr>
              <a:t></a:t>
            </a:r>
            <a:r>
              <a:rPr lang="es-ES_tradnl" altLang="es-MX" sz="3200" b="1" dirty="0">
                <a:latin typeface="Gabriola" panose="04040605051002020D02" pitchFamily="82" charset="0"/>
              </a:rPr>
              <a:t>, y estima la dispersión que cubre un 99% de las variaciones en las mediciones debido a los dispositivos o instrumentos.</a:t>
            </a:r>
          </a:p>
          <a:p>
            <a:pPr algn="just">
              <a:buFont typeface="Wingdings" pitchFamily="2" charset="2"/>
              <a:buChar char="q"/>
            </a:pPr>
            <a:endParaRPr lang="es-ES_tradnl" altLang="es-MX" b="1" dirty="0">
              <a:latin typeface="+mn-lt"/>
            </a:endParaRPr>
          </a:p>
          <a:p>
            <a:pPr algn="just"/>
            <a:r>
              <a:rPr lang="es-ES_tradnl" altLang="es-MX" sz="3200" b="1" dirty="0">
                <a:latin typeface="Gabriola" panose="04040605051002020D02" pitchFamily="82" charset="0"/>
              </a:rPr>
              <a:t>La  Reproducibilidad  (VO). Es estimada 5.15</a:t>
            </a:r>
            <a:r>
              <a:rPr lang="es-ES_tradnl" altLang="es-MX" sz="3200" b="1" dirty="0">
                <a:latin typeface="Gabriola" panose="04040605051002020D02" pitchFamily="82" charset="0"/>
                <a:sym typeface="Symbol" pitchFamily="18" charset="2"/>
              </a:rPr>
              <a:t></a:t>
            </a:r>
            <a:r>
              <a:rPr lang="es-ES_tradnl" altLang="es-MX" sz="3200" b="1" dirty="0">
                <a:latin typeface="Gabriola" panose="04040605051002020D02" pitchFamily="82" charset="0"/>
              </a:rPr>
              <a:t>, y estima la dispersión que cubre un 99% de las variaciones en las mediciones debido a los operadores.</a:t>
            </a:r>
          </a:p>
        </p:txBody>
      </p:sp>
      <p:sp>
        <p:nvSpPr>
          <p:cNvPr id="6" name="8 Rectángulo"/>
          <p:cNvSpPr/>
          <p:nvPr/>
        </p:nvSpPr>
        <p:spPr bwMode="auto">
          <a:xfrm>
            <a:off x="708252" y="16357"/>
            <a:ext cx="7286676" cy="4934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Procedimiento para realizar un estudio R&amp;R </a:t>
            </a:r>
            <a:endParaRPr lang="es-MX" sz="32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708252" y="4365104"/>
            <a:ext cx="78961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altLang="es-MX" sz="3200" b="1" dirty="0">
                <a:latin typeface="Gabriola" panose="04040605051002020D02" pitchFamily="82" charset="0"/>
              </a:rPr>
              <a:t>El  estudios R&amp;R comprenden un intervalo que contiene 99% (5.15</a:t>
            </a:r>
            <a:r>
              <a:rPr lang="es-ES_tradnl" altLang="es-MX" sz="3200" b="1" dirty="0">
                <a:latin typeface="Gabriola" panose="04040605051002020D02" pitchFamily="82" charset="0"/>
                <a:sym typeface="Symbol" pitchFamily="18" charset="2"/>
              </a:rPr>
              <a:t></a:t>
            </a:r>
            <a:r>
              <a:rPr lang="es-ES_tradnl" altLang="es-MX" sz="3200" b="1" dirty="0">
                <a:latin typeface="Gabriola" panose="04040605051002020D02" pitchFamily="82" charset="0"/>
              </a:rPr>
              <a:t>) de la distribución de la variación de las mediciones.</a:t>
            </a:r>
          </a:p>
        </p:txBody>
      </p:sp>
    </p:spTree>
    <p:extLst>
      <p:ext uri="{BB962C8B-B14F-4D97-AF65-F5344CB8AC3E}">
        <p14:creationId xmlns:p14="http://schemas.microsoft.com/office/powerpoint/2010/main" val="177081699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5" name="Text Box 3"/>
          <p:cNvSpPr txBox="1">
            <a:spLocks noChangeArrowheads="1"/>
          </p:cNvSpPr>
          <p:nvPr/>
        </p:nvSpPr>
        <p:spPr bwMode="auto">
          <a:xfrm>
            <a:off x="232163" y="953241"/>
            <a:ext cx="871296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ES_tradnl" altLang="es-MX" b="1" dirty="0">
                <a:latin typeface="+mn-lt"/>
              </a:rPr>
              <a:t> </a:t>
            </a:r>
            <a:r>
              <a:rPr lang="es-ES_tradnl" altLang="es-MX" sz="3200" b="1" dirty="0">
                <a:latin typeface="Gabriola" panose="04040605051002020D02" pitchFamily="82" charset="0"/>
              </a:rPr>
              <a:t>La variación observada de cualquier grupo de datos es la suma de la variación real de las partes más la variación del sistema de medición</a:t>
            </a:r>
            <a:endParaRPr lang="es-ES_tradnl" altLang="es-MX" b="1" dirty="0">
              <a:latin typeface="Gabriola" panose="04040605051002020D02" pitchFamily="82" charset="0"/>
            </a:endParaRPr>
          </a:p>
        </p:txBody>
      </p:sp>
      <p:sp>
        <p:nvSpPr>
          <p:cNvPr id="6" name="8 Rectángulo"/>
          <p:cNvSpPr/>
          <p:nvPr/>
        </p:nvSpPr>
        <p:spPr bwMode="auto">
          <a:xfrm>
            <a:off x="857224" y="256521"/>
            <a:ext cx="7286676" cy="5355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000" i="0" u="none" strike="noStrike" cap="none" normalizeH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R&amp;R</a:t>
            </a:r>
            <a:endParaRPr kumimoji="0" lang="es-MX" sz="4000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12775" y="2605311"/>
            <a:ext cx="51755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bg1"/>
                </a:solidFill>
                <a:latin typeface="Univers" pitchFamily="34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latin typeface="Univers" pitchFamily="34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Univers" pitchFamily="34" charset="0"/>
              </a:defRPr>
            </a:lvl9pPr>
          </a:lstStyle>
          <a:p>
            <a:r>
              <a:rPr lang="es-ES_tradnl" altLang="es-MX" sz="4000" b="1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</a:t>
            </a:r>
            <a:r>
              <a:rPr lang="es-ES_tradnl" altLang="es-MX" sz="4000" b="1" baseline="30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2</a:t>
            </a:r>
            <a:r>
              <a:rPr lang="es-ES_tradnl" altLang="es-MX" sz="4000" b="1" baseline="-25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total</a:t>
            </a:r>
            <a:r>
              <a:rPr lang="es-ES_tradnl" altLang="es-MX" sz="4000" b="1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 = </a:t>
            </a:r>
            <a:r>
              <a:rPr lang="es-ES_tradnl" altLang="es-MX" sz="4000" b="1" baseline="30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2</a:t>
            </a:r>
            <a:r>
              <a:rPr lang="es-ES_tradnl" altLang="es-MX" sz="4000" b="1" baseline="-25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parte-parte</a:t>
            </a:r>
            <a:r>
              <a:rPr lang="es-ES_tradnl" altLang="es-MX" sz="4000" b="1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 + </a:t>
            </a:r>
            <a:r>
              <a:rPr lang="es-ES_tradnl" altLang="es-MX" sz="4000" b="1" baseline="30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2</a:t>
            </a:r>
            <a:r>
              <a:rPr lang="es-ES_tradnl" altLang="es-MX" sz="4000" b="1" baseline="-25000" dirty="0">
                <a:solidFill>
                  <a:schemeClr val="tx1"/>
                </a:solidFill>
                <a:latin typeface="Gabriola" panose="04040605051002020D02" pitchFamily="82" charset="0"/>
                <a:sym typeface="Symbol" pitchFamily="18" charset="2"/>
              </a:rPr>
              <a:t>R&amp;R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736365" y="4077072"/>
            <a:ext cx="3528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altLang="es-MX" sz="2800" b="1" dirty="0">
                <a:latin typeface="Gabriola" panose="04040605051002020D02" pitchFamily="82" charset="0"/>
                <a:sym typeface="Symbol" pitchFamily="18" charset="2"/>
              </a:rPr>
              <a:t></a:t>
            </a:r>
            <a:r>
              <a:rPr lang="es-ES_tradnl" altLang="es-MX" sz="2800" b="1" baseline="30000" dirty="0">
                <a:latin typeface="Gabriola" panose="04040605051002020D02" pitchFamily="82" charset="0"/>
                <a:sym typeface="Symbol" pitchFamily="18" charset="2"/>
              </a:rPr>
              <a:t>2</a:t>
            </a:r>
            <a:r>
              <a:rPr lang="es-ES_tradnl" altLang="es-MX" sz="2800" b="1" baseline="-25000" dirty="0">
                <a:latin typeface="Gabriola" panose="04040605051002020D02" pitchFamily="82" charset="0"/>
                <a:sym typeface="Symbol" pitchFamily="18" charset="2"/>
              </a:rPr>
              <a:t>R&amp;R</a:t>
            </a:r>
            <a:r>
              <a:rPr lang="es-ES_tradnl" altLang="es-MX" sz="2800" b="1" dirty="0">
                <a:latin typeface="Gabriola" panose="04040605051002020D02" pitchFamily="82" charset="0"/>
                <a:sym typeface="Symbol" pitchFamily="18" charset="2"/>
              </a:rPr>
              <a:t> = </a:t>
            </a:r>
            <a:r>
              <a:rPr lang="es-ES_tradnl" altLang="es-MX" sz="2800" b="1" baseline="30000" dirty="0">
                <a:latin typeface="Gabriola" panose="04040605051002020D02" pitchFamily="82" charset="0"/>
                <a:sym typeface="Symbol" pitchFamily="18" charset="2"/>
              </a:rPr>
              <a:t>2</a:t>
            </a:r>
            <a:r>
              <a:rPr lang="es-ES_tradnl" altLang="es-MX" sz="2800" b="1" baseline="-25000" dirty="0">
                <a:latin typeface="Gabriola" panose="04040605051002020D02" pitchFamily="82" charset="0"/>
                <a:sym typeface="Symbol" pitchFamily="18" charset="2"/>
              </a:rPr>
              <a:t>repet</a:t>
            </a:r>
            <a:r>
              <a:rPr lang="es-ES_tradnl" altLang="es-MX" sz="2800" b="1" dirty="0">
                <a:latin typeface="Gabriola" panose="04040605051002020D02" pitchFamily="82" charset="0"/>
                <a:sym typeface="Symbol" pitchFamily="18" charset="2"/>
              </a:rPr>
              <a:t> + </a:t>
            </a:r>
            <a:r>
              <a:rPr lang="es-ES_tradnl" altLang="es-MX" sz="2800" b="1" baseline="30000" dirty="0">
                <a:latin typeface="Gabriola" panose="04040605051002020D02" pitchFamily="82" charset="0"/>
                <a:sym typeface="Symbol" pitchFamily="18" charset="2"/>
              </a:rPr>
              <a:t>2</a:t>
            </a:r>
            <a:r>
              <a:rPr lang="es-ES_tradnl" altLang="es-MX" sz="2800" b="1" baseline="-25000" dirty="0">
                <a:latin typeface="Gabriola" panose="04040605051002020D02" pitchFamily="82" charset="0"/>
                <a:sym typeface="Symbol" pitchFamily="18" charset="2"/>
              </a:rPr>
              <a:t>reprod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8 Rectángulo"/>
          <p:cNvSpPr/>
          <p:nvPr/>
        </p:nvSpPr>
        <p:spPr bwMode="auto">
          <a:xfrm>
            <a:off x="857224" y="428604"/>
            <a:ext cx="7286676" cy="7681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000" b="1" i="0" u="none" strike="noStrike" cap="none" normalizeH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R&amp;R</a:t>
            </a:r>
            <a:endParaRPr kumimoji="0" lang="es-MX" sz="4000" b="1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4362" y="1494238"/>
            <a:ext cx="7772400" cy="34469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es-ES_tradnl" altLang="es-MX" dirty="0"/>
              <a:t> </a:t>
            </a:r>
            <a:r>
              <a:rPr lang="es-ES_tradnl" altLang="es-MX" sz="3200" b="1" dirty="0">
                <a:latin typeface="Gabriola" panose="04040605051002020D02" pitchFamily="82" charset="0"/>
              </a:rPr>
              <a:t>El estudio de la variabilidad de las mediciones será expresado en un porcentaje de tolerancias, para la variación del equipo (VE), la variación del operador  (VO) y la variación conjunta R&amp;R. </a:t>
            </a:r>
          </a:p>
          <a:p>
            <a:pPr algn="just" fontAlgn="auto">
              <a:spcAft>
                <a:spcPts val="0"/>
              </a:spcAft>
            </a:pPr>
            <a:r>
              <a:rPr lang="es-ES_tradnl" altLang="es-MX" sz="3200" b="1" dirty="0">
                <a:latin typeface="Gabriola" panose="04040605051002020D02" pitchFamily="82" charset="0"/>
              </a:rPr>
              <a:t>Dependiendo de la magnitud de este porcentaje (entre más pequeña es mejor) es la  calificación que podría recibir la correspondiente fuente de variación.</a:t>
            </a:r>
            <a:endParaRPr lang="es-MX" altLang="es-MX" sz="32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9666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8 Rectángulo"/>
          <p:cNvSpPr/>
          <p:nvPr/>
        </p:nvSpPr>
        <p:spPr bwMode="auto">
          <a:xfrm>
            <a:off x="878628" y="199996"/>
            <a:ext cx="7286676" cy="7143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anose="020B0604030504040204" pitchFamily="34" charset="0"/>
                <a:cs typeface="Tahoma" panose="020B0604030504040204" pitchFamily="34" charset="0"/>
              </a:rPr>
              <a:t>Criterios</a:t>
            </a:r>
            <a:endParaRPr kumimoji="0" lang="es-MX" sz="3200" b="1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11560" y="1043807"/>
            <a:ext cx="5657282" cy="41148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_tradnl" altLang="es-MX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altLang="es-MX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briola" panose="04040605051002020D02" pitchFamily="82" charset="0"/>
              </a:rPr>
              <a:t>De 0 a 10%  (excelente)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_tradnl" altLang="es-MX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briola" panose="04040605051002020D02" pitchFamily="8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_tradnl" altLang="es-MX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briola" panose="04040605051002020D02" pitchFamily="82" charset="0"/>
              </a:rPr>
              <a:t>De 10 a 20% (buena)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_tradnl" altLang="es-MX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briola" panose="04040605051002020D02" pitchFamily="8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_tradnl" altLang="es-MX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briola" panose="04040605051002020D02" pitchFamily="82" charset="0"/>
              </a:rPr>
              <a:t> De 20 a 30% (marginal)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_tradnl" altLang="es-MX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briola" panose="04040605051002020D02" pitchFamily="8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_tradnl" altLang="es-MX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briola" panose="04040605051002020D02" pitchFamily="82" charset="0"/>
              </a:rPr>
              <a:t> Mayor al 30% (reemplazar o retrabajar)</a:t>
            </a:r>
          </a:p>
        </p:txBody>
      </p:sp>
      <p:pic>
        <p:nvPicPr>
          <p:cNvPr id="9" name="8 Imagen" descr="documento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723883"/>
            <a:ext cx="2286016" cy="2754649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1&quot;/&gt;&lt;/object&gt;&lt;object type=&quot;3&quot; unique_id=&quot;10022&quot;&gt;&lt;property id=&quot;20148&quot; value=&quot;5&quot;/&gt;&lt;property id=&quot;20300&quot; value=&quot;Slide 2&quot;/&gt;&lt;property id=&quot;20307&quot; value=&quot;472&quot;/&gt;&lt;/object&gt;&lt;object type=&quot;3&quot; unique_id=&quot;10023&quot;&gt;&lt;property id=&quot;20148&quot; value=&quot;5&quot;/&gt;&lt;property id=&quot;20300&quot; value=&quot;Slide 4&quot;/&gt;&lt;property id=&quot;20307&quot; value=&quot;473&quot;/&gt;&lt;/object&gt;&lt;object type=&quot;3&quot; unique_id=&quot;10028&quot;&gt;&lt;property id=&quot;20148&quot; value=&quot;5&quot;/&gt;&lt;property id=&quot;20300&quot; value=&quot;Slide 5&quot;/&gt;&lt;property id=&quot;20307&quot; value=&quot;477&quot;/&gt;&lt;/object&gt;&lt;object type=&quot;3&quot; unique_id=&quot;10038&quot;&gt;&lt;property id=&quot;20148&quot; value=&quot;5&quot;/&gt;&lt;property id=&quot;20300&quot; value=&quot;Slide 7&quot;/&gt;&lt;property id=&quot;20307&quot; value=&quot;483&quot;/&gt;&lt;/object&gt;&lt;object type=&quot;3&quot; unique_id=&quot;10039&quot;&gt;&lt;property id=&quot;20148&quot; value=&quot;5&quot;/&gt;&lt;property id=&quot;20300&quot; value=&quot;Slide 8&quot;/&gt;&lt;property id=&quot;20307&quot; value=&quot;524&quot;/&gt;&lt;/object&gt;&lt;object type=&quot;3&quot; unique_id=&quot;10040&quot;&gt;&lt;property id=&quot;20148&quot; value=&quot;5&quot;/&gt;&lt;property id=&quot;20300&quot; value=&quot;Slide 9&quot;/&gt;&lt;property id=&quot;20307&quot; value=&quot;400&quot;/&gt;&lt;/object&gt;&lt;object type=&quot;3&quot; unique_id=&quot;10045&quot;&gt;&lt;property id=&quot;20148&quot; value=&quot;5&quot;/&gt;&lt;property id=&quot;20300&quot; value=&quot;Slide 10&quot;/&gt;&lt;property id=&quot;20307&quot; value=&quot;404&quot;/&gt;&lt;/object&gt;&lt;object type=&quot;3&quot; unique_id=&quot;10050&quot;&gt;&lt;property id=&quot;20148&quot; value=&quot;5&quot;/&gt;&lt;property id=&quot;20300&quot; value=&quot;Slide 11&quot;/&gt;&lt;property id=&quot;20307&quot; value=&quot;414&quot;/&gt;&lt;/object&gt;&lt;object type=&quot;3&quot; unique_id=&quot;10051&quot;&gt;&lt;property id=&quot;20148&quot; value=&quot;5&quot;/&gt;&lt;property id=&quot;20300&quot; value=&quot;Slide 12&quot;/&gt;&lt;property id=&quot;20307&quot; value=&quot;415&quot;/&gt;&lt;/object&gt;&lt;object type=&quot;3&quot; unique_id=&quot;10063&quot;&gt;&lt;property id=&quot;20148&quot; value=&quot;5&quot;/&gt;&lt;property id=&quot;20300&quot; value=&quot;Slide 21&quot;/&gt;&lt;property id=&quot;20307&quot; value=&quot;496&quot;/&gt;&lt;/object&gt;&lt;object type=&quot;3&quot; unique_id=&quot;10065&quot;&gt;&lt;property id=&quot;20148&quot; value=&quot;5&quot;/&gt;&lt;property id=&quot;20300&quot; value=&quot;Slide 23&quot;/&gt;&lt;property id=&quot;20307&quot; value=&quot;498&quot;/&gt;&lt;/object&gt;&lt;object type=&quot;3&quot; unique_id=&quot;10080&quot;&gt;&lt;property id=&quot;20148&quot; value=&quot;5&quot;/&gt;&lt;property id=&quot;20300&quot; value=&quot;Slide 34&quot;/&gt;&lt;property id=&quot;20307&quot; value=&quot;506&quot;/&gt;&lt;/object&gt;&lt;object type=&quot;3&quot; unique_id=&quot;10081&quot;&gt;&lt;property id=&quot;20148&quot; value=&quot;5&quot;/&gt;&lt;property id=&quot;20300&quot; value=&quot;Slide 35&quot;/&gt;&lt;property id=&quot;20307&quot; value=&quot;507&quot;/&gt;&lt;/object&gt;&lt;object type=&quot;3&quot; unique_id=&quot;10082&quot;&gt;&lt;property id=&quot;20148&quot; value=&quot;5&quot;/&gt;&lt;property id=&quot;20300&quot; value=&quot;Slide 36&quot;/&gt;&lt;property id=&quot;20307&quot; value=&quot;508&quot;/&gt;&lt;/object&gt;&lt;object type=&quot;3&quot; unique_id=&quot;10083&quot;&gt;&lt;property id=&quot;20148&quot; value=&quot;5&quot;/&gt;&lt;property id=&quot;20300&quot; value=&quot;Slide 37&quot;/&gt;&lt;property id=&quot;20307&quot; value=&quot;509&quot;/&gt;&lt;/object&gt;&lt;object type=&quot;3&quot; unique_id=&quot;10086&quot;&gt;&lt;property id=&quot;20148&quot; value=&quot;5&quot;/&gt;&lt;property id=&quot;20300&quot; value=&quot;Slide 39&quot;/&gt;&lt;property id=&quot;20307&quot; value=&quot;512&quot;/&gt;&lt;/object&gt;&lt;object type=&quot;3&quot; unique_id=&quot;10478&quot;&gt;&lt;property id=&quot;20148&quot; value=&quot;5&quot;/&gt;&lt;property id=&quot;20300&quot; value=&quot;Slide 3&quot;/&gt;&lt;property id=&quot;20307&quot; value=&quot;534&quot;/&gt;&lt;/object&gt;&lt;object type=&quot;3&quot; unique_id=&quot;10552&quot;&gt;&lt;property id=&quot;20148&quot; value=&quot;5&quot;/&gt;&lt;property id=&quot;20300&quot; value=&quot;Slide 6&quot;/&gt;&lt;property id=&quot;20307&quot; value=&quot;537&quot;/&gt;&lt;/object&gt;&lt;object type=&quot;3&quot; unique_id=&quot;10975&quot;&gt;&lt;property id=&quot;20148&quot; value=&quot;5&quot;/&gt;&lt;property id=&quot;20300&quot; value=&quot;Slide 13&quot;/&gt;&lt;property id=&quot;20307&quot; value=&quot;538&quot;/&gt;&lt;/object&gt;&lt;object type=&quot;3&quot; unique_id=&quot;10976&quot;&gt;&lt;property id=&quot;20148&quot; value=&quot;5&quot;/&gt;&lt;property id=&quot;20300&quot; value=&quot;Slide 17&quot;/&gt;&lt;property id=&quot;20307&quot; value=&quot;539&quot;/&gt;&lt;/object&gt;&lt;object type=&quot;3&quot; unique_id=&quot;10977&quot;&gt;&lt;property id=&quot;20148&quot; value=&quot;5&quot;/&gt;&lt;property id=&quot;20300&quot; value=&quot;Slide 14&quot;/&gt;&lt;property id=&quot;20307&quot; value=&quot;540&quot;/&gt;&lt;/object&gt;&lt;object type=&quot;3&quot; unique_id=&quot;11411&quot;&gt;&lt;property id=&quot;20148&quot; value=&quot;5&quot;/&gt;&lt;property id=&quot;20300&quot; value=&quot;Slide 15&quot;/&gt;&lt;property id=&quot;20307&quot; value=&quot;541&quot;/&gt;&lt;/object&gt;&lt;object type=&quot;3&quot; unique_id=&quot;11412&quot;&gt;&lt;property id=&quot;20148&quot; value=&quot;5&quot;/&gt;&lt;property id=&quot;20300&quot; value=&quot;Slide 18&quot;/&gt;&lt;property id=&quot;20307&quot; value=&quot;542&quot;/&gt;&lt;/object&gt;&lt;object type=&quot;3&quot; unique_id=&quot;11701&quot;&gt;&lt;property id=&quot;20148&quot; value=&quot;5&quot;/&gt;&lt;property id=&quot;20300&quot; value=&quot;Slide 16&quot;/&gt;&lt;property id=&quot;20307&quot; value=&quot;543&quot;/&gt;&lt;/object&gt;&lt;object type=&quot;3&quot; unique_id=&quot;11921&quot;&gt;&lt;property id=&quot;20148&quot; value=&quot;5&quot;/&gt;&lt;property id=&quot;20300&quot; value=&quot;Slide 19&quot;/&gt;&lt;property id=&quot;20307&quot; value=&quot;544&quot;/&gt;&lt;/object&gt;&lt;object type=&quot;3&quot; unique_id=&quot;11922&quot;&gt;&lt;property id=&quot;20148&quot; value=&quot;5&quot;/&gt;&lt;property id=&quot;20300&quot; value=&quot;Slide 20&quot;/&gt;&lt;property id=&quot;20307&quot; value=&quot;545&quot;/&gt;&lt;/object&gt;&lt;object type=&quot;3&quot; unique_id=&quot;12551&quot;&gt;&lt;property id=&quot;20148&quot; value=&quot;5&quot;/&gt;&lt;property id=&quot;20300&quot; value=&quot;Slide 22&quot;/&gt;&lt;property id=&quot;20307&quot; value=&quot;547&quot;/&gt;&lt;/object&gt;&lt;object type=&quot;3&quot; unique_id=&quot;12552&quot;&gt;&lt;property id=&quot;20148&quot; value=&quot;5&quot;/&gt;&lt;property id=&quot;20300&quot; value=&quot;Slide 24&quot;/&gt;&lt;property id=&quot;20307&quot; value=&quot;548&quot;/&gt;&lt;/object&gt;&lt;object type=&quot;3&quot; unique_id=&quot;12553&quot;&gt;&lt;property id=&quot;20148&quot; value=&quot;5&quot;/&gt;&lt;property id=&quot;20300&quot; value=&quot;Slide 25&quot;/&gt;&lt;property id=&quot;20307&quot; value=&quot;549&quot;/&gt;&lt;/object&gt;&lt;object type=&quot;3&quot; unique_id=&quot;12554&quot;&gt;&lt;property id=&quot;20148&quot; value=&quot;5&quot;/&gt;&lt;property id=&quot;20300&quot; value=&quot;Slide 26&quot;/&gt;&lt;property id=&quot;20307&quot; value=&quot;557&quot;/&gt;&lt;/object&gt;&lt;object type=&quot;3&quot; unique_id=&quot;12555&quot;&gt;&lt;property id=&quot;20148&quot; value=&quot;5&quot;/&gt;&lt;property id=&quot;20300&quot; value=&quot;Slide 27&quot;/&gt;&lt;property id=&quot;20307&quot; value=&quot;559&quot;/&gt;&lt;/object&gt;&lt;object type=&quot;3&quot; unique_id=&quot;12556&quot;&gt;&lt;property id=&quot;20148&quot; value=&quot;5&quot;/&gt;&lt;property id=&quot;20300&quot; value=&quot;Slide 28&quot;/&gt;&lt;property id=&quot;20307&quot; value=&quot;550&quot;/&gt;&lt;/object&gt;&lt;object type=&quot;3&quot; unique_id=&quot;12557&quot;&gt;&lt;property id=&quot;20148&quot; value=&quot;5&quot;/&gt;&lt;property id=&quot;20300&quot; value=&quot;Slide 29&quot;/&gt;&lt;property id=&quot;20307&quot; value=&quot;551&quot;/&gt;&lt;/object&gt;&lt;object type=&quot;3&quot; unique_id=&quot;12558&quot;&gt;&lt;property id=&quot;20148&quot; value=&quot;5&quot;/&gt;&lt;property id=&quot;20300&quot; value=&quot;Slide 30&quot;/&gt;&lt;property id=&quot;20307&quot; value=&quot;560&quot;/&gt;&lt;/object&gt;&lt;object type=&quot;3&quot; unique_id=&quot;12559&quot;&gt;&lt;property id=&quot;20148&quot; value=&quot;5&quot;/&gt;&lt;property id=&quot;20300&quot; value=&quot;Slide 31&quot;/&gt;&lt;property id=&quot;20307&quot; value=&quot;558&quot;/&gt;&lt;/object&gt;&lt;object type=&quot;3&quot; unique_id=&quot;13775&quot;&gt;&lt;property id=&quot;20148&quot; value=&quot;5&quot;/&gt;&lt;property id=&quot;20300&quot; value=&quot;Slide 38&quot;/&gt;&lt;property id=&quot;20307&quot; value=&quot;563&quot;/&gt;&lt;/object&gt;&lt;object type=&quot;3&quot; unique_id=&quot;13776&quot;&gt;&lt;property id=&quot;20148&quot; value=&quot;5&quot;/&gt;&lt;property id=&quot;20300&quot; value=&quot;Slide 40&quot;/&gt;&lt;property id=&quot;20307&quot; value=&quot;564&quot;/&gt;&lt;/object&gt;&lt;object type=&quot;3&quot; unique_id=&quot;13777&quot;&gt;&lt;property id=&quot;20148&quot; value=&quot;5&quot;/&gt;&lt;property id=&quot;20300&quot; value=&quot;Slide 41&quot;/&gt;&lt;property id=&quot;20307&quot; value=&quot;565&quot;/&gt;&lt;/object&gt;&lt;object type=&quot;3&quot; unique_id=&quot;13860&quot;&gt;&lt;property id=&quot;20148&quot; value=&quot;5&quot;/&gt;&lt;property id=&quot;20300&quot; value=&quot;Slide 32&quot;/&gt;&lt;property id=&quot;20307&quot; value=&quot;566&quot;/&gt;&lt;/object&gt;&lt;object type=&quot;3&quot; unique_id=&quot;14617&quot;&gt;&lt;property id=&quot;20148&quot; value=&quot;5&quot;/&gt;&lt;property id=&quot;20300&quot; value=&quot;Slide 33&quot;/&gt;&lt;property id=&quot;20307&quot; value=&quot;5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6762</TotalTime>
  <Words>1723</Words>
  <Application>Microsoft Office PowerPoint</Application>
  <PresentationFormat>Presentación en pantalla (4:3)</PresentationFormat>
  <Paragraphs>542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Gabriola</vt:lpstr>
      <vt:lpstr>Tahoma</vt:lpstr>
      <vt:lpstr>Times New Roman</vt:lpstr>
      <vt:lpstr>Wingdings</vt:lpstr>
      <vt:lpstr>Office Theme</vt:lpstr>
      <vt:lpstr>1_Diseño personalizado</vt:lpstr>
      <vt:lpstr>Diseño personalizado</vt:lpstr>
      <vt:lpstr>Diapositiva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Propia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 Pérez</dc:creator>
  <cp:lastModifiedBy>PORFIRIO GUTIERREZ</cp:lastModifiedBy>
  <cp:revision>670</cp:revision>
  <cp:lastPrinted>2014-03-09T21:18:31Z</cp:lastPrinted>
  <dcterms:created xsi:type="dcterms:W3CDTF">2009-03-16T23:14:08Z</dcterms:created>
  <dcterms:modified xsi:type="dcterms:W3CDTF">2019-03-28T00:59:20Z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TC011407993082</vt:lpwstr>
  </property>
</Properties>
</file>