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1" r:id="rId2"/>
    <p:sldMasterId id="2147483723" r:id="rId3"/>
  </p:sldMasterIdLst>
  <p:notesMasterIdLst>
    <p:notesMasterId r:id="rId21"/>
  </p:notesMasterIdLst>
  <p:sldIdLst>
    <p:sldId id="258" r:id="rId4"/>
    <p:sldId id="349" r:id="rId5"/>
    <p:sldId id="350" r:id="rId6"/>
    <p:sldId id="346" r:id="rId7"/>
    <p:sldId id="348" r:id="rId8"/>
    <p:sldId id="347" r:id="rId9"/>
    <p:sldId id="351" r:id="rId10"/>
    <p:sldId id="365" r:id="rId11"/>
    <p:sldId id="388" r:id="rId12"/>
    <p:sldId id="366" r:id="rId13"/>
    <p:sldId id="367" r:id="rId14"/>
    <p:sldId id="368" r:id="rId15"/>
    <p:sldId id="369" r:id="rId16"/>
    <p:sldId id="370" r:id="rId17"/>
    <p:sldId id="371" r:id="rId18"/>
    <p:sldId id="373" r:id="rId19"/>
    <p:sldId id="375" r:id="rId20"/>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5" autoAdjust="0"/>
    <p:restoredTop sz="94805"/>
  </p:normalViewPr>
  <p:slideViewPr>
    <p:cSldViewPr>
      <p:cViewPr varScale="1">
        <p:scale>
          <a:sx n="73" d="100"/>
          <a:sy n="73" d="100"/>
        </p:scale>
        <p:origin x="153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26/02/2019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25" indent="-285741" eaLnBrk="0" hangingPunct="0">
              <a:defRPr>
                <a:solidFill>
                  <a:schemeClr val="tx1"/>
                </a:solidFill>
                <a:latin typeface="Arial" charset="0"/>
              </a:defRPr>
            </a:lvl2pPr>
            <a:lvl3pPr marL="1142962" indent="-228593" eaLnBrk="0" hangingPunct="0">
              <a:defRPr>
                <a:solidFill>
                  <a:schemeClr val="tx1"/>
                </a:solidFill>
                <a:latin typeface="Arial" charset="0"/>
              </a:defRPr>
            </a:lvl3pPr>
            <a:lvl4pPr marL="1600146" indent="-228593" eaLnBrk="0" hangingPunct="0">
              <a:defRPr>
                <a:solidFill>
                  <a:schemeClr val="tx1"/>
                </a:solidFill>
                <a:latin typeface="Arial" charset="0"/>
              </a:defRPr>
            </a:lvl4pPr>
            <a:lvl5pPr marL="2057331" indent="-228593" eaLnBrk="0" hangingPunct="0">
              <a:defRPr>
                <a:solidFill>
                  <a:schemeClr val="tx1"/>
                </a:solidFill>
                <a:latin typeface="Arial" charset="0"/>
              </a:defRPr>
            </a:lvl5pPr>
            <a:lvl6pPr marL="2514516" indent="-228593" eaLnBrk="0" fontAlgn="base" hangingPunct="0">
              <a:spcBef>
                <a:spcPct val="0"/>
              </a:spcBef>
              <a:spcAft>
                <a:spcPct val="0"/>
              </a:spcAft>
              <a:defRPr>
                <a:solidFill>
                  <a:schemeClr val="tx1"/>
                </a:solidFill>
                <a:latin typeface="Arial" charset="0"/>
              </a:defRPr>
            </a:lvl6pPr>
            <a:lvl7pPr marL="2971701" indent="-228593" eaLnBrk="0" fontAlgn="base" hangingPunct="0">
              <a:spcBef>
                <a:spcPct val="0"/>
              </a:spcBef>
              <a:spcAft>
                <a:spcPct val="0"/>
              </a:spcAft>
              <a:defRPr>
                <a:solidFill>
                  <a:schemeClr val="tx1"/>
                </a:solidFill>
                <a:latin typeface="Arial" charset="0"/>
              </a:defRPr>
            </a:lvl7pPr>
            <a:lvl8pPr marL="3428885" indent="-228593" eaLnBrk="0" fontAlgn="base" hangingPunct="0">
              <a:spcBef>
                <a:spcPct val="0"/>
              </a:spcBef>
              <a:spcAft>
                <a:spcPct val="0"/>
              </a:spcAft>
              <a:defRPr>
                <a:solidFill>
                  <a:schemeClr val="tx1"/>
                </a:solidFill>
                <a:latin typeface="Arial" charset="0"/>
              </a:defRPr>
            </a:lvl8pPr>
            <a:lvl9pPr marL="3886070" indent="-228593" eaLnBrk="0" fontAlgn="base" hangingPunct="0">
              <a:spcBef>
                <a:spcPct val="0"/>
              </a:spcBef>
              <a:spcAft>
                <a:spcPct val="0"/>
              </a:spcAft>
              <a:defRPr>
                <a:solidFill>
                  <a:schemeClr val="tx1"/>
                </a:solidFill>
                <a:latin typeface="Arial" charset="0"/>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DA7E2E99-0A73-49C4-BE49-C61D70696F53}" type="slidenum">
              <a:rPr kumimoji="0" lang="es-ES_tradnl"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4</a:t>
            </a:fld>
            <a:endParaRPr kumimoji="0" lang="es-ES_tradnl"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p>
        </p:txBody>
      </p:sp>
    </p:spTree>
    <p:extLst>
      <p:ext uri="{BB962C8B-B14F-4D97-AF65-F5344CB8AC3E}">
        <p14:creationId xmlns:p14="http://schemas.microsoft.com/office/powerpoint/2010/main" val="72226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DCB6C27A-9D12-49E6-AB93-E0B71F90C49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54635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3AA05133-EBC7-41E4-8B08-E170DD3CC93B}"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32867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1E1D746-5A26-4F70-9B09-3F1DCED6365A}"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530744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304800"/>
            <a:ext cx="77724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838200" y="1905000"/>
            <a:ext cx="7772400" cy="4114800"/>
          </a:xfrm>
        </p:spPr>
        <p:txBody>
          <a:bodyPr/>
          <a:lstStyle/>
          <a:p>
            <a:endParaRPr lang="es-MX"/>
          </a:p>
        </p:txBody>
      </p:sp>
      <p:sp>
        <p:nvSpPr>
          <p:cNvPr id="4" name="3 Marcador de fecha"/>
          <p:cNvSpPr>
            <a:spLocks noGrp="1"/>
          </p:cNvSpPr>
          <p:nvPr>
            <p:ph type="dt" sz="half" idx="10"/>
          </p:nvPr>
        </p:nvSpPr>
        <p:spPr>
          <a:xfrm>
            <a:off x="685800" y="6248400"/>
            <a:ext cx="1905000" cy="457200"/>
          </a:xfrm>
          <a:prstGeom prst="rect">
            <a:avLst/>
          </a:prstGeom>
        </p:spPr>
        <p:txBody>
          <a:bodyPr/>
          <a:lstStyle>
            <a:lvl1pPr>
              <a:defRPr/>
            </a:lvl1p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248400"/>
            <a:ext cx="2895600" cy="457200"/>
          </a:xfrm>
          <a:prstGeom prst="rect">
            <a:avLst/>
          </a:prstGeom>
        </p:spPr>
        <p:txBody>
          <a:bodyPr/>
          <a:lstStyle>
            <a:lvl1pPr>
              <a:defRPr/>
            </a:lvl1p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248400"/>
            <a:ext cx="1905000" cy="457200"/>
          </a:xfrm>
          <a:prstGeom prst="rect">
            <a:avLst/>
          </a:prstGeom>
        </p:spPr>
        <p:txBody>
          <a:bodyPr/>
          <a:lstStyle>
            <a:lvl1pPr>
              <a:defRPr/>
            </a:lvl1pPr>
          </a:lstStyle>
          <a:p>
            <a:fld id="{5A68A423-C04A-4C3B-A15E-AB6965B006C1}" type="slidenum">
              <a:rPr lang="es-ES">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067094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B8774B-33FA-4DA3-93D2-2ADDC232EF13}"/>
              </a:ext>
            </a:extLst>
          </p:cNvPr>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005FEE0-1E58-43DD-A176-DBF8F1A598E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528988D6-EF5A-43A4-9DEF-0E5BEA5CB34A}"/>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A52AEAF5-0831-4B06-A001-9BC7348AAB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64A53EE-6270-43A9-809E-87D8DA7C01F8}"/>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3120067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A0424-C170-4377-A9DC-1FAF429CEEE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E69A412-AB80-44D7-952F-E40A814A919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0E97117-D0D8-4529-A302-4E53137C72FD}"/>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5D7E2787-77C1-482F-A2BA-F1CA94E9BA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FACBA67-A547-48B9-B897-21796AAC9C1A}"/>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2163032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6981A2-16A8-4363-A268-5ECE26C6AE55}"/>
              </a:ext>
            </a:extLst>
          </p:cNvPr>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B7E8A41-D327-4C51-9E51-DC3D4C7D630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38271735-9EF5-4FDA-80ED-3626EA062A99}"/>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E702C47E-0453-4C7C-81E9-A7D5BFDE9F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C2F8C93-F495-4F74-A6CA-998C7B72E665}"/>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1392584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8BAF6-2AF5-40A6-B450-0301E0BC473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4ACD7FF-EA3B-422D-97B2-FFAD6EF8CEBB}"/>
              </a:ext>
            </a:extLst>
          </p:cNvPr>
          <p:cNvSpPr>
            <a:spLocks noGrp="1"/>
          </p:cNvSpPr>
          <p:nvPr>
            <p:ph sz="half" idx="1"/>
          </p:nvPr>
        </p:nvSpPr>
        <p:spPr>
          <a:xfrm>
            <a:off x="628650" y="1825625"/>
            <a:ext cx="386715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B38CD76-08A0-4CC5-BB80-75A7347215DF}"/>
              </a:ext>
            </a:extLst>
          </p:cNvPr>
          <p:cNvSpPr>
            <a:spLocks noGrp="1"/>
          </p:cNvSpPr>
          <p:nvPr>
            <p:ph sz="half" idx="2"/>
          </p:nvPr>
        </p:nvSpPr>
        <p:spPr>
          <a:xfrm>
            <a:off x="4648200" y="1825625"/>
            <a:ext cx="386715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7DFE5CE-096B-4F62-95BF-F9A7F14548DF}"/>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6" name="Marcador de pie de página 5">
            <a:extLst>
              <a:ext uri="{FF2B5EF4-FFF2-40B4-BE49-F238E27FC236}">
                <a16:creationId xmlns:a16="http://schemas.microsoft.com/office/drawing/2014/main" id="{653C23E5-9964-45AF-98EF-140699700C5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02E26DA-E306-43A4-908E-892ECB51B6FE}"/>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1098140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67DB1-1472-4BA0-8AAF-0E6D36CACC4C}"/>
              </a:ext>
            </a:extLst>
          </p:cNvPr>
          <p:cNvSpPr>
            <a:spLocks noGrp="1"/>
          </p:cNvSpPr>
          <p:nvPr>
            <p:ph type="title"/>
          </p:nvPr>
        </p:nvSpPr>
        <p:spPr>
          <a:xfrm>
            <a:off x="630238" y="365125"/>
            <a:ext cx="78867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375C993-2417-4A76-882A-0280382236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74A0ECA-584D-4B97-874B-C127AF705459}"/>
              </a:ext>
            </a:extLst>
          </p:cNvPr>
          <p:cNvSpPr>
            <a:spLocks noGrp="1"/>
          </p:cNvSpPr>
          <p:nvPr>
            <p:ph sz="half" idx="2"/>
          </p:nvPr>
        </p:nvSpPr>
        <p:spPr>
          <a:xfrm>
            <a:off x="630238" y="2505075"/>
            <a:ext cx="386873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29267EC-29C9-4D04-B8D2-4E5FB89EBA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95278DD8-A709-44A6-9ECC-80A9A38C76BC}"/>
              </a:ext>
            </a:extLst>
          </p:cNvPr>
          <p:cNvSpPr>
            <a:spLocks noGrp="1"/>
          </p:cNvSpPr>
          <p:nvPr>
            <p:ph sz="quarter" idx="4"/>
          </p:nvPr>
        </p:nvSpPr>
        <p:spPr>
          <a:xfrm>
            <a:off x="4629150" y="2505075"/>
            <a:ext cx="38877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1285CD7-863F-4FC5-AA4F-ECC6A613EA96}"/>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8" name="Marcador de pie de página 7">
            <a:extLst>
              <a:ext uri="{FF2B5EF4-FFF2-40B4-BE49-F238E27FC236}">
                <a16:creationId xmlns:a16="http://schemas.microsoft.com/office/drawing/2014/main" id="{F942CAEF-E653-4876-9A94-B654A3D42F5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7515E1A-C702-4590-AA64-355D79ECC7ED}"/>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4078384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67A3D-1ABB-42FE-A7CB-8A3AE4CAD0D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DD7298D5-C280-4250-BA2B-26B61E89996A}"/>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4" name="Marcador de pie de página 3">
            <a:extLst>
              <a:ext uri="{FF2B5EF4-FFF2-40B4-BE49-F238E27FC236}">
                <a16:creationId xmlns:a16="http://schemas.microsoft.com/office/drawing/2014/main" id="{A4DC1F09-97DD-4838-B13E-AAB60C8AD03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F67C48F-6B61-403F-B2B8-2A21F728933F}"/>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3125014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D2EDD52-F8BD-48C3-A41A-2141E98F9302}"/>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3" name="Marcador de pie de página 2">
            <a:extLst>
              <a:ext uri="{FF2B5EF4-FFF2-40B4-BE49-F238E27FC236}">
                <a16:creationId xmlns:a16="http://schemas.microsoft.com/office/drawing/2014/main" id="{2F59DDA7-E56A-4619-A6D7-1A27CFF86F5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5997C9F-1443-4D24-992F-7D711BB58AA4}"/>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392012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5B9D32A4-403E-45CA-82D7-259B458DDF8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297869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7ACC29-FBA1-4326-9AD7-6E095E566D94}"/>
              </a:ext>
            </a:extLst>
          </p:cNvPr>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DA2F25E-4B9E-4775-8884-1518F0ECE2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DB285A4-8448-46B3-B51F-5E8E77E3CB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87F4703D-CB45-43DB-9FBB-280D8320B6D5}"/>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6" name="Marcador de pie de página 5">
            <a:extLst>
              <a:ext uri="{FF2B5EF4-FFF2-40B4-BE49-F238E27FC236}">
                <a16:creationId xmlns:a16="http://schemas.microsoft.com/office/drawing/2014/main" id="{27172708-F03A-4230-9FF1-D383954129A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54CC0C4-B7DF-4863-A6A4-BA2C223F7AE3}"/>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2887118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008DB-B863-4655-A16E-5DEAE661F043}"/>
              </a:ext>
            </a:extLst>
          </p:cNvPr>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683B31B-F31A-46BA-B823-EC1B5EC52B9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0A3F27E-52E5-47E3-B281-06627D4C83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6D1CC7F-FED4-4232-BF84-092A982275F8}"/>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6" name="Marcador de pie de página 5">
            <a:extLst>
              <a:ext uri="{FF2B5EF4-FFF2-40B4-BE49-F238E27FC236}">
                <a16:creationId xmlns:a16="http://schemas.microsoft.com/office/drawing/2014/main" id="{B699199E-5606-4FCC-ABDC-36DA3EFC7DB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52DFF8B-89E6-4241-88FD-0B4C73B821B8}"/>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1077694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28AD5-2A4E-488B-AF3D-A6FA936C0FA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6085248-3D33-4B88-97F6-D9B5DA3B45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3F440B0-250B-4F41-8CBE-55A3B36BED54}"/>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20EDD3B2-ED84-4BE7-B12C-C4819B346AE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142F06F-1ED6-40C1-B805-E0D237BCD95D}"/>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2376745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02C0E8-D560-49E6-892C-121A14B8FD20}"/>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0658820-E4D5-4119-91B0-E8FB6B4F4795}"/>
              </a:ext>
            </a:extLst>
          </p:cNvPr>
          <p:cNvSpPr>
            <a:spLocks noGrp="1"/>
          </p:cNvSpPr>
          <p:nvPr>
            <p:ph type="body" orient="vert" idx="1"/>
          </p:nvPr>
        </p:nvSpPr>
        <p:spPr>
          <a:xfrm>
            <a:off x="628650" y="365125"/>
            <a:ext cx="57626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3ADB42E-CA56-46D8-B6E8-B7B1422C1A54}"/>
              </a:ext>
            </a:extLst>
          </p:cNvPr>
          <p:cNvSpPr>
            <a:spLocks noGrp="1"/>
          </p:cNvSpPr>
          <p:nvPr>
            <p:ph type="dt" sz="half" idx="10"/>
          </p:nvPr>
        </p:nvSpPr>
        <p:spPr/>
        <p:txBody>
          <a:body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64978758-11ED-4231-B2A7-384DF724F2E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A710ADB-1D3A-4418-B99D-0383C7F1DF42}"/>
              </a:ext>
            </a:extLst>
          </p:cNvPr>
          <p:cNvSpPr>
            <a:spLocks noGrp="1"/>
          </p:cNvSpPr>
          <p:nvPr>
            <p:ph type="sldNum" sz="quarter" idx="12"/>
          </p:nvPr>
        </p:nvSpPr>
        <p:spPr/>
        <p:txBody>
          <a:bodyPr/>
          <a:lstStyle/>
          <a:p>
            <a:fld id="{4AEEAE05-124B-4D29-8689-C4306BE55F28}" type="slidenum">
              <a:rPr lang="es-MX" smtClean="0"/>
              <a:t>‹Nº›</a:t>
            </a:fld>
            <a:endParaRPr lang="es-MX"/>
          </a:p>
        </p:txBody>
      </p:sp>
    </p:spTree>
    <p:extLst>
      <p:ext uri="{BB962C8B-B14F-4D97-AF65-F5344CB8AC3E}">
        <p14:creationId xmlns:p14="http://schemas.microsoft.com/office/powerpoint/2010/main" val="1195266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26/02/2019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387887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26/02/2019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9025785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26/02/2019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1395273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26/02/2019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6860517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26/02/2019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106310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26/02/2019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35068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84872A-F9EA-4531-ADC7-3BDCC31BE9B2}"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13501531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26/02/2019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8037581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26/02/2019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840018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26/02/2019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251645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26/02/2019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7722892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26/02/2019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9505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9CD9C76-6DBA-49C3-82D2-EB900DAA788F}"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8621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BC452567-73F6-4790-9E5F-00B7436B3D11}"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416462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4F9D590-C9C8-4618-9DEA-30F67892A5CD}"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362402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5F1C05B0-4281-4925-A89C-6BC0BB085818}"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50191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54F1FA10-06F4-45B8-8871-3B8FB4895695}"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216566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a:solidFill>
                <a:srgbClr val="E7DEC9">
                  <a:shade val="50000"/>
                  <a:satMod val="200000"/>
                </a:srgb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solidFill>
                <a:srgbClr val="E7DEC9">
                  <a:shade val="50000"/>
                  <a:satMod val="200000"/>
                </a:srgbClr>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E4B6A153-DC85-4443-929E-1CBFEAC2BCEC}" type="slidenum">
              <a:rPr lang="es-ES" smtClean="0">
                <a:solidFill>
                  <a:srgbClr val="E7DEC9">
                    <a:shade val="50000"/>
                    <a:satMod val="200000"/>
                  </a:srgbClr>
                </a:solidFill>
              </a:rPr>
              <a:pPr/>
              <a:t>‹Nº›</a:t>
            </a:fld>
            <a:endParaRPr lang="es-ES">
              <a:solidFill>
                <a:srgbClr val="E7DEC9">
                  <a:shade val="50000"/>
                  <a:satMod val="200000"/>
                </a:srgbClr>
              </a:solidFill>
            </a:endParaRPr>
          </a:p>
        </p:txBody>
      </p:sp>
    </p:spTree>
    <p:extLst>
      <p:ext uri="{BB962C8B-B14F-4D97-AF65-F5344CB8AC3E}">
        <p14:creationId xmlns:p14="http://schemas.microsoft.com/office/powerpoint/2010/main" val="391702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7" name="6 CuadroTexto"/>
          <p:cNvSpPr txBox="1"/>
          <p:nvPr userDrawn="1"/>
        </p:nvSpPr>
        <p:spPr>
          <a:xfrm>
            <a:off x="714348" y="6335933"/>
            <a:ext cx="2000264" cy="307777"/>
          </a:xfrm>
          <a:prstGeom prst="rect">
            <a:avLst/>
          </a:prstGeom>
          <a:noFill/>
        </p:spPr>
        <p:txBody>
          <a:bodyPr wrap="square" rtlCol="0">
            <a:spAutoFit/>
          </a:bodyPr>
          <a:lstStyle/>
          <a:p>
            <a:r>
              <a:rPr lang="es-MX" sz="1400" dirty="0">
                <a:solidFill>
                  <a:prstClr val="black"/>
                </a:solidFill>
              </a:rPr>
              <a:t>JMV  </a:t>
            </a:r>
          </a:p>
        </p:txBody>
      </p:sp>
      <p:sp>
        <p:nvSpPr>
          <p:cNvPr id="8" name="7 CuadroTexto"/>
          <p:cNvSpPr txBox="1"/>
          <p:nvPr userDrawn="1"/>
        </p:nvSpPr>
        <p:spPr>
          <a:xfrm>
            <a:off x="6500826" y="6335933"/>
            <a:ext cx="2000264" cy="307777"/>
          </a:xfrm>
          <a:prstGeom prst="rect">
            <a:avLst/>
          </a:prstGeom>
          <a:noFill/>
        </p:spPr>
        <p:txBody>
          <a:bodyPr wrap="square" rtlCol="0">
            <a:spAutoFit/>
          </a:bodyPr>
          <a:lstStyle/>
          <a:p>
            <a:pPr algn="r"/>
            <a:fld id="{3E06FE69-5F7E-439F-A4E2-5FA4BC949AF0}" type="slidenum">
              <a:rPr lang="es-MX" sz="1400" smtClean="0">
                <a:solidFill>
                  <a:prstClr val="black"/>
                </a:solidFill>
              </a:rPr>
              <a:pPr algn="r"/>
              <a:t>‹Nº›</a:t>
            </a:fld>
            <a:endParaRPr lang="es-MX" sz="1400" dirty="0">
              <a:solidFill>
                <a:prstClr val="black"/>
              </a:solidFill>
            </a:endParaRPr>
          </a:p>
        </p:txBody>
      </p:sp>
      <p:cxnSp>
        <p:nvCxnSpPr>
          <p:cNvPr id="10" name="9 Conector recto"/>
          <p:cNvCxnSpPr/>
          <p:nvPr userDrawn="1"/>
        </p:nvCxnSpPr>
        <p:spPr>
          <a:xfrm>
            <a:off x="500034" y="6334345"/>
            <a:ext cx="82153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36925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ACD83DA-09DA-4495-9393-438EF8565D2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3B4BD8E-F882-4C0F-A67A-F3CE523497C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6CDB02A-4BDE-41EC-AD39-A57B4D3ACB5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7C965-5AF6-43BC-AB66-72834AA95A8A}" type="datetimeFigureOut">
              <a:rPr lang="es-MX" smtClean="0"/>
              <a:t>26/02/2019</a:t>
            </a:fld>
            <a:endParaRPr lang="es-MX"/>
          </a:p>
        </p:txBody>
      </p:sp>
      <p:sp>
        <p:nvSpPr>
          <p:cNvPr id="5" name="Marcador de pie de página 4">
            <a:extLst>
              <a:ext uri="{FF2B5EF4-FFF2-40B4-BE49-F238E27FC236}">
                <a16:creationId xmlns:a16="http://schemas.microsoft.com/office/drawing/2014/main" id="{80ED0ED9-0CAE-4827-8718-7496E49232D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E42288D-6709-4C3F-885E-CDBCA6DEE49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EAE05-124B-4D29-8689-C4306BE55F28}" type="slidenum">
              <a:rPr lang="es-MX" smtClean="0"/>
              <a:t>‹Nº›</a:t>
            </a:fld>
            <a:endParaRPr lang="es-MX"/>
          </a:p>
        </p:txBody>
      </p:sp>
    </p:spTree>
    <p:extLst>
      <p:ext uri="{BB962C8B-B14F-4D97-AF65-F5344CB8AC3E}">
        <p14:creationId xmlns:p14="http://schemas.microsoft.com/office/powerpoint/2010/main" val="198249552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26/02/2019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280347183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0.png"/><Relationship Id="rId4" Type="http://schemas.openxmlformats.org/officeDocument/2006/relationships/image" Target="../media/image510.png"/></Relationships>
</file>

<file path=ppt/slides/_rels/slide11.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5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51.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68680" y="713589"/>
            <a:ext cx="7406640" cy="2016224"/>
          </a:xfrm>
        </p:spPr>
        <p:txBody>
          <a:bodyPr>
            <a:normAutofit/>
          </a:bodyPr>
          <a:lstStyle/>
          <a:p>
            <a:pPr algn="ctr"/>
            <a:r>
              <a:rPr lang="es-MX" sz="6000" dirty="0">
                <a:solidFill>
                  <a:schemeClr val="accent1">
                    <a:lumMod val="50000"/>
                  </a:schemeClr>
                </a:solidFill>
              </a:rPr>
              <a:t>REGRESION LINEAL SIMPLE</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5851D15C-47C0-4756-9AC2-1746EDD17AF1}"/>
              </a:ext>
            </a:extLst>
          </p:cNvPr>
          <p:cNvSpPr/>
          <p:nvPr/>
        </p:nvSpPr>
        <p:spPr>
          <a:xfrm>
            <a:off x="3995936" y="5165682"/>
            <a:ext cx="4572000" cy="978729"/>
          </a:xfrm>
          <a:prstGeom prst="rect">
            <a:avLst/>
          </a:prstGeom>
        </p:spPr>
        <p:txBody>
          <a:bodyPr>
            <a:spAutoFit/>
          </a:bodyPr>
          <a:lstStyle/>
          <a:p>
            <a:pPr marL="0" marR="0" lvl="0" indent="0" algn="ctr" defTabSz="914400" rtl="0" eaLnBrk="1" fontAlgn="auto" latinLnBrk="0" hangingPunct="1">
              <a:lnSpc>
                <a:spcPct val="90000"/>
              </a:lnSpc>
              <a:spcBef>
                <a:spcPts val="1000"/>
              </a:spcBef>
              <a:spcAft>
                <a:spcPts val="0"/>
              </a:spcAft>
              <a:buClrTx/>
              <a:buSzTx/>
              <a:buFontTx/>
              <a:buNone/>
              <a:tabLst/>
              <a:defRPr/>
            </a:pPr>
            <a:r>
              <a:rPr kumimoji="0" lang="es-ES" sz="3200" b="1" i="0" u="none" strike="noStrike" kern="1200" cap="none" spc="0" normalizeH="0" baseline="0" noProof="0" dirty="0">
                <a:ln>
                  <a:noFill/>
                </a:ln>
                <a:solidFill>
                  <a:prstClr val="black"/>
                </a:solidFill>
                <a:effectLst/>
                <a:uLnTx/>
                <a:uFillTx/>
                <a:latin typeface="Gabriola" panose="04040605051002020D02" pitchFamily="82" charset="0"/>
                <a:ea typeface="+mn-ea"/>
                <a:cs typeface="+mn-cs"/>
              </a:rPr>
              <a:t> Mat.  Jessica Jacqueline Machuca Vergara</a:t>
            </a:r>
          </a:p>
        </p:txBody>
      </p:sp>
    </p:spTree>
    <p:extLst>
      <p:ext uri="{BB962C8B-B14F-4D97-AF65-F5344CB8AC3E}">
        <p14:creationId xmlns:p14="http://schemas.microsoft.com/office/powerpoint/2010/main" val="236386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2771800" y="764704"/>
                <a:ext cx="3398366" cy="8697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MX">
                          <a:latin typeface="Cambria Math" panose="02040503050406030204" pitchFamily="18" charset="0"/>
                        </a:rPr>
                        <m:t>S</m:t>
                      </m:r>
                      <m:d>
                        <m:dPr>
                          <m:ctrlPr>
                            <a:rPr lang="es-MX" i="1">
                              <a:latin typeface="Cambria Math" panose="02040503050406030204" pitchFamily="18" charset="0"/>
                            </a:rPr>
                          </m:ctrlPr>
                        </m:dPr>
                        <m:e>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0</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1</m:t>
                              </m:r>
                            </m:sub>
                          </m:sSub>
                        </m:e>
                      </m:d>
                      <m:r>
                        <a:rPr lang="es-MX" i="0">
                          <a:latin typeface="Cambria Math" panose="02040503050406030204" pitchFamily="18" charset="0"/>
                        </a:rPr>
                        <m:t>=</m:t>
                      </m:r>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𝐼</m:t>
                          </m:r>
                          <m:r>
                            <a:rPr lang="es-MX" i="0">
                              <a:latin typeface="Cambria Math" panose="02040503050406030204" pitchFamily="18" charset="0"/>
                            </a:rPr>
                            <m:t>=1</m:t>
                          </m:r>
                        </m:sub>
                        <m:sup>
                          <m:r>
                            <a:rPr lang="es-MX" i="1">
                              <a:latin typeface="Cambria Math" panose="02040503050406030204" pitchFamily="18" charset="0"/>
                            </a:rPr>
                            <m:t>𝑁</m:t>
                          </m:r>
                        </m:sup>
                        <m:e>
                          <m:sSup>
                            <m:sSupPr>
                              <m:ctrlPr>
                                <a:rPr lang="es-MX" i="1">
                                  <a:latin typeface="Cambria Math" panose="02040503050406030204" pitchFamily="18" charset="0"/>
                                </a:rPr>
                              </m:ctrlPr>
                            </m:sSupPr>
                            <m:e>
                              <m:d>
                                <m:dPr>
                                  <m:ctrlPr>
                                    <a:rPr lang="es-MX" i="1">
                                      <a:latin typeface="Cambria Math" panose="02040503050406030204" pitchFamily="18" charset="0"/>
                                    </a:rPr>
                                  </m:ctrlPr>
                                </m:dPr>
                                <m:e>
                                  <m:sSub>
                                    <m:sSubPr>
                                      <m:ctrlPr>
                                        <a:rPr lang="es-MX" i="1">
                                          <a:latin typeface="Cambria Math" panose="02040503050406030204" pitchFamily="18" charset="0"/>
                                        </a:rPr>
                                      </m:ctrlPr>
                                    </m:sSubPr>
                                    <m:e>
                                      <m:r>
                                        <a:rPr lang="es-MX" i="1">
                                          <a:latin typeface="Cambria Math" panose="02040503050406030204" pitchFamily="18" charset="0"/>
                                        </a:rPr>
                                        <m:t>𝑦</m:t>
                                      </m:r>
                                    </m:e>
                                    <m:sub>
                                      <m:r>
                                        <a:rPr lang="es-MX" i="1">
                                          <a:latin typeface="Cambria Math" panose="02040503050406030204" pitchFamily="18" charset="0"/>
                                        </a:rPr>
                                        <m:t>𝑖</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0</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1</m:t>
                                      </m:r>
                                    </m:sub>
                                  </m:sSub>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i="1">
                                          <a:latin typeface="Cambria Math" panose="02040503050406030204" pitchFamily="18" charset="0"/>
                                        </a:rPr>
                                        <m:t>𝑖</m:t>
                                      </m:r>
                                    </m:sub>
                                  </m:sSub>
                                </m:e>
                              </m:d>
                            </m:e>
                            <m:sup>
                              <m:r>
                                <a:rPr lang="es-MX" i="0">
                                  <a:latin typeface="Cambria Math" panose="02040503050406030204" pitchFamily="18" charset="0"/>
                                </a:rPr>
                                <m:t>2</m:t>
                              </m:r>
                            </m:sup>
                          </m:sSup>
                        </m:e>
                      </m:nary>
                    </m:oMath>
                  </m:oMathPara>
                </a14:m>
                <a:endParaRPr lang="es-MX" dirty="0"/>
              </a:p>
            </p:txBody>
          </p:sp>
        </mc:Choice>
        <mc:Fallback xmlns="">
          <p:sp>
            <p:nvSpPr>
              <p:cNvPr id="2" name="Rectángulo 1"/>
              <p:cNvSpPr>
                <a:spLocks noRot="1" noChangeAspect="1" noMove="1" noResize="1" noEditPoints="1" noAdjustHandles="1" noChangeArrowheads="1" noChangeShapeType="1" noTextEdit="1"/>
              </p:cNvSpPr>
              <p:nvPr/>
            </p:nvSpPr>
            <p:spPr>
              <a:xfrm>
                <a:off x="2771800" y="764704"/>
                <a:ext cx="3398366" cy="869725"/>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539552" y="1772817"/>
                <a:ext cx="8208912" cy="1110240"/>
              </a:xfrm>
              <a:prstGeom prst="rect">
                <a:avLst/>
              </a:prstGeom>
            </p:spPr>
            <p:txBody>
              <a:bodyPr wrap="square">
                <a:spAutoFit/>
              </a:bodyPr>
              <a:lstStyle/>
              <a:p>
                <a:pPr algn="just">
                  <a:lnSpc>
                    <a:spcPct val="115000"/>
                  </a:lnSpc>
                  <a:spcAft>
                    <a:spcPts val="1000"/>
                  </a:spcAft>
                </a:pPr>
                <a:r>
                  <a:rPr lang="es-ES" sz="2800" dirty="0">
                    <a:latin typeface="Times New Roman" panose="02020603050405020304" pitchFamily="18" charset="0"/>
                    <a:ea typeface="Times New Roman" panose="02020603050405020304" pitchFamily="18" charset="0"/>
                    <a:cs typeface="Times New Roman" panose="02020603050405020304" pitchFamily="18" charset="0"/>
                  </a:rPr>
                  <a:t>Los estimadores, por mínimos cuadrados, de </a:t>
                </a:r>
                <a14:m>
                  <m:oMath xmlns:m="http://schemas.openxmlformats.org/officeDocument/2006/math">
                    <m:sSub>
                      <m:sSubPr>
                        <m:ctrlPr>
                          <a:rPr lang="es-MX" sz="2800" i="1"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28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𝛽</m:t>
                        </m:r>
                      </m:e>
                      <m:sub>
                        <m:r>
                          <a:rPr lang="es-ES" sz="28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s-E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y </a:t>
                </a:r>
                <a14:m>
                  <m:oMath xmlns:m="http://schemas.openxmlformats.org/officeDocument/2006/math">
                    <m:sSub>
                      <m:sSubPr>
                        <m:ctrlPr>
                          <a:rPr lang="es-MX" sz="2800" i="1"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28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𝛽</m:t>
                        </m:r>
                      </m:e>
                      <m:sub>
                        <m:r>
                          <a:rPr lang="es-ES" sz="2800"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 que se designaran por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acc>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y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acc>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 deben satisfacer</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539552" y="1772817"/>
                <a:ext cx="8208912" cy="1110240"/>
              </a:xfrm>
              <a:prstGeom prst="rect">
                <a:avLst/>
              </a:prstGeom>
              <a:blipFill>
                <a:blip r:embed="rId3"/>
                <a:stretch>
                  <a:fillRect l="-1560" t="-3846" r="-1486" b="-1044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1907704" y="3284984"/>
                <a:ext cx="5396285" cy="1102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d>
                            <m:dPr>
                              <m:begChr m:val=""/>
                              <m:endChr m:val="|"/>
                              <m:ctrlPr>
                                <a:rPr lang="es-MX" sz="2400" i="1">
                                  <a:latin typeface="Cambria Math" panose="02040503050406030204" pitchFamily="18" charset="0"/>
                                </a:rPr>
                              </m:ctrlPr>
                            </m:dPr>
                            <m:e>
                              <m:f>
                                <m:fPr>
                                  <m:ctrlPr>
                                    <a:rPr lang="es-MX" sz="2400" i="1">
                                      <a:latin typeface="Cambria Math" panose="02040503050406030204" pitchFamily="18" charset="0"/>
                                    </a:rPr>
                                  </m:ctrlPr>
                                </m:fPr>
                                <m:num>
                                  <m:r>
                                    <a:rPr lang="es-MX" sz="2400">
                                      <a:latin typeface="Cambria Math" panose="02040503050406030204" pitchFamily="18" charset="0"/>
                                    </a:rPr>
                                    <m:t>𝜕</m:t>
                                  </m:r>
                                  <m:r>
                                    <a:rPr lang="es-MX" sz="2400" i="1">
                                      <a:latin typeface="Cambria Math" panose="02040503050406030204" pitchFamily="18" charset="0"/>
                                    </a:rPr>
                                    <m:t>𝑆</m:t>
                                  </m:r>
                                </m:num>
                                <m:den>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den>
                              </m:f>
                            </m:e>
                          </m:d>
                        </m:e>
                        <m:sub>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1</m:t>
                              </m:r>
                            </m:sub>
                          </m:sSub>
                        </m:sub>
                      </m:sSub>
                      <m:r>
                        <a:rPr lang="es-MX" sz="2400" i="0">
                          <a:latin typeface="Cambria Math" panose="02040503050406030204" pitchFamily="18" charset="0"/>
                        </a:rPr>
                        <m:t>=−2</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d>
                            <m:dPr>
                              <m:endChr m:val=""/>
                              <m:ctrlPr>
                                <a:rPr lang="es-MX" sz="2400" i="1">
                                  <a:latin typeface="Cambria Math" panose="02040503050406030204" pitchFamily="18" charset="0"/>
                                </a:rPr>
                              </m:ctrlPr>
                            </m:dPr>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e>
                          </m:d>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)=0</m:t>
                      </m:r>
                    </m:oMath>
                  </m:oMathPara>
                </a14:m>
                <a:endParaRPr lang="es-MX" sz="2400" dirty="0"/>
              </a:p>
            </p:txBody>
          </p:sp>
        </mc:Choice>
        <mc:Fallback xmlns="">
          <p:sp>
            <p:nvSpPr>
              <p:cNvPr id="5" name="Rectángulo 4"/>
              <p:cNvSpPr>
                <a:spLocks noRot="1" noChangeAspect="1" noMove="1" noResize="1" noEditPoints="1" noAdjustHandles="1" noChangeArrowheads="1" noChangeShapeType="1" noTextEdit="1"/>
              </p:cNvSpPr>
              <p:nvPr/>
            </p:nvSpPr>
            <p:spPr>
              <a:xfrm>
                <a:off x="1907704" y="3284984"/>
                <a:ext cx="5396285" cy="1102738"/>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1876088" y="4653136"/>
                <a:ext cx="5692264" cy="1102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latin typeface="Cambria Math" panose="02040503050406030204" pitchFamily="18" charset="0"/>
                            </a:rPr>
                          </m:ctrlPr>
                        </m:sSubPr>
                        <m:e>
                          <m:d>
                            <m:dPr>
                              <m:begChr m:val=""/>
                              <m:endChr m:val="|"/>
                              <m:ctrlPr>
                                <a:rPr lang="es-MX" sz="2400" i="1">
                                  <a:latin typeface="Cambria Math" panose="02040503050406030204" pitchFamily="18" charset="0"/>
                                </a:rPr>
                              </m:ctrlPr>
                            </m:dPr>
                            <m:e>
                              <m:f>
                                <m:fPr>
                                  <m:ctrlPr>
                                    <a:rPr lang="es-MX" sz="2400" i="1">
                                      <a:latin typeface="Cambria Math" panose="02040503050406030204" pitchFamily="18" charset="0"/>
                                    </a:rPr>
                                  </m:ctrlPr>
                                </m:fPr>
                                <m:num>
                                  <m:r>
                                    <a:rPr lang="es-MX" sz="2400">
                                      <a:latin typeface="Cambria Math" panose="02040503050406030204" pitchFamily="18" charset="0"/>
                                    </a:rPr>
                                    <m:t>𝜕</m:t>
                                  </m:r>
                                  <m:r>
                                    <a:rPr lang="es-MX" sz="2400" i="1">
                                      <a:latin typeface="Cambria Math" panose="02040503050406030204" pitchFamily="18" charset="0"/>
                                    </a:rPr>
                                    <m:t>𝑆</m:t>
                                  </m:r>
                                </m:num>
                                <m:den>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b="0" i="0" smtClean="0">
                                          <a:latin typeface="Cambria Math" panose="02040503050406030204" pitchFamily="18" charset="0"/>
                                        </a:rPr>
                                        <m:t>1</m:t>
                                      </m:r>
                                    </m:sub>
                                  </m:sSub>
                                </m:den>
                              </m:f>
                            </m:e>
                          </m:d>
                        </m:e>
                        <m:sub>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1</m:t>
                              </m:r>
                            </m:sub>
                          </m:sSub>
                        </m:sub>
                      </m:sSub>
                      <m:r>
                        <a:rPr lang="es-MX" sz="2400" i="0">
                          <a:latin typeface="Cambria Math" panose="02040503050406030204" pitchFamily="18" charset="0"/>
                        </a:rPr>
                        <m:t>=−2</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d>
                            <m:dPr>
                              <m:endChr m:val=""/>
                              <m:ctrlPr>
                                <a:rPr lang="es-MX" sz="2400" i="1">
                                  <a:latin typeface="Cambria Math" panose="02040503050406030204" pitchFamily="18" charset="0"/>
                                </a:rPr>
                              </m:ctrlPr>
                            </m:dPr>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e>
                          </m:d>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=0</m:t>
                      </m:r>
                    </m:oMath>
                  </m:oMathPara>
                </a14:m>
                <a:endParaRPr lang="es-MX" sz="2400" dirty="0"/>
              </a:p>
            </p:txBody>
          </p:sp>
        </mc:Choice>
        <mc:Fallback xmlns="">
          <p:sp>
            <p:nvSpPr>
              <p:cNvPr id="6" name="Rectángulo 5"/>
              <p:cNvSpPr>
                <a:spLocks noRot="1" noChangeAspect="1" noMove="1" noResize="1" noEditPoints="1" noAdjustHandles="1" noChangeArrowheads="1" noChangeShapeType="1" noTextEdit="1"/>
              </p:cNvSpPr>
              <p:nvPr/>
            </p:nvSpPr>
            <p:spPr>
              <a:xfrm>
                <a:off x="1876088" y="4653136"/>
                <a:ext cx="5692264" cy="1102738"/>
              </a:xfrm>
              <a:prstGeom prst="rect">
                <a:avLst/>
              </a:prstGeom>
              <a:blipFill>
                <a:blip r:embed="rId5"/>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126138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476672"/>
            <a:ext cx="7704856" cy="517065"/>
          </a:xfrm>
          <a:prstGeom prst="rect">
            <a:avLst/>
          </a:prstGeom>
        </p:spPr>
        <p:txBody>
          <a:bodyPr wrap="square">
            <a:spAutoFit/>
          </a:bodyPr>
          <a:lstStyle/>
          <a:p>
            <a:pPr algn="just">
              <a:lnSpc>
                <a:spcPct val="115000"/>
              </a:lnSpc>
              <a:spcAft>
                <a:spcPts val="1000"/>
              </a:spcAft>
            </a:pPr>
            <a:r>
              <a:rPr lang="es-ES" sz="2400">
                <a:latin typeface="Times New Roman" panose="02020603050405020304" pitchFamily="18" charset="0"/>
                <a:ea typeface="Times New Roman" panose="02020603050405020304" pitchFamily="18" charset="0"/>
                <a:cs typeface="Times New Roman" panose="02020603050405020304" pitchFamily="18" charset="0"/>
              </a:rPr>
              <a:t>Se simplifican estas dos ecuaciones y se obtiene</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ángulo 2"/>
              <p:cNvSpPr/>
              <p:nvPr/>
            </p:nvSpPr>
            <p:spPr>
              <a:xfrm>
                <a:off x="2699792" y="1412776"/>
                <a:ext cx="3268715" cy="1100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𝑛</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r>
                            <a:rPr lang="es-MX" sz="2400" i="0">
                              <a:latin typeface="Cambria Math" panose="02040503050406030204" pitchFamily="18" charset="0"/>
                            </a:rPr>
                            <m:t>=</m:t>
                          </m:r>
                        </m:e>
                      </m:nary>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oMath>
                  </m:oMathPara>
                </a14:m>
                <a:endParaRPr lang="es-MX" sz="2400" dirty="0"/>
              </a:p>
            </p:txBody>
          </p:sp>
        </mc:Choice>
        <mc:Fallback xmlns="">
          <p:sp>
            <p:nvSpPr>
              <p:cNvPr id="3" name="Rectángulo 2"/>
              <p:cNvSpPr>
                <a:spLocks noRot="1" noChangeAspect="1" noMove="1" noResize="1" noEditPoints="1" noAdjustHandles="1" noChangeArrowheads="1" noChangeShapeType="1" noTextEdit="1"/>
              </p:cNvSpPr>
              <p:nvPr/>
            </p:nvSpPr>
            <p:spPr>
              <a:xfrm>
                <a:off x="2699792" y="1412776"/>
                <a:ext cx="3268715" cy="1100558"/>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2235561" y="2852936"/>
                <a:ext cx="4197175" cy="1100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r>
                            <a:rPr lang="es-MX" sz="2400" i="0">
                              <a:latin typeface="Cambria Math" panose="02040503050406030204" pitchFamily="18" charset="0"/>
                            </a:rPr>
                            <m:t>+</m:t>
                          </m:r>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Sup>
                            <m:sSubSupPr>
                              <m:ctrlPr>
                                <a:rPr lang="es-MX" sz="2400" i="1">
                                  <a:latin typeface="Cambria Math" panose="02040503050406030204" pitchFamily="18" charset="0"/>
                                </a:rPr>
                              </m:ctrlPr>
                            </m:sSubSupPr>
                            <m:e>
                              <m:r>
                                <a:rPr lang="es-MX" sz="2400" i="1">
                                  <a:latin typeface="Cambria Math" panose="02040503050406030204" pitchFamily="18" charset="0"/>
                                </a:rPr>
                                <m:t>𝑥</m:t>
                              </m:r>
                            </m:e>
                            <m:sub>
                              <m:r>
                                <a:rPr lang="es-MX" sz="2400" i="1">
                                  <a:latin typeface="Cambria Math" panose="02040503050406030204" pitchFamily="18" charset="0"/>
                                </a:rPr>
                                <m:t>𝑖</m:t>
                              </m:r>
                            </m:sub>
                            <m:sup>
                              <m:r>
                                <a:rPr lang="es-MX" sz="2400" i="0">
                                  <a:latin typeface="Cambria Math" panose="02040503050406030204" pitchFamily="18" charset="0"/>
                                </a:rPr>
                                <m:t>2</m:t>
                              </m:r>
                            </m:sup>
                          </m:sSubSup>
                          <m:r>
                            <a:rPr lang="es-MX" sz="2400" i="0">
                              <a:latin typeface="Cambria Math" panose="02040503050406030204" pitchFamily="18" charset="0"/>
                            </a:rPr>
                            <m:t>=</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e>
                      </m:nary>
                    </m:oMath>
                  </m:oMathPara>
                </a14:m>
                <a:endParaRPr lang="es-MX" sz="2400" dirty="0"/>
              </a:p>
            </p:txBody>
          </p:sp>
        </mc:Choice>
        <mc:Fallback xmlns="">
          <p:sp>
            <p:nvSpPr>
              <p:cNvPr id="4" name="Rectángulo 3"/>
              <p:cNvSpPr>
                <a:spLocks noRot="1" noChangeAspect="1" noMove="1" noResize="1" noEditPoints="1" noAdjustHandles="1" noChangeArrowheads="1" noChangeShapeType="1" noTextEdit="1"/>
              </p:cNvSpPr>
              <p:nvPr/>
            </p:nvSpPr>
            <p:spPr>
              <a:xfrm>
                <a:off x="2235561" y="2852936"/>
                <a:ext cx="4197175" cy="1100558"/>
              </a:xfrm>
              <a:prstGeom prst="rect">
                <a:avLst/>
              </a:prstGeom>
              <a:blipFill>
                <a:blip r:embed="rId3"/>
                <a:stretch>
                  <a:fillRect/>
                </a:stretch>
              </a:blipFill>
            </p:spPr>
            <p:txBody>
              <a:bodyPr/>
              <a:lstStyle/>
              <a:p>
                <a:r>
                  <a:rPr lang="es-MX">
                    <a:noFill/>
                  </a:rPr>
                  <a:t> </a:t>
                </a:r>
              </a:p>
            </p:txBody>
          </p:sp>
        </mc:Fallback>
      </mc:AlternateContent>
      <p:sp>
        <p:nvSpPr>
          <p:cNvPr id="7" name="Rectángulo 6"/>
          <p:cNvSpPr/>
          <p:nvPr/>
        </p:nvSpPr>
        <p:spPr>
          <a:xfrm>
            <a:off x="773974" y="4293096"/>
            <a:ext cx="7686458" cy="941796"/>
          </a:xfrm>
          <a:prstGeom prst="rect">
            <a:avLst/>
          </a:prstGeom>
        </p:spPr>
        <p:txBody>
          <a:bodyPr wrap="square">
            <a:spAutoFit/>
          </a:bodyPr>
          <a:lstStyle/>
          <a:p>
            <a:pPr algn="just">
              <a:lnSpc>
                <a:spcPct val="115000"/>
              </a:lnSpc>
              <a:spcAft>
                <a:spcPts val="100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Estas ecuaciones  son llamadas </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ecuaciones normales de mínimos cuadrados.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Su solución es la siguiente:</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744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2210824" y="3188165"/>
                <a:ext cx="1980286" cy="4816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solidFill>
                                <a:srgbClr val="FF0000"/>
                              </a:solidFill>
                              <a:latin typeface="Cambria Math" panose="02040503050406030204" pitchFamily="18" charset="0"/>
                            </a:rPr>
                          </m:ctrlPr>
                        </m:sSubPr>
                        <m:e>
                          <m:acc>
                            <m:accPr>
                              <m:chr m:val="̂"/>
                              <m:ctrlPr>
                                <a:rPr lang="es-MX" sz="2400" i="1">
                                  <a:solidFill>
                                    <a:srgbClr val="FF0000"/>
                                  </a:solidFill>
                                  <a:latin typeface="Cambria Math" panose="02040503050406030204" pitchFamily="18" charset="0"/>
                                </a:rPr>
                              </m:ctrlPr>
                            </m:accPr>
                            <m:e>
                              <m:r>
                                <a:rPr lang="es-MX" sz="2400" i="1">
                                  <a:solidFill>
                                    <a:srgbClr val="FF0000"/>
                                  </a:solidFill>
                                  <a:latin typeface="Cambria Math" panose="02040503050406030204" pitchFamily="18" charset="0"/>
                                </a:rPr>
                                <m:t>𝛽</m:t>
                              </m:r>
                            </m:e>
                          </m:acc>
                        </m:e>
                        <m:sub>
                          <m:r>
                            <a:rPr lang="es-MX" sz="2400" i="0">
                              <a:solidFill>
                                <a:srgbClr val="FF0000"/>
                              </a:solidFill>
                              <a:latin typeface="Cambria Math" panose="02040503050406030204" pitchFamily="18" charset="0"/>
                            </a:rPr>
                            <m:t>0</m:t>
                          </m:r>
                        </m:sub>
                      </m:sSub>
                      <m:r>
                        <a:rPr lang="es-MX" sz="2400" i="0">
                          <a:latin typeface="Cambria Math" panose="02040503050406030204" pitchFamily="18" charset="0"/>
                        </a:rPr>
                        <m:t>=</m:t>
                      </m:r>
                      <m:acc>
                        <m:accPr>
                          <m:chr m:val="̅"/>
                          <m:ctrlPr>
                            <a:rPr lang="es-MX" sz="2400" i="1">
                              <a:latin typeface="Cambria Math" panose="02040503050406030204" pitchFamily="18" charset="0"/>
                            </a:rPr>
                          </m:ctrlPr>
                        </m:accPr>
                        <m:e>
                          <m:r>
                            <a:rPr lang="es-MX" sz="2400" i="1">
                              <a:latin typeface="Cambria Math" panose="02040503050406030204" pitchFamily="18" charset="0"/>
                            </a:rPr>
                            <m:t>𝑦</m:t>
                          </m:r>
                        </m:e>
                      </m:acc>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acc>
                        <m:accPr>
                          <m:chr m:val="̅"/>
                          <m:ctrlPr>
                            <a:rPr lang="es-MX" sz="2400" i="1">
                              <a:latin typeface="Cambria Math" panose="02040503050406030204" pitchFamily="18" charset="0"/>
                            </a:rPr>
                          </m:ctrlPr>
                        </m:accPr>
                        <m:e>
                          <m:r>
                            <a:rPr lang="es-MX" sz="2400" i="1">
                              <a:latin typeface="Cambria Math" panose="02040503050406030204" pitchFamily="18" charset="0"/>
                            </a:rPr>
                            <m:t>𝑥</m:t>
                          </m:r>
                        </m:e>
                      </m:acc>
                    </m:oMath>
                  </m:oMathPara>
                </a14:m>
                <a:endParaRPr lang="es-MX" sz="2400" dirty="0"/>
              </a:p>
            </p:txBody>
          </p:sp>
        </mc:Choice>
        <mc:Fallback xmlns="">
          <p:sp>
            <p:nvSpPr>
              <p:cNvPr id="2" name="Rectángulo 1"/>
              <p:cNvSpPr>
                <a:spLocks noRot="1" noChangeAspect="1" noMove="1" noResize="1" noEditPoints="1" noAdjustHandles="1" noChangeArrowheads="1" noChangeShapeType="1" noTextEdit="1"/>
              </p:cNvSpPr>
              <p:nvPr/>
            </p:nvSpPr>
            <p:spPr>
              <a:xfrm>
                <a:off x="2210824" y="3188165"/>
                <a:ext cx="1980286" cy="481670"/>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2215570" y="908720"/>
                <a:ext cx="5452774" cy="1230722"/>
              </a:xfrm>
              <a:prstGeom prst="rect">
                <a:avLst/>
              </a:prstGeom>
            </p:spPr>
            <p:txBody>
              <a:bodyPr wrap="square">
                <a:spAutoFit/>
              </a:bodyPr>
              <a:lstStyle/>
              <a:p>
                <a14:m>
                  <m:oMath xmlns:m="http://schemas.openxmlformats.org/officeDocument/2006/math">
                    <m:sSub>
                      <m:sSubPr>
                        <m:ctrlPr>
                          <a:rPr lang="es-MX" sz="2400" i="1" smtClean="0">
                            <a:solidFill>
                              <a:srgbClr val="FF0000"/>
                            </a:solidFill>
                            <a:latin typeface="Cambria Math" panose="02040503050406030204" pitchFamily="18" charset="0"/>
                          </a:rPr>
                        </m:ctrlPr>
                      </m:sSubPr>
                      <m:e>
                        <m:acc>
                          <m:accPr>
                            <m:chr m:val="̂"/>
                            <m:ctrlPr>
                              <a:rPr lang="es-MX" sz="2400" i="1">
                                <a:solidFill>
                                  <a:srgbClr val="FF0000"/>
                                </a:solidFill>
                                <a:latin typeface="Cambria Math" panose="02040503050406030204" pitchFamily="18" charset="0"/>
                              </a:rPr>
                            </m:ctrlPr>
                          </m:accPr>
                          <m:e>
                            <m:r>
                              <a:rPr lang="es-MX" sz="2400" i="1">
                                <a:solidFill>
                                  <a:srgbClr val="FF0000"/>
                                </a:solidFill>
                                <a:latin typeface="Cambria Math" panose="02040503050406030204" pitchFamily="18" charset="0"/>
                              </a:rPr>
                              <m:t>𝛽</m:t>
                            </m:r>
                          </m:e>
                        </m:acc>
                      </m:e>
                      <m:sub>
                        <m:r>
                          <a:rPr lang="es-MX" sz="2400">
                            <a:solidFill>
                              <a:srgbClr val="FF0000"/>
                            </a:solidFill>
                            <a:latin typeface="Cambria Math" panose="02040503050406030204" pitchFamily="18" charset="0"/>
                          </a:rPr>
                          <m:t>1</m:t>
                        </m:r>
                      </m:sub>
                    </m:sSub>
                    <m:r>
                      <a:rPr lang="es-MX" sz="2400">
                        <a:latin typeface="Cambria Math" panose="02040503050406030204" pitchFamily="18" charset="0"/>
                      </a:rPr>
                      <m:t>=</m:t>
                    </m:r>
                    <m:f>
                      <m:fPr>
                        <m:ctrlPr>
                          <a:rPr lang="es-MX" sz="2400" i="1">
                            <a:latin typeface="Cambria Math" panose="02040503050406030204" pitchFamily="18" charset="0"/>
                          </a:rPr>
                        </m:ctrlPr>
                      </m:fPr>
                      <m:num>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r>
                          <a:rPr lang="es-MX" sz="2400">
                            <a:latin typeface="Cambria Math" panose="02040503050406030204" pitchFamily="18" charset="0"/>
                          </a:rPr>
                          <m:t>−</m:t>
                        </m:r>
                        <m:f>
                          <m:fPr>
                            <m:ctrlPr>
                              <a:rPr lang="es-MX" sz="2400" i="1">
                                <a:latin typeface="Cambria Math" panose="02040503050406030204" pitchFamily="18" charset="0"/>
                              </a:rPr>
                            </m:ctrlPr>
                          </m:fPr>
                          <m:num>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e>
                            </m:d>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num>
                          <m:den>
                            <m:r>
                              <a:rPr lang="es-MX" sz="2400" i="1">
                                <a:latin typeface="Cambria Math" panose="02040503050406030204" pitchFamily="18" charset="0"/>
                              </a:rPr>
                              <m:t>𝑛</m:t>
                            </m:r>
                          </m:den>
                        </m:f>
                      </m:num>
                      <m:den>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Sup>
                              <m:sSubSupPr>
                                <m:ctrlPr>
                                  <a:rPr lang="es-MX" sz="2400" i="1">
                                    <a:latin typeface="Cambria Math" panose="02040503050406030204" pitchFamily="18" charset="0"/>
                                  </a:rPr>
                                </m:ctrlPr>
                              </m:sSubSupPr>
                              <m:e>
                                <m:r>
                                  <a:rPr lang="es-MX" sz="2400" i="1">
                                    <a:latin typeface="Cambria Math" panose="02040503050406030204" pitchFamily="18" charset="0"/>
                                  </a:rPr>
                                  <m:t>𝑥</m:t>
                                </m:r>
                              </m:e>
                              <m:sub>
                                <m:r>
                                  <a:rPr lang="es-MX" sz="2400" i="1">
                                    <a:latin typeface="Cambria Math" panose="02040503050406030204" pitchFamily="18" charset="0"/>
                                  </a:rPr>
                                  <m:t>𝑖</m:t>
                                </m:r>
                              </m:sub>
                              <m:sup>
                                <m:r>
                                  <a:rPr lang="es-MX" sz="2400">
                                    <a:latin typeface="Cambria Math" panose="02040503050406030204" pitchFamily="18" charset="0"/>
                                  </a:rPr>
                                  <m:t>2</m:t>
                                </m:r>
                              </m:sup>
                            </m:sSubSup>
                            <m:r>
                              <a:rPr lang="es-MX" sz="2400">
                                <a:latin typeface="Cambria Math" panose="02040503050406030204" pitchFamily="18" charset="0"/>
                              </a:rPr>
                              <m:t>−</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e>
                                  <m:sup>
                                    <m:r>
                                      <a:rPr lang="es-MX" sz="2400">
                                        <a:latin typeface="Cambria Math" panose="02040503050406030204" pitchFamily="18" charset="0"/>
                                      </a:rPr>
                                      <m:t>2</m:t>
                                    </m:r>
                                  </m:sup>
                                </m:sSup>
                              </m:num>
                              <m:den>
                                <m:r>
                                  <a:rPr lang="es-MX" sz="2400" i="1">
                                    <a:latin typeface="Cambria Math" panose="02040503050406030204" pitchFamily="18" charset="0"/>
                                  </a:rPr>
                                  <m:t>𝑛</m:t>
                                </m:r>
                              </m:den>
                            </m:f>
                          </m:e>
                        </m:nary>
                      </m:den>
                    </m:f>
                  </m:oMath>
                </a14:m>
                <a:r>
                  <a:rPr lang="es-MX" sz="2400" b="1" dirty="0">
                    <a:solidFill>
                      <a:srgbClr val="FF0000"/>
                    </a:solidFill>
                  </a:rPr>
                  <a:t> </a:t>
                </a:r>
                <a:r>
                  <a:rPr lang="es-MX" sz="3600" b="1" dirty="0">
                    <a:solidFill>
                      <a:schemeClr val="tx1"/>
                    </a:solidFill>
                  </a:rPr>
                  <a:t>=</a:t>
                </a:r>
                <a14:m>
                  <m:oMath xmlns:m="http://schemas.openxmlformats.org/officeDocument/2006/math">
                    <m:f>
                      <m:fPr>
                        <m:ctrlPr>
                          <a:rPr lang="es-MX" sz="3600" b="1" i="1">
                            <a:solidFill>
                              <a:schemeClr val="tx1"/>
                            </a:solidFill>
                            <a:latin typeface="Cambria Math" panose="02040503050406030204" pitchFamily="18" charset="0"/>
                          </a:rPr>
                        </m:ctrlPr>
                      </m:fPr>
                      <m:num>
                        <m:sSub>
                          <m:sSubPr>
                            <m:ctrlPr>
                              <a:rPr lang="es-MX" sz="3600" b="1" i="1">
                                <a:solidFill>
                                  <a:schemeClr val="tx1"/>
                                </a:solidFill>
                                <a:latin typeface="Cambria Math" panose="02040503050406030204" pitchFamily="18" charset="0"/>
                              </a:rPr>
                            </m:ctrlPr>
                          </m:sSubPr>
                          <m:e>
                            <m:r>
                              <a:rPr lang="es-MX" sz="3600" b="1" i="1">
                                <a:solidFill>
                                  <a:schemeClr val="tx1"/>
                                </a:solidFill>
                                <a:latin typeface="Cambria Math" panose="02040503050406030204" pitchFamily="18" charset="0"/>
                              </a:rPr>
                              <m:t>𝑺</m:t>
                            </m:r>
                          </m:e>
                          <m:sub>
                            <m:r>
                              <a:rPr lang="es-MX" sz="3600" b="1" i="1">
                                <a:solidFill>
                                  <a:schemeClr val="tx1"/>
                                </a:solidFill>
                                <a:latin typeface="Cambria Math" panose="02040503050406030204" pitchFamily="18" charset="0"/>
                              </a:rPr>
                              <m:t>𝒙𝒚</m:t>
                            </m:r>
                          </m:sub>
                        </m:sSub>
                      </m:num>
                      <m:den>
                        <m:sSub>
                          <m:sSubPr>
                            <m:ctrlPr>
                              <a:rPr lang="es-MX" sz="3600" b="1" i="1">
                                <a:solidFill>
                                  <a:schemeClr val="tx1"/>
                                </a:solidFill>
                                <a:latin typeface="Cambria Math" panose="02040503050406030204" pitchFamily="18" charset="0"/>
                              </a:rPr>
                            </m:ctrlPr>
                          </m:sSubPr>
                          <m:e>
                            <m:r>
                              <a:rPr lang="es-MX" sz="3600" b="1" i="1">
                                <a:solidFill>
                                  <a:schemeClr val="tx1"/>
                                </a:solidFill>
                                <a:latin typeface="Cambria Math" panose="02040503050406030204" pitchFamily="18" charset="0"/>
                              </a:rPr>
                              <m:t>𝑺</m:t>
                            </m:r>
                          </m:e>
                          <m:sub>
                            <m:r>
                              <a:rPr lang="es-MX" sz="3600" b="1" i="1">
                                <a:solidFill>
                                  <a:schemeClr val="tx1"/>
                                </a:solidFill>
                                <a:latin typeface="Cambria Math" panose="02040503050406030204" pitchFamily="18" charset="0"/>
                              </a:rPr>
                              <m:t>𝒙𝒙</m:t>
                            </m:r>
                          </m:sub>
                        </m:sSub>
                      </m:den>
                    </m:f>
                  </m:oMath>
                </a14:m>
                <a:endParaRPr lang="es-MX" sz="2400" dirty="0"/>
              </a:p>
            </p:txBody>
          </p:sp>
        </mc:Choice>
        <mc:Fallback xmlns="">
          <p:sp>
            <p:nvSpPr>
              <p:cNvPr id="4" name="Rectángulo 3"/>
              <p:cNvSpPr>
                <a:spLocks noRot="1" noChangeAspect="1" noMove="1" noResize="1" noEditPoints="1" noAdjustHandles="1" noChangeArrowheads="1" noChangeShapeType="1" noTextEdit="1"/>
              </p:cNvSpPr>
              <p:nvPr/>
            </p:nvSpPr>
            <p:spPr>
              <a:xfrm>
                <a:off x="2215570" y="908720"/>
                <a:ext cx="5452774" cy="1230722"/>
              </a:xfrm>
              <a:prstGeom prst="rect">
                <a:avLst/>
              </a:prstGeom>
              <a:blipFill>
                <a:blip r:embed="rId3"/>
                <a:stretch>
                  <a:fillRect/>
                </a:stretch>
              </a:blipFill>
            </p:spPr>
            <p:txBody>
              <a:bodyPr/>
              <a:lstStyle/>
              <a:p>
                <a:r>
                  <a:rPr lang="es-MX">
                    <a:noFill/>
                  </a:rPr>
                  <a:t> </a:t>
                </a:r>
              </a:p>
            </p:txBody>
          </p:sp>
        </mc:Fallback>
      </mc:AlternateContent>
      <p:sp>
        <p:nvSpPr>
          <p:cNvPr id="7" name="CuadroTexto 6"/>
          <p:cNvSpPr txBox="1"/>
          <p:nvPr/>
        </p:nvSpPr>
        <p:spPr>
          <a:xfrm>
            <a:off x="827584" y="4077072"/>
            <a:ext cx="1512168" cy="369332"/>
          </a:xfrm>
          <a:prstGeom prst="rect">
            <a:avLst/>
          </a:prstGeom>
          <a:noFill/>
        </p:spPr>
        <p:txBody>
          <a:bodyPr wrap="square" rtlCol="0">
            <a:spAutoFit/>
          </a:bodyPr>
          <a:lstStyle/>
          <a:p>
            <a:r>
              <a:rPr lang="es-MX" dirty="0"/>
              <a:t>En donde</a:t>
            </a:r>
          </a:p>
        </p:txBody>
      </p:sp>
      <mc:AlternateContent xmlns:mc="http://schemas.openxmlformats.org/markup-compatibility/2006" xmlns:a14="http://schemas.microsoft.com/office/drawing/2010/main">
        <mc:Choice Requires="a14">
          <p:sp>
            <p:nvSpPr>
              <p:cNvPr id="8" name="Rectángulo 7"/>
              <p:cNvSpPr/>
              <p:nvPr/>
            </p:nvSpPr>
            <p:spPr>
              <a:xfrm>
                <a:off x="1403648" y="4653136"/>
                <a:ext cx="5976664" cy="694421"/>
              </a:xfrm>
              <a:prstGeom prst="rect">
                <a:avLst/>
              </a:prstGeom>
            </p:spPr>
            <p:txBody>
              <a:bodyPr wrap="square">
                <a:spAutoFit/>
              </a:bodyPr>
              <a:lstStyle/>
              <a:p>
                <a:pPr algn="ctr">
                  <a:lnSpc>
                    <a:spcPct val="115000"/>
                  </a:lnSpc>
                  <a:spcAft>
                    <a:spcPts val="1000"/>
                  </a:spcAft>
                </a:pPr>
                <a14:m>
                  <m:oMath xmlns:m="http://schemas.openxmlformats.org/officeDocument/2006/math">
                    <m:acc>
                      <m:accPr>
                        <m:chr m:val="̅"/>
                        <m:ctrlPr>
                          <a:rPr lang="es-MX" sz="2400" i="1" smtClean="0">
                            <a:solidFill>
                              <a:srgbClr val="FF0000"/>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𝑦</m:t>
                        </m:r>
                      </m:e>
                    </m:acc>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den>
                    </m:f>
                    <m:nary>
                      <m:naryPr>
                        <m:chr m:val="∑"/>
                        <m:limLoc m:val="undOv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sup>
                      <m:e>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nary>
                  </m:oMath>
                </a14:m>
                <a:r>
                  <a:rPr lang="es-E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y   </a:t>
                </a:r>
                <a14:m>
                  <m:oMath xmlns:m="http://schemas.openxmlformats.org/officeDocument/2006/math">
                    <m:acc>
                      <m:accPr>
                        <m:chr m:val="̅"/>
                        <m:ctrlPr>
                          <a:rPr lang="es-MX" sz="2400" i="1" smtClean="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den>
                    </m:f>
                    <m:nary>
                      <m:naryPr>
                        <m:chr m:val="∑"/>
                        <m:limLoc m:val="undOv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sup>
                      <m:e>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nary>
                  </m:oMath>
                </a14:m>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1403648" y="4653136"/>
                <a:ext cx="5976664" cy="694421"/>
              </a:xfrm>
              <a:prstGeom prst="rect">
                <a:avLst/>
              </a:prstGeom>
              <a:blipFill>
                <a:blip r:embed="rId4"/>
                <a:stretch>
                  <a:fillRect b="-7018"/>
                </a:stretch>
              </a:blipFill>
            </p:spPr>
            <p:txBody>
              <a:bodyPr/>
              <a:lstStyle/>
              <a:p>
                <a:r>
                  <a:rPr lang="es-MX">
                    <a:noFill/>
                  </a:rPr>
                  <a:t> </a:t>
                </a:r>
              </a:p>
            </p:txBody>
          </p:sp>
        </mc:Fallback>
      </mc:AlternateContent>
    </p:spTree>
    <p:extLst>
      <p:ext uri="{BB962C8B-B14F-4D97-AF65-F5344CB8AC3E}">
        <p14:creationId xmlns:p14="http://schemas.microsoft.com/office/powerpoint/2010/main" val="368504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83568" y="620688"/>
            <a:ext cx="3600400" cy="461665"/>
          </a:xfrm>
          <a:prstGeom prst="rect">
            <a:avLst/>
          </a:prstGeom>
          <a:noFill/>
        </p:spPr>
        <p:txBody>
          <a:bodyPr wrap="square" rtlCol="0">
            <a:spAutoFit/>
          </a:bodyPr>
          <a:lstStyle/>
          <a:p>
            <a:r>
              <a:rPr lang="es-MX" sz="2400" dirty="0"/>
              <a:t>Además</a:t>
            </a:r>
          </a:p>
        </p:txBody>
      </p:sp>
      <mc:AlternateContent xmlns:mc="http://schemas.openxmlformats.org/markup-compatibility/2006" xmlns:a14="http://schemas.microsoft.com/office/drawing/2010/main">
        <mc:Choice Requires="a14">
          <p:sp>
            <p:nvSpPr>
              <p:cNvPr id="3" name="Rectángulo 2"/>
              <p:cNvSpPr/>
              <p:nvPr/>
            </p:nvSpPr>
            <p:spPr>
              <a:xfrm>
                <a:off x="683568" y="1268760"/>
                <a:ext cx="5547994" cy="1100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solidFill>
                                <a:srgbClr val="FF0000"/>
                              </a:solidFill>
                              <a:latin typeface="Cambria Math" panose="02040503050406030204" pitchFamily="18" charset="0"/>
                            </a:rPr>
                          </m:ctrlPr>
                        </m:sSubPr>
                        <m:e>
                          <m:r>
                            <a:rPr lang="es-MX" sz="2400" i="1">
                              <a:solidFill>
                                <a:srgbClr val="FF0000"/>
                              </a:solidFill>
                              <a:latin typeface="Cambria Math" panose="02040503050406030204" pitchFamily="18" charset="0"/>
                            </a:rPr>
                            <m:t>𝑆</m:t>
                          </m:r>
                        </m:e>
                        <m:sub>
                          <m:r>
                            <a:rPr lang="es-MX" sz="2400" i="1">
                              <a:solidFill>
                                <a:srgbClr val="FF0000"/>
                              </a:solidFill>
                              <a:latin typeface="Cambria Math" panose="02040503050406030204" pitchFamily="18" charset="0"/>
                            </a:rPr>
                            <m:t>𝑥𝑥</m:t>
                          </m:r>
                        </m:sub>
                      </m:sSub>
                      <m:r>
                        <a:rPr lang="es-MX" sz="2400" i="0">
                          <a:latin typeface="Cambria Math" panose="02040503050406030204" pitchFamily="18" charset="0"/>
                        </a:rPr>
                        <m:t>=</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Sup>
                            <m:sSubSupPr>
                              <m:ctrlPr>
                                <a:rPr lang="es-MX" sz="2400" i="1">
                                  <a:latin typeface="Cambria Math" panose="02040503050406030204" pitchFamily="18" charset="0"/>
                                </a:rPr>
                              </m:ctrlPr>
                            </m:sSubSupPr>
                            <m:e>
                              <m:r>
                                <a:rPr lang="es-MX" sz="2400" i="1">
                                  <a:latin typeface="Cambria Math" panose="02040503050406030204" pitchFamily="18" charset="0"/>
                                </a:rPr>
                                <m:t>𝑥</m:t>
                              </m:r>
                            </m:e>
                            <m:sub>
                              <m:r>
                                <a:rPr lang="es-MX" sz="2400" i="1">
                                  <a:latin typeface="Cambria Math" panose="02040503050406030204" pitchFamily="18" charset="0"/>
                                </a:rPr>
                                <m:t>𝑖</m:t>
                              </m:r>
                            </m:sub>
                            <m:sup>
                              <m:r>
                                <a:rPr lang="es-MX" sz="2400" i="0">
                                  <a:latin typeface="Cambria Math" panose="02040503050406030204" pitchFamily="18" charset="0"/>
                                </a:rPr>
                                <m:t>2</m:t>
                              </m:r>
                            </m:sup>
                          </m:sSubSup>
                          <m:r>
                            <a:rPr lang="es-MX" sz="2400" i="0">
                              <a:latin typeface="Cambria Math" panose="02040503050406030204" pitchFamily="18" charset="0"/>
                            </a:rPr>
                            <m:t>−</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e>
                                <m:sup>
                                  <m:r>
                                    <a:rPr lang="es-MX" sz="2400" i="0">
                                      <a:latin typeface="Cambria Math" panose="02040503050406030204" pitchFamily="18" charset="0"/>
                                    </a:rPr>
                                    <m:t>2</m:t>
                                  </m:r>
                                </m:sup>
                              </m:sSup>
                            </m:num>
                            <m:den>
                              <m:r>
                                <a:rPr lang="es-MX" sz="2400" i="1">
                                  <a:latin typeface="Cambria Math" panose="02040503050406030204" pitchFamily="18" charset="0"/>
                                </a:rPr>
                                <m:t>𝑛</m:t>
                              </m:r>
                            </m:den>
                          </m:f>
                          <m:r>
                            <a:rPr lang="es-MX" sz="2400" i="0">
                              <a:latin typeface="Cambria Math" panose="02040503050406030204" pitchFamily="18" charset="0"/>
                            </a:rPr>
                            <m:t>=</m:t>
                          </m:r>
                          <m:nary>
                            <m:naryPr>
                              <m:chr m:val="∑"/>
                              <m:limLoc m:val="undOvr"/>
                              <m:ctrlPr>
                                <a:rPr lang="es-MX" sz="2400" b="1" i="1">
                                  <a:latin typeface="Cambria Math" panose="02040503050406030204" pitchFamily="18" charset="0"/>
                                </a:rPr>
                              </m:ctrlPr>
                            </m:naryPr>
                            <m:sub>
                              <m:r>
                                <a:rPr lang="es-MX" sz="2400" b="1" i="1">
                                  <a:latin typeface="Cambria Math" panose="02040503050406030204" pitchFamily="18" charset="0"/>
                                </a:rPr>
                                <m:t>𝒊</m:t>
                              </m:r>
                              <m:r>
                                <a:rPr lang="es-MX" sz="2400" b="1" i="0">
                                  <a:latin typeface="Cambria Math" panose="02040503050406030204" pitchFamily="18" charset="0"/>
                                </a:rPr>
                                <m:t>=</m:t>
                              </m:r>
                              <m:r>
                                <a:rPr lang="es-MX" sz="2400" b="1" i="0">
                                  <a:latin typeface="Cambria Math" panose="02040503050406030204" pitchFamily="18" charset="0"/>
                                </a:rPr>
                                <m:t>𝟏</m:t>
                              </m:r>
                            </m:sub>
                            <m:sup>
                              <m:r>
                                <a:rPr lang="es-MX" sz="2400" b="1" i="1">
                                  <a:latin typeface="Cambria Math" panose="02040503050406030204" pitchFamily="18" charset="0"/>
                                </a:rPr>
                                <m:t>𝒏</m:t>
                              </m:r>
                            </m:sup>
                            <m:e>
                              <m:sSup>
                                <m:sSupPr>
                                  <m:ctrlPr>
                                    <a:rPr lang="es-MX" sz="2400" b="1" i="1">
                                      <a:latin typeface="Cambria Math" panose="02040503050406030204" pitchFamily="18" charset="0"/>
                                    </a:rPr>
                                  </m:ctrlPr>
                                </m:sSupPr>
                                <m:e>
                                  <m:d>
                                    <m:dPr>
                                      <m:ctrlPr>
                                        <a:rPr lang="es-MX" sz="2400" b="1" i="1">
                                          <a:latin typeface="Cambria Math" panose="02040503050406030204" pitchFamily="18" charset="0"/>
                                        </a:rPr>
                                      </m:ctrlPr>
                                    </m:dPr>
                                    <m:e>
                                      <m:sSub>
                                        <m:sSubPr>
                                          <m:ctrlPr>
                                            <a:rPr lang="es-MX" sz="2400" b="1" i="1">
                                              <a:latin typeface="Cambria Math" panose="02040503050406030204" pitchFamily="18" charset="0"/>
                                            </a:rPr>
                                          </m:ctrlPr>
                                        </m:sSubPr>
                                        <m:e>
                                          <m:r>
                                            <a:rPr lang="es-MX" sz="2400" b="1" i="1">
                                              <a:latin typeface="Cambria Math" panose="02040503050406030204" pitchFamily="18" charset="0"/>
                                            </a:rPr>
                                            <m:t>𝒙</m:t>
                                          </m:r>
                                        </m:e>
                                        <m:sub>
                                          <m:r>
                                            <a:rPr lang="es-MX" sz="2400" b="1" i="1">
                                              <a:latin typeface="Cambria Math" panose="02040503050406030204" pitchFamily="18" charset="0"/>
                                            </a:rPr>
                                            <m:t>𝒊</m:t>
                                          </m:r>
                                        </m:sub>
                                      </m:sSub>
                                      <m:r>
                                        <a:rPr lang="es-MX" sz="2400" b="1" i="0">
                                          <a:latin typeface="Cambria Math" panose="02040503050406030204" pitchFamily="18" charset="0"/>
                                        </a:rPr>
                                        <m:t>−</m:t>
                                      </m:r>
                                      <m:acc>
                                        <m:accPr>
                                          <m:chr m:val="̅"/>
                                          <m:ctrlPr>
                                            <a:rPr lang="es-MX" sz="2400" b="1" i="1">
                                              <a:latin typeface="Cambria Math" panose="02040503050406030204" pitchFamily="18" charset="0"/>
                                            </a:rPr>
                                          </m:ctrlPr>
                                        </m:accPr>
                                        <m:e>
                                          <m:r>
                                            <a:rPr lang="es-MX" sz="2400" b="1" i="1">
                                              <a:latin typeface="Cambria Math" panose="02040503050406030204" pitchFamily="18" charset="0"/>
                                            </a:rPr>
                                            <m:t>𝒙</m:t>
                                          </m:r>
                                        </m:e>
                                      </m:acc>
                                    </m:e>
                                  </m:d>
                                </m:e>
                                <m:sup>
                                  <m:r>
                                    <a:rPr lang="es-MX" sz="2400" b="1" i="0">
                                      <a:latin typeface="Cambria Math" panose="02040503050406030204" pitchFamily="18" charset="0"/>
                                    </a:rPr>
                                    <m:t>𝟐</m:t>
                                  </m:r>
                                </m:sup>
                              </m:sSup>
                            </m:e>
                          </m:nary>
                        </m:e>
                      </m:nary>
                    </m:oMath>
                  </m:oMathPara>
                </a14:m>
                <a:endParaRPr lang="es-MX" sz="2400" dirty="0"/>
              </a:p>
            </p:txBody>
          </p:sp>
        </mc:Choice>
        <mc:Fallback xmlns="">
          <p:sp>
            <p:nvSpPr>
              <p:cNvPr id="3" name="Rectángulo 2"/>
              <p:cNvSpPr>
                <a:spLocks noRot="1" noChangeAspect="1" noMove="1" noResize="1" noEditPoints="1" noAdjustHandles="1" noChangeArrowheads="1" noChangeShapeType="1" noTextEdit="1"/>
              </p:cNvSpPr>
              <p:nvPr/>
            </p:nvSpPr>
            <p:spPr>
              <a:xfrm>
                <a:off x="683568" y="1268760"/>
                <a:ext cx="5547994" cy="1100558"/>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656762" y="3140968"/>
                <a:ext cx="7299613" cy="110055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MX" sz="2400" i="1" smtClean="0">
                              <a:solidFill>
                                <a:srgbClr val="FF0000"/>
                              </a:solidFill>
                              <a:latin typeface="Cambria Math" panose="02040503050406030204" pitchFamily="18" charset="0"/>
                            </a:rPr>
                          </m:ctrlPr>
                        </m:sSubPr>
                        <m:e>
                          <m:r>
                            <a:rPr lang="es-MX" sz="2400" i="1">
                              <a:solidFill>
                                <a:srgbClr val="FF0000"/>
                              </a:solidFill>
                              <a:latin typeface="Cambria Math" panose="02040503050406030204" pitchFamily="18" charset="0"/>
                            </a:rPr>
                            <m:t>𝑆</m:t>
                          </m:r>
                        </m:e>
                        <m:sub>
                          <m:r>
                            <a:rPr lang="es-MX" sz="2400" i="1">
                              <a:solidFill>
                                <a:srgbClr val="FF0000"/>
                              </a:solidFill>
                              <a:latin typeface="Cambria Math" panose="02040503050406030204" pitchFamily="18" charset="0"/>
                            </a:rPr>
                            <m:t>𝑥𝑦</m:t>
                          </m:r>
                        </m:sub>
                      </m:sSub>
                      <m:r>
                        <a:rPr lang="es-MX" sz="2400" i="0">
                          <a:latin typeface="Cambria Math" panose="02040503050406030204" pitchFamily="18" charset="0"/>
                        </a:rPr>
                        <m:t>=</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r>
                            <a:rPr lang="es-MX" sz="2400" i="0">
                              <a:latin typeface="Cambria Math" panose="02040503050406030204" pitchFamily="18" charset="0"/>
                            </a:rPr>
                            <m:t>−</m:t>
                          </m:r>
                          <m:f>
                            <m:fPr>
                              <m:ctrlPr>
                                <a:rPr lang="es-MX" sz="2400" i="1">
                                  <a:latin typeface="Cambria Math" panose="02040503050406030204" pitchFamily="18" charset="0"/>
                                </a:rPr>
                              </m:ctrlPr>
                            </m:fPr>
                            <m:num>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e>
                              </m:d>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num>
                            <m:den>
                              <m:r>
                                <a:rPr lang="es-MX" sz="2400" i="1">
                                  <a:latin typeface="Cambria Math" panose="02040503050406030204" pitchFamily="18" charset="0"/>
                                </a:rPr>
                                <m:t>𝑛</m:t>
                              </m:r>
                            </m:den>
                          </m:f>
                          <m:r>
                            <a:rPr lang="es-MX" sz="2400" i="0">
                              <a:latin typeface="Cambria Math" panose="02040503050406030204" pitchFamily="18" charset="0"/>
                            </a:rPr>
                            <m:t>=</m:t>
                          </m:r>
                        </m:e>
                      </m:nary>
                      <m:nary>
                        <m:naryPr>
                          <m:chr m:val="∑"/>
                          <m:limLoc m:val="undOvr"/>
                          <m:ctrlPr>
                            <a:rPr lang="es-MX" sz="2400" b="1" i="1">
                              <a:latin typeface="Cambria Math" panose="02040503050406030204" pitchFamily="18" charset="0"/>
                            </a:rPr>
                          </m:ctrlPr>
                        </m:naryPr>
                        <m:sub>
                          <m:r>
                            <a:rPr lang="es-MX" sz="2400" b="1" i="1">
                              <a:latin typeface="Cambria Math" panose="02040503050406030204" pitchFamily="18" charset="0"/>
                            </a:rPr>
                            <m:t>𝒊</m:t>
                          </m:r>
                          <m:r>
                            <a:rPr lang="es-MX" sz="2400" b="1" i="0">
                              <a:latin typeface="Cambria Math" panose="02040503050406030204" pitchFamily="18" charset="0"/>
                            </a:rPr>
                            <m:t>=</m:t>
                          </m:r>
                          <m:r>
                            <a:rPr lang="es-MX" sz="2400" b="1" i="0">
                              <a:latin typeface="Cambria Math" panose="02040503050406030204" pitchFamily="18" charset="0"/>
                            </a:rPr>
                            <m:t>𝟏</m:t>
                          </m:r>
                        </m:sub>
                        <m:sup>
                          <m:r>
                            <a:rPr lang="es-MX" sz="2400" b="1" i="1">
                              <a:latin typeface="Cambria Math" panose="02040503050406030204" pitchFamily="18" charset="0"/>
                            </a:rPr>
                            <m:t>𝒏</m:t>
                          </m:r>
                        </m:sup>
                        <m:e>
                          <m:sSub>
                            <m:sSubPr>
                              <m:ctrlPr>
                                <a:rPr lang="es-MX" sz="2400" b="1" i="1">
                                  <a:latin typeface="Cambria Math" panose="02040503050406030204" pitchFamily="18" charset="0"/>
                                </a:rPr>
                              </m:ctrlPr>
                            </m:sSubPr>
                            <m:e>
                              <m:r>
                                <a:rPr lang="es-MX" sz="2400" b="1" i="1">
                                  <a:latin typeface="Cambria Math" panose="02040503050406030204" pitchFamily="18" charset="0"/>
                                </a:rPr>
                                <m:t>𝒚</m:t>
                              </m:r>
                            </m:e>
                            <m:sub>
                              <m:r>
                                <a:rPr lang="es-MX" sz="2400" b="1" i="1">
                                  <a:latin typeface="Cambria Math" panose="02040503050406030204" pitchFamily="18" charset="0"/>
                                </a:rPr>
                                <m:t>𝒊</m:t>
                              </m:r>
                            </m:sub>
                          </m:sSub>
                        </m:e>
                      </m:nary>
                      <m:d>
                        <m:dPr>
                          <m:ctrlPr>
                            <a:rPr lang="es-MX" sz="2400" b="1" i="1">
                              <a:latin typeface="Cambria Math" panose="02040503050406030204" pitchFamily="18" charset="0"/>
                            </a:rPr>
                          </m:ctrlPr>
                        </m:dPr>
                        <m:e>
                          <m:sSub>
                            <m:sSubPr>
                              <m:ctrlPr>
                                <a:rPr lang="es-MX" sz="2400" b="1" i="1">
                                  <a:latin typeface="Cambria Math" panose="02040503050406030204" pitchFamily="18" charset="0"/>
                                </a:rPr>
                              </m:ctrlPr>
                            </m:sSubPr>
                            <m:e>
                              <m:r>
                                <a:rPr lang="es-MX" sz="2400" b="1" i="1">
                                  <a:latin typeface="Cambria Math" panose="02040503050406030204" pitchFamily="18" charset="0"/>
                                </a:rPr>
                                <m:t>𝒙</m:t>
                              </m:r>
                            </m:e>
                            <m:sub>
                              <m:r>
                                <a:rPr lang="es-MX" sz="2400" b="1" i="1">
                                  <a:latin typeface="Cambria Math" panose="02040503050406030204" pitchFamily="18" charset="0"/>
                                </a:rPr>
                                <m:t>𝒊</m:t>
                              </m:r>
                            </m:sub>
                          </m:sSub>
                          <m:r>
                            <a:rPr lang="es-MX" sz="2400" b="1" i="0">
                              <a:latin typeface="Cambria Math" panose="02040503050406030204" pitchFamily="18" charset="0"/>
                            </a:rPr>
                            <m:t>−</m:t>
                          </m:r>
                          <m:acc>
                            <m:accPr>
                              <m:chr m:val="̅"/>
                              <m:ctrlPr>
                                <a:rPr lang="es-MX" sz="2400" b="1" i="1">
                                  <a:latin typeface="Cambria Math" panose="02040503050406030204" pitchFamily="18" charset="0"/>
                                </a:rPr>
                              </m:ctrlPr>
                            </m:accPr>
                            <m:e>
                              <m:r>
                                <a:rPr lang="es-MX" sz="2400" b="1" i="1">
                                  <a:latin typeface="Cambria Math" panose="02040503050406030204" pitchFamily="18" charset="0"/>
                                </a:rPr>
                                <m:t>𝒙</m:t>
                              </m:r>
                            </m:e>
                          </m:acc>
                        </m:e>
                      </m:d>
                    </m:oMath>
                  </m:oMathPara>
                </a14:m>
                <a:endParaRPr lang="es-MX" sz="2400" b="1" dirty="0"/>
              </a:p>
            </p:txBody>
          </p:sp>
        </mc:Choice>
        <mc:Fallback xmlns="">
          <p:sp>
            <p:nvSpPr>
              <p:cNvPr id="4" name="Rectángulo 3"/>
              <p:cNvSpPr>
                <a:spLocks noRot="1" noChangeAspect="1" noMove="1" noResize="1" noEditPoints="1" noAdjustHandles="1" noChangeArrowheads="1" noChangeShapeType="1" noTextEdit="1"/>
              </p:cNvSpPr>
              <p:nvPr/>
            </p:nvSpPr>
            <p:spPr>
              <a:xfrm>
                <a:off x="656762" y="3140968"/>
                <a:ext cx="7299613" cy="1100558"/>
              </a:xfrm>
              <a:prstGeom prst="rect">
                <a:avLst/>
              </a:prstGeom>
              <a:blipFill>
                <a:blip r:embed="rId3"/>
                <a:stretch>
                  <a:fillRect/>
                </a:stretch>
              </a:blipFill>
            </p:spPr>
            <p:txBody>
              <a:bodyPr/>
              <a:lstStyle/>
              <a:p>
                <a:r>
                  <a:rPr lang="es-MX">
                    <a:noFill/>
                  </a:rPr>
                  <a:t> </a:t>
                </a:r>
              </a:p>
            </p:txBody>
          </p:sp>
        </mc:Fallback>
      </mc:AlternateContent>
      <p:sp>
        <p:nvSpPr>
          <p:cNvPr id="7" name="CuadroTexto 6"/>
          <p:cNvSpPr txBox="1"/>
          <p:nvPr/>
        </p:nvSpPr>
        <p:spPr>
          <a:xfrm>
            <a:off x="466841" y="4553639"/>
            <a:ext cx="5764018" cy="461665"/>
          </a:xfrm>
          <a:prstGeom prst="rect">
            <a:avLst/>
          </a:prstGeom>
          <a:noFill/>
        </p:spPr>
        <p:txBody>
          <a:bodyPr wrap="square" rtlCol="0">
            <a:spAutoFit/>
          </a:bodyPr>
          <a:lstStyle/>
          <a:p>
            <a:r>
              <a:rPr lang="es-MX" sz="2400" dirty="0"/>
              <a:t>De esta forma</a:t>
            </a:r>
          </a:p>
        </p:txBody>
      </p:sp>
      <mc:AlternateContent xmlns:mc="http://schemas.openxmlformats.org/markup-compatibility/2006" xmlns:a14="http://schemas.microsoft.com/office/drawing/2010/main">
        <mc:Choice Requires="a14">
          <p:sp>
            <p:nvSpPr>
              <p:cNvPr id="8" name="Rectángulo 7"/>
              <p:cNvSpPr/>
              <p:nvPr/>
            </p:nvSpPr>
            <p:spPr>
              <a:xfrm>
                <a:off x="3735035" y="5013176"/>
                <a:ext cx="1461554" cy="8631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FF0000"/>
                              </a:solidFill>
                              <a:latin typeface="Cambria Math" panose="02040503050406030204" pitchFamily="18" charset="0"/>
                            </a:rPr>
                          </m:ctrlPr>
                        </m:sSubPr>
                        <m:e>
                          <m:acc>
                            <m:accPr>
                              <m:chr m:val="̂"/>
                              <m:ctrlPr>
                                <a:rPr lang="es-MX" sz="2400" b="1" i="1">
                                  <a:solidFill>
                                    <a:srgbClr val="FF0000"/>
                                  </a:solidFill>
                                  <a:latin typeface="Cambria Math" panose="02040503050406030204" pitchFamily="18" charset="0"/>
                                </a:rPr>
                              </m:ctrlPr>
                            </m:accPr>
                            <m:e>
                              <m:r>
                                <a:rPr lang="es-MX" sz="2400" b="1" i="1">
                                  <a:solidFill>
                                    <a:srgbClr val="FF0000"/>
                                  </a:solidFill>
                                  <a:latin typeface="Cambria Math" panose="02040503050406030204" pitchFamily="18" charset="0"/>
                                </a:rPr>
                                <m:t>𝜷</m:t>
                              </m:r>
                            </m:e>
                          </m:acc>
                        </m:e>
                        <m:sub>
                          <m:r>
                            <a:rPr lang="es-MX" sz="2400" b="1" i="0">
                              <a:solidFill>
                                <a:srgbClr val="FF0000"/>
                              </a:solidFill>
                              <a:latin typeface="Cambria Math" panose="02040503050406030204" pitchFamily="18" charset="0"/>
                            </a:rPr>
                            <m:t>𝟏</m:t>
                          </m:r>
                        </m:sub>
                      </m:sSub>
                      <m:r>
                        <a:rPr lang="es-MX" sz="2400" b="1" i="0">
                          <a:solidFill>
                            <a:srgbClr val="FF0000"/>
                          </a:solidFill>
                          <a:latin typeface="Cambria Math" panose="02040503050406030204" pitchFamily="18" charset="0"/>
                        </a:rPr>
                        <m:t>=</m:t>
                      </m:r>
                      <m:f>
                        <m:fPr>
                          <m:ctrlPr>
                            <a:rPr lang="es-MX" sz="2400" b="1" i="1">
                              <a:solidFill>
                                <a:srgbClr val="FF0000"/>
                              </a:solidFill>
                              <a:latin typeface="Cambria Math" panose="02040503050406030204" pitchFamily="18" charset="0"/>
                            </a:rPr>
                          </m:ctrlPr>
                        </m:fPr>
                        <m:num>
                          <m:sSub>
                            <m:sSubPr>
                              <m:ctrlPr>
                                <a:rPr lang="es-MX" sz="2400" b="1" i="1">
                                  <a:solidFill>
                                    <a:srgbClr val="FF0000"/>
                                  </a:solidFill>
                                  <a:latin typeface="Cambria Math" panose="02040503050406030204" pitchFamily="18" charset="0"/>
                                </a:rPr>
                              </m:ctrlPr>
                            </m:sSubPr>
                            <m:e>
                              <m:r>
                                <a:rPr lang="es-MX" sz="2400" b="1" i="1">
                                  <a:solidFill>
                                    <a:srgbClr val="FF0000"/>
                                  </a:solidFill>
                                  <a:latin typeface="Cambria Math" panose="02040503050406030204" pitchFamily="18" charset="0"/>
                                </a:rPr>
                                <m:t>𝑺</m:t>
                              </m:r>
                            </m:e>
                            <m:sub>
                              <m:r>
                                <a:rPr lang="es-MX" sz="2400" b="1" i="1">
                                  <a:solidFill>
                                    <a:srgbClr val="FF0000"/>
                                  </a:solidFill>
                                  <a:latin typeface="Cambria Math" panose="02040503050406030204" pitchFamily="18" charset="0"/>
                                </a:rPr>
                                <m:t>𝒙𝒚</m:t>
                              </m:r>
                            </m:sub>
                          </m:sSub>
                        </m:num>
                        <m:den>
                          <m:sSub>
                            <m:sSubPr>
                              <m:ctrlPr>
                                <a:rPr lang="es-MX" sz="2400" b="1" i="1">
                                  <a:solidFill>
                                    <a:srgbClr val="FF0000"/>
                                  </a:solidFill>
                                  <a:latin typeface="Cambria Math" panose="02040503050406030204" pitchFamily="18" charset="0"/>
                                </a:rPr>
                              </m:ctrlPr>
                            </m:sSubPr>
                            <m:e>
                              <m:r>
                                <a:rPr lang="es-MX" sz="2400" b="1" i="1">
                                  <a:solidFill>
                                    <a:srgbClr val="FF0000"/>
                                  </a:solidFill>
                                  <a:latin typeface="Cambria Math" panose="02040503050406030204" pitchFamily="18" charset="0"/>
                                </a:rPr>
                                <m:t>𝑺</m:t>
                              </m:r>
                            </m:e>
                            <m:sub>
                              <m:r>
                                <a:rPr lang="es-MX" sz="2400" b="1" i="1">
                                  <a:solidFill>
                                    <a:srgbClr val="FF0000"/>
                                  </a:solidFill>
                                  <a:latin typeface="Cambria Math" panose="02040503050406030204" pitchFamily="18" charset="0"/>
                                </a:rPr>
                                <m:t>𝒙𝒙</m:t>
                              </m:r>
                            </m:sub>
                          </m:sSub>
                        </m:den>
                      </m:f>
                    </m:oMath>
                  </m:oMathPara>
                </a14:m>
                <a:endParaRPr lang="es-MX" sz="2400" b="1" dirty="0"/>
              </a:p>
            </p:txBody>
          </p:sp>
        </mc:Choice>
        <mc:Fallback xmlns="">
          <p:sp>
            <p:nvSpPr>
              <p:cNvPr id="8" name="Rectángulo 7"/>
              <p:cNvSpPr>
                <a:spLocks noRot="1" noChangeAspect="1" noMove="1" noResize="1" noEditPoints="1" noAdjustHandles="1" noChangeArrowheads="1" noChangeShapeType="1" noTextEdit="1"/>
              </p:cNvSpPr>
              <p:nvPr/>
            </p:nvSpPr>
            <p:spPr>
              <a:xfrm>
                <a:off x="3735035" y="5013176"/>
                <a:ext cx="1461554" cy="863121"/>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3577946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611560" y="404664"/>
                <a:ext cx="8136904" cy="1366528"/>
              </a:xfrm>
              <a:prstGeom prst="rect">
                <a:avLst/>
              </a:prstGeom>
            </p:spPr>
            <p:txBody>
              <a:bodyPr wrap="square">
                <a:spAutoFit/>
              </a:bodyPr>
              <a:lstStyle/>
              <a:p>
                <a:pPr algn="just">
                  <a:lnSpc>
                    <a:spcPct val="115000"/>
                  </a:lnSpc>
                  <a:spcAft>
                    <a:spcPts val="100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La diferencia entre el valor observado </a:t>
                </a:r>
                <a14:m>
                  <m:oMath xmlns:m="http://schemas.openxmlformats.org/officeDocument/2006/math">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oMath>
                </a14:m>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y el valor ajustado correspondiente </a:t>
                </a:r>
                <a14:m>
                  <m:oMath xmlns:m="http://schemas.openxmlformats.org/officeDocument/2006/math">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oMath>
                </a14:m>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se llama </a:t>
                </a:r>
                <a:r>
                  <a:rPr lang="es-ES" sz="2400" b="1" dirty="0">
                    <a:effectLst/>
                    <a:latin typeface="Times New Roman" panose="02020603050405020304" pitchFamily="18" charset="0"/>
                    <a:ea typeface="Times New Roman" panose="02020603050405020304" pitchFamily="18" charset="0"/>
                    <a:cs typeface="Times New Roman" panose="02020603050405020304" pitchFamily="18" charset="0"/>
                  </a:rPr>
                  <a:t>residual</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 Matemáticamente, el i-ésimo residual es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Rectángulo 1"/>
              <p:cNvSpPr>
                <a:spLocks noRot="1" noChangeAspect="1" noMove="1" noResize="1" noEditPoints="1" noAdjustHandles="1" noChangeArrowheads="1" noChangeShapeType="1" noTextEdit="1"/>
              </p:cNvSpPr>
              <p:nvPr/>
            </p:nvSpPr>
            <p:spPr>
              <a:xfrm>
                <a:off x="611560" y="404664"/>
                <a:ext cx="8136904" cy="1366528"/>
              </a:xfrm>
              <a:prstGeom prst="rect">
                <a:avLst/>
              </a:prstGeom>
              <a:blipFill>
                <a:blip r:embed="rId2"/>
                <a:stretch>
                  <a:fillRect l="-1124" t="-1778" r="-1199" b="-6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2339752" y="2204864"/>
                <a:ext cx="4501810" cy="5112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latin typeface="Cambria Math" panose="02040503050406030204" pitchFamily="18" charset="0"/>
                            </a:rPr>
                          </m:ctrlPr>
                        </m:sSubPr>
                        <m:e>
                          <m:r>
                            <a:rPr lang="es-ES" sz="2400" i="1">
                              <a:latin typeface="Cambria Math" panose="02040503050406030204" pitchFamily="18" charset="0"/>
                            </a:rPr>
                            <m:t>𝜀</m:t>
                          </m:r>
                        </m:e>
                        <m:sub>
                          <m:r>
                            <a:rPr lang="es-ES"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𝑦</m:t>
                              </m:r>
                            </m:e>
                          </m:acc>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d>
                        <m:dPr>
                          <m:ctrlPr>
                            <a:rPr lang="es-MX" sz="2400" i="1">
                              <a:latin typeface="Cambria Math" panose="02040503050406030204" pitchFamily="18" charset="0"/>
                            </a:rPr>
                          </m:ctrlPr>
                        </m:dPr>
                        <m:e>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m:rPr>
                                  <m:sty m:val="p"/>
                                </m:rPr>
                                <a:rPr lang="es-MX" sz="2400" b="0" i="0" smtClean="0">
                                  <a:latin typeface="Cambria Math" panose="02040503050406030204" pitchFamily="18" charset="0"/>
                                </a:rPr>
                                <m:t>i</m:t>
                              </m:r>
                            </m:sub>
                          </m:sSub>
                        </m:e>
                      </m:d>
                      <m:r>
                        <a:rPr lang="es-MX" sz="2400" i="0">
                          <a:latin typeface="Cambria Math" panose="02040503050406030204" pitchFamily="18" charset="0"/>
                        </a:rPr>
                        <m:t>,</m:t>
                      </m:r>
                    </m:oMath>
                  </m:oMathPara>
                </a14:m>
                <a:endParaRPr lang="es-MX" sz="2400" dirty="0"/>
              </a:p>
            </p:txBody>
          </p:sp>
        </mc:Choice>
        <mc:Fallback xmlns="">
          <p:sp>
            <p:nvSpPr>
              <p:cNvPr id="3" name="Rectángulo 2"/>
              <p:cNvSpPr>
                <a:spLocks noRot="1" noChangeAspect="1" noMove="1" noResize="1" noEditPoints="1" noAdjustHandles="1" noChangeArrowheads="1" noChangeShapeType="1" noTextEdit="1"/>
              </p:cNvSpPr>
              <p:nvPr/>
            </p:nvSpPr>
            <p:spPr>
              <a:xfrm>
                <a:off x="2339752" y="2204864"/>
                <a:ext cx="4501810" cy="511294"/>
              </a:xfrm>
              <a:prstGeom prst="rect">
                <a:avLst/>
              </a:prstGeom>
              <a:blipFill>
                <a:blip r:embed="rId3"/>
                <a:stretch>
                  <a:fillRect/>
                </a:stretch>
              </a:blipFill>
            </p:spPr>
            <p:txBody>
              <a:bodyPr/>
              <a:lstStyle/>
              <a:p>
                <a:r>
                  <a:rPr lang="es-MX">
                    <a:noFill/>
                  </a:rPr>
                  <a:t> </a:t>
                </a:r>
              </a:p>
            </p:txBody>
          </p:sp>
        </mc:Fallback>
      </mc:AlternateContent>
      <p:sp>
        <p:nvSpPr>
          <p:cNvPr id="4" name="Rectángulo 3"/>
          <p:cNvSpPr/>
          <p:nvPr/>
        </p:nvSpPr>
        <p:spPr>
          <a:xfrm>
            <a:off x="603752" y="3861048"/>
            <a:ext cx="8136904" cy="1366528"/>
          </a:xfrm>
          <a:prstGeom prst="rect">
            <a:avLst/>
          </a:prstGeom>
        </p:spPr>
        <p:txBody>
          <a:bodyPr wrap="square">
            <a:spAutoFit/>
          </a:bodyPr>
          <a:lstStyle/>
          <a:p>
            <a:pPr algn="just">
              <a:lnSpc>
                <a:spcPct val="115000"/>
              </a:lnSpc>
              <a:spcAft>
                <a:spcPts val="100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residuales tienen un papel  importante para investigar la </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adecuación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del modelo de regresión ajustado, y para detectar diferencias respecto a las hipótesis básicas.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678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4234" y="620688"/>
            <a:ext cx="3888435" cy="3796937"/>
          </a:xfrm>
          <a:prstGeom prst="rect">
            <a:avLst/>
          </a:prstGeom>
        </p:spPr>
        <p:txBody>
          <a:bodyPr wrap="square">
            <a:spAutoFit/>
          </a:bodyPr>
          <a:lstStyle/>
          <a:p>
            <a:pPr algn="just">
              <a:lnSpc>
                <a:spcPct val="115000"/>
              </a:lnSpc>
              <a:spcAft>
                <a:spcPts val="1000"/>
              </a:spcAft>
            </a:pPr>
            <a:r>
              <a:rPr lang="es-ES" sz="2800" b="1" dirty="0">
                <a:latin typeface="Gabriola" panose="04040605051002020D02" pitchFamily="82" charset="0"/>
                <a:ea typeface="Times New Roman" panose="02020603050405020304" pitchFamily="18" charset="0"/>
                <a:cs typeface="Times New Roman" panose="02020603050405020304" pitchFamily="18" charset="0"/>
              </a:rPr>
              <a:t>Ejemplo:</a:t>
            </a:r>
            <a:r>
              <a:rPr lang="es-ES" sz="2800" b="1" dirty="0">
                <a:effectLst/>
                <a:latin typeface="Gabriola" panose="04040605051002020D02" pitchFamily="82" charset="0"/>
                <a:ea typeface="Times New Roman" panose="02020603050405020304" pitchFamily="18" charset="0"/>
                <a:cs typeface="Times New Roman" panose="02020603050405020304" pitchFamily="18" charset="0"/>
              </a:rPr>
              <a:t> </a:t>
            </a:r>
            <a:r>
              <a:rPr lang="es-ES" sz="2800" b="1" dirty="0">
                <a:solidFill>
                  <a:srgbClr val="C00000"/>
                </a:solidFill>
                <a:latin typeface="Gabriola" panose="04040605051002020D02" pitchFamily="82" charset="0"/>
                <a:ea typeface="Times New Roman" panose="02020603050405020304" pitchFamily="18" charset="0"/>
                <a:cs typeface="Times New Roman" panose="02020603050405020304" pitchFamily="18" charset="0"/>
              </a:rPr>
              <a:t>Relación de estatura y peso de los estudiantes.</a:t>
            </a:r>
            <a:endParaRPr lang="es-MX" sz="2800" b="1" dirty="0">
              <a:solidFill>
                <a:srgbClr val="C00000"/>
              </a:solidFill>
              <a:effectLst/>
              <a:latin typeface="Gabriola" panose="04040605051002020D02" pitchFamily="82" charset="0"/>
              <a:ea typeface="Calibri" panose="020F0502020204030204" pitchFamily="34" charset="0"/>
              <a:cs typeface="Times New Roman" panose="02020603050405020304" pitchFamily="18" charset="0"/>
            </a:endParaRPr>
          </a:p>
          <a:p>
            <a:pPr algn="just">
              <a:spcAft>
                <a:spcPts val="1000"/>
              </a:spcAft>
            </a:pPr>
            <a:r>
              <a:rPr lang="es-ES" sz="2800" b="1" dirty="0">
                <a:latin typeface="Gabriola" panose="04040605051002020D02" pitchFamily="82" charset="0"/>
                <a:ea typeface="Calibri" panose="020F0502020204030204" pitchFamily="34" charset="0"/>
                <a:cs typeface="Times New Roman" panose="02020603050405020304" pitchFamily="18" charset="0"/>
              </a:rPr>
              <a:t>Con el interés de encontrar una relación de la estatura y peso de los estudiantes, para ello se midieron a 12 estudiantes y sus correspondientes estaturas y pesos se muestran a continuación.</a:t>
            </a:r>
            <a:endParaRPr lang="es-MX" sz="2800" b="1" dirty="0">
              <a:effectLst/>
              <a:latin typeface="Gabriola" panose="04040605051002020D02" pitchFamily="82" charset="0"/>
              <a:ea typeface="Calibri" panose="020F0502020204030204" pitchFamily="34" charset="0"/>
              <a:cs typeface="Times New Roman" panose="02020603050405020304" pitchFamily="18" charset="0"/>
            </a:endParaRPr>
          </a:p>
        </p:txBody>
      </p:sp>
      <p:graphicFrame>
        <p:nvGraphicFramePr>
          <p:cNvPr id="3" name="Tabla 2">
            <a:extLst>
              <a:ext uri="{FF2B5EF4-FFF2-40B4-BE49-F238E27FC236}">
                <a16:creationId xmlns:a16="http://schemas.microsoft.com/office/drawing/2014/main" id="{3FD80DD8-1CD1-4F3B-9506-152A21E3D250}"/>
              </a:ext>
            </a:extLst>
          </p:cNvPr>
          <p:cNvGraphicFramePr>
            <a:graphicFrameLocks noGrp="1"/>
          </p:cNvGraphicFramePr>
          <p:nvPr>
            <p:extLst>
              <p:ext uri="{D42A27DB-BD31-4B8C-83A1-F6EECF244321}">
                <p14:modId xmlns:p14="http://schemas.microsoft.com/office/powerpoint/2010/main" val="3263319649"/>
              </p:ext>
            </p:extLst>
          </p:nvPr>
        </p:nvGraphicFramePr>
        <p:xfrm>
          <a:off x="4761331" y="814635"/>
          <a:ext cx="3888435" cy="4084320"/>
        </p:xfrm>
        <a:graphic>
          <a:graphicData uri="http://schemas.openxmlformats.org/drawingml/2006/table">
            <a:tbl>
              <a:tblPr/>
              <a:tblGrid>
                <a:gridCol w="1296145">
                  <a:extLst>
                    <a:ext uri="{9D8B030D-6E8A-4147-A177-3AD203B41FA5}">
                      <a16:colId xmlns:a16="http://schemas.microsoft.com/office/drawing/2014/main" val="2680624708"/>
                    </a:ext>
                  </a:extLst>
                </a:gridCol>
                <a:gridCol w="1296145">
                  <a:extLst>
                    <a:ext uri="{9D8B030D-6E8A-4147-A177-3AD203B41FA5}">
                      <a16:colId xmlns:a16="http://schemas.microsoft.com/office/drawing/2014/main" val="3705355033"/>
                    </a:ext>
                  </a:extLst>
                </a:gridCol>
                <a:gridCol w="1296145">
                  <a:extLst>
                    <a:ext uri="{9D8B030D-6E8A-4147-A177-3AD203B41FA5}">
                      <a16:colId xmlns:a16="http://schemas.microsoft.com/office/drawing/2014/main" val="2938156823"/>
                    </a:ext>
                  </a:extLst>
                </a:gridCol>
              </a:tblGrid>
              <a:tr h="201268">
                <a:tc>
                  <a:txBody>
                    <a:bodyPr/>
                    <a:lstStyle/>
                    <a:p>
                      <a:pPr algn="l" fontAlgn="b"/>
                      <a:r>
                        <a:rPr lang="es-MX" sz="2000" b="1" i="0" u="none" strike="noStrike" dirty="0">
                          <a:solidFill>
                            <a:srgbClr val="000000"/>
                          </a:solidFill>
                          <a:effectLst/>
                          <a:latin typeface="Gabriola" panose="04040605051002020D02" pitchFamily="82" charset="0"/>
                        </a:rPr>
                        <a:t>ALUMNO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2000" b="1" i="0" u="none" strike="noStrike" dirty="0">
                          <a:solidFill>
                            <a:srgbClr val="000000"/>
                          </a:solidFill>
                          <a:effectLst/>
                          <a:latin typeface="Gabriola" panose="04040605051002020D02" pitchFamily="82" charset="0"/>
                        </a:rPr>
                        <a:t>Y=Peso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2000" b="1" i="0" u="none" strike="noStrike" dirty="0">
                          <a:solidFill>
                            <a:srgbClr val="000000"/>
                          </a:solidFill>
                          <a:effectLst/>
                          <a:latin typeface="Gabriola" panose="04040605051002020D02" pitchFamily="82" charset="0"/>
                        </a:rPr>
                        <a:t>X=Estatura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0751990"/>
                  </a:ext>
                </a:extLst>
              </a:tr>
              <a:tr h="201268">
                <a:tc>
                  <a:txBody>
                    <a:bodyPr/>
                    <a:lstStyle/>
                    <a:p>
                      <a:pPr algn="ctr" fontAlgn="b"/>
                      <a:r>
                        <a:rPr lang="es-MX" sz="2000" b="1" i="0" u="none" strike="noStrike" dirty="0">
                          <a:solidFill>
                            <a:srgbClr val="000000"/>
                          </a:solidFill>
                          <a:effectLst/>
                          <a:latin typeface="Gabriola" panose="04040605051002020D02" pitchFamily="82"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83.4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461073"/>
                  </a:ext>
                </a:extLst>
              </a:tr>
              <a:tr h="201268">
                <a:tc>
                  <a:txBody>
                    <a:bodyPr/>
                    <a:lstStyle/>
                    <a:p>
                      <a:pPr algn="ctr" fontAlgn="b"/>
                      <a:r>
                        <a:rPr lang="es-MX" sz="2000" b="1" i="0" u="none" strike="noStrike" dirty="0">
                          <a:solidFill>
                            <a:srgbClr val="000000"/>
                          </a:solidFill>
                          <a:effectLst/>
                          <a:latin typeface="Gabriola" panose="04040605051002020D02" pitchFamily="82"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2179920"/>
                  </a:ext>
                </a:extLst>
              </a:tr>
              <a:tr h="201268">
                <a:tc>
                  <a:txBody>
                    <a:bodyPr/>
                    <a:lstStyle/>
                    <a:p>
                      <a:pPr algn="ctr" fontAlgn="b"/>
                      <a:r>
                        <a:rPr lang="es-MX" sz="2000" b="1" i="0" u="none" strike="noStrike">
                          <a:solidFill>
                            <a:srgbClr val="000000"/>
                          </a:solidFill>
                          <a:effectLst/>
                          <a:latin typeface="Gabriola" panose="04040605051002020D02" pitchFamily="82"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a:solidFill>
                            <a:srgbClr val="000000"/>
                          </a:solidFill>
                          <a:effectLst/>
                          <a:latin typeface="Gabriola" panose="04040605051002020D02" pitchFamily="82" charset="0"/>
                        </a:rPr>
                        <a:t>79.7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119131"/>
                  </a:ext>
                </a:extLst>
              </a:tr>
              <a:tr h="201268">
                <a:tc>
                  <a:txBody>
                    <a:bodyPr/>
                    <a:lstStyle/>
                    <a:p>
                      <a:pPr algn="ctr" fontAlgn="b"/>
                      <a:r>
                        <a:rPr lang="es-MX" sz="2000" b="1" i="0" u="none" strike="noStrike">
                          <a:solidFill>
                            <a:srgbClr val="000000"/>
                          </a:solidFill>
                          <a:effectLst/>
                          <a:latin typeface="Gabriola" panose="04040605051002020D02" pitchFamily="82"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64.1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781942"/>
                  </a:ext>
                </a:extLst>
              </a:tr>
              <a:tr h="201268">
                <a:tc>
                  <a:txBody>
                    <a:bodyPr/>
                    <a:lstStyle/>
                    <a:p>
                      <a:pPr algn="ctr" fontAlgn="b"/>
                      <a:r>
                        <a:rPr lang="es-MX" sz="2000" b="1" i="0" u="none" strike="noStrike">
                          <a:solidFill>
                            <a:srgbClr val="000000"/>
                          </a:solidFill>
                          <a:effectLst/>
                          <a:latin typeface="Gabriola" panose="04040605051002020D02" pitchFamily="82"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818230"/>
                  </a:ext>
                </a:extLst>
              </a:tr>
              <a:tr h="201268">
                <a:tc>
                  <a:txBody>
                    <a:bodyPr/>
                    <a:lstStyle/>
                    <a:p>
                      <a:pPr algn="ctr" fontAlgn="b"/>
                      <a:r>
                        <a:rPr lang="es-MX" sz="2000" b="1" i="0" u="none" strike="noStrike">
                          <a:solidFill>
                            <a:srgbClr val="000000"/>
                          </a:solidFill>
                          <a:effectLst/>
                          <a:latin typeface="Gabriola" panose="04040605051002020D02" pitchFamily="82"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81.3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490511"/>
                  </a:ext>
                </a:extLst>
              </a:tr>
              <a:tr h="201268">
                <a:tc>
                  <a:txBody>
                    <a:bodyPr/>
                    <a:lstStyle/>
                    <a:p>
                      <a:pPr algn="ctr" fontAlgn="b"/>
                      <a:r>
                        <a:rPr lang="es-MX" sz="2000" b="1" i="0" u="none" strike="noStrike">
                          <a:solidFill>
                            <a:srgbClr val="000000"/>
                          </a:solidFill>
                          <a:effectLst/>
                          <a:latin typeface="Gabriola" panose="04040605051002020D02" pitchFamily="82"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71.7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023864"/>
                  </a:ext>
                </a:extLst>
              </a:tr>
              <a:tr h="201268">
                <a:tc>
                  <a:txBody>
                    <a:bodyPr/>
                    <a:lstStyle/>
                    <a:p>
                      <a:pPr algn="ctr" fontAlgn="b"/>
                      <a:r>
                        <a:rPr lang="es-MX" sz="2000" b="1" i="0" u="none" strike="noStrike">
                          <a:solidFill>
                            <a:srgbClr val="000000"/>
                          </a:solidFill>
                          <a:effectLst/>
                          <a:latin typeface="Gabriola" panose="04040605051002020D02" pitchFamily="82"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630473"/>
                  </a:ext>
                </a:extLst>
              </a:tr>
              <a:tr h="201268">
                <a:tc>
                  <a:txBody>
                    <a:bodyPr/>
                    <a:lstStyle/>
                    <a:p>
                      <a:pPr algn="ctr" fontAlgn="b"/>
                      <a:r>
                        <a:rPr lang="es-MX" sz="2000" b="1" i="0" u="none" strike="noStrike">
                          <a:solidFill>
                            <a:srgbClr val="000000"/>
                          </a:solidFill>
                          <a:effectLst/>
                          <a:latin typeface="Gabriola" panose="04040605051002020D02" pitchFamily="82"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67.7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533484"/>
                  </a:ext>
                </a:extLst>
              </a:tr>
              <a:tr h="201268">
                <a:tc>
                  <a:txBody>
                    <a:bodyPr/>
                    <a:lstStyle/>
                    <a:p>
                      <a:pPr algn="ctr" fontAlgn="b"/>
                      <a:r>
                        <a:rPr lang="es-MX" sz="2000" b="1" i="0" u="none" strike="noStrike">
                          <a:solidFill>
                            <a:srgbClr val="000000"/>
                          </a:solidFill>
                          <a:effectLst/>
                          <a:latin typeface="Gabriola" panose="04040605051002020D02" pitchFamily="82"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284462"/>
                  </a:ext>
                </a:extLst>
              </a:tr>
              <a:tr h="201268">
                <a:tc>
                  <a:txBody>
                    <a:bodyPr/>
                    <a:lstStyle/>
                    <a:p>
                      <a:pPr algn="ctr" fontAlgn="b"/>
                      <a:r>
                        <a:rPr lang="es-MX" sz="2000" b="1" i="0" u="none" strike="noStrike">
                          <a:solidFill>
                            <a:srgbClr val="000000"/>
                          </a:solidFill>
                          <a:effectLst/>
                          <a:latin typeface="Gabriola" panose="04040605051002020D02" pitchFamily="82"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341462"/>
                  </a:ext>
                </a:extLst>
              </a:tr>
              <a:tr h="201268">
                <a:tc>
                  <a:txBody>
                    <a:bodyPr/>
                    <a:lstStyle/>
                    <a:p>
                      <a:pPr algn="ctr" fontAlgn="b"/>
                      <a:r>
                        <a:rPr lang="es-MX" sz="2000" b="1" i="0" u="none" strike="noStrike" dirty="0">
                          <a:solidFill>
                            <a:srgbClr val="000000"/>
                          </a:solidFill>
                          <a:effectLst/>
                          <a:latin typeface="Gabriola" panose="04040605051002020D02" pitchFamily="82"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53.7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000" b="1" i="0" u="none" strike="noStrike" dirty="0">
                          <a:solidFill>
                            <a:srgbClr val="000000"/>
                          </a:solidFill>
                          <a:effectLst/>
                          <a:latin typeface="Gabriola" panose="04040605051002020D02" pitchFamily="82" charset="0"/>
                        </a:rPr>
                        <a:t>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100075"/>
                  </a:ext>
                </a:extLst>
              </a:tr>
            </a:tbl>
          </a:graphicData>
        </a:graphic>
      </p:graphicFrame>
    </p:spTree>
    <p:extLst>
      <p:ext uri="{BB962C8B-B14F-4D97-AF65-F5344CB8AC3E}">
        <p14:creationId xmlns:p14="http://schemas.microsoft.com/office/powerpoint/2010/main" val="3443956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ángulo 2"/>
              <p:cNvSpPr/>
              <p:nvPr/>
            </p:nvSpPr>
            <p:spPr>
              <a:xfrm>
                <a:off x="395536" y="989125"/>
                <a:ext cx="6891114" cy="84856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i="1">
                              <a:latin typeface="Cambria Math" panose="02040503050406030204" pitchFamily="18" charset="0"/>
                            </a:rPr>
                            <m:t>𝑆</m:t>
                          </m:r>
                        </m:e>
                        <m:sub>
                          <m:r>
                            <a:rPr lang="es-MX" i="1">
                              <a:latin typeface="Cambria Math" panose="02040503050406030204" pitchFamily="18" charset="0"/>
                            </a:rPr>
                            <m:t>𝑥𝑥</m:t>
                          </m:r>
                        </m:sub>
                      </m:sSub>
                      <m:r>
                        <a:rPr lang="es-MX">
                          <a:latin typeface="Cambria Math" panose="02040503050406030204" pitchFamily="18" charset="0"/>
                        </a:rPr>
                        <m:t>=</m:t>
                      </m:r>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𝑖</m:t>
                          </m:r>
                          <m:r>
                            <a:rPr lang="es-MX">
                              <a:latin typeface="Cambria Math" panose="02040503050406030204" pitchFamily="18" charset="0"/>
                            </a:rPr>
                            <m:t>=1</m:t>
                          </m:r>
                        </m:sub>
                        <m:sup>
                          <m:r>
                            <a:rPr lang="es-MX" i="1">
                              <a:latin typeface="Cambria Math" panose="02040503050406030204" pitchFamily="18" charset="0"/>
                            </a:rPr>
                            <m:t>𝑛</m:t>
                          </m:r>
                        </m:sup>
                        <m:e>
                          <m:sSubSup>
                            <m:sSubSupPr>
                              <m:ctrlPr>
                                <a:rPr lang="es-MX" i="1">
                                  <a:latin typeface="Cambria Math" panose="02040503050406030204" pitchFamily="18" charset="0"/>
                                </a:rPr>
                              </m:ctrlPr>
                            </m:sSubSupPr>
                            <m:e>
                              <m:r>
                                <a:rPr lang="es-MX" i="1">
                                  <a:latin typeface="Cambria Math" panose="02040503050406030204" pitchFamily="18" charset="0"/>
                                </a:rPr>
                                <m:t>𝑥</m:t>
                              </m:r>
                            </m:e>
                            <m:sub>
                              <m:r>
                                <a:rPr lang="es-MX" i="1">
                                  <a:latin typeface="Cambria Math" panose="02040503050406030204" pitchFamily="18" charset="0"/>
                                </a:rPr>
                                <m:t>𝑖</m:t>
                              </m:r>
                            </m:sub>
                            <m:sup>
                              <m:r>
                                <a:rPr lang="es-MX">
                                  <a:latin typeface="Cambria Math" panose="02040503050406030204" pitchFamily="18" charset="0"/>
                                </a:rPr>
                                <m:t>2</m:t>
                              </m:r>
                            </m:sup>
                          </m:sSubSup>
                          <m:r>
                            <a:rPr lang="es-MX">
                              <a:latin typeface="Cambria Math" panose="02040503050406030204" pitchFamily="18" charset="0"/>
                            </a:rPr>
                            <m:t>−</m:t>
                          </m:r>
                          <m:f>
                            <m:fPr>
                              <m:ctrlPr>
                                <a:rPr lang="es-MX" i="1">
                                  <a:latin typeface="Cambria Math" panose="02040503050406030204" pitchFamily="18" charset="0"/>
                                </a:rPr>
                              </m:ctrlPr>
                            </m:fPr>
                            <m:num>
                              <m:sSup>
                                <m:sSupPr>
                                  <m:ctrlPr>
                                    <a:rPr lang="es-MX" i="1">
                                      <a:latin typeface="Cambria Math" panose="02040503050406030204" pitchFamily="18" charset="0"/>
                                    </a:rPr>
                                  </m:ctrlPr>
                                </m:sSupPr>
                                <m:e>
                                  <m:d>
                                    <m:dPr>
                                      <m:ctrlPr>
                                        <a:rPr lang="es-MX" i="1">
                                          <a:latin typeface="Cambria Math" panose="02040503050406030204" pitchFamily="18" charset="0"/>
                                        </a:rPr>
                                      </m:ctrlPr>
                                    </m:dPr>
                                    <m:e>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𝑖</m:t>
                                          </m:r>
                                          <m:r>
                                            <a:rPr lang="es-MX">
                                              <a:latin typeface="Cambria Math" panose="02040503050406030204" pitchFamily="18" charset="0"/>
                                            </a:rPr>
                                            <m:t>=1</m:t>
                                          </m:r>
                                        </m:sub>
                                        <m:sup>
                                          <m:r>
                                            <a:rPr lang="es-MX" i="1">
                                              <a:latin typeface="Cambria Math" panose="02040503050406030204" pitchFamily="18" charset="0"/>
                                            </a:rPr>
                                            <m:t>𝑛</m:t>
                                          </m:r>
                                        </m:sup>
                                        <m:e>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i="1">
                                                  <a:latin typeface="Cambria Math" panose="02040503050406030204" pitchFamily="18" charset="0"/>
                                                </a:rPr>
                                                <m:t>𝑖</m:t>
                                              </m:r>
                                            </m:sub>
                                          </m:sSub>
                                        </m:e>
                                      </m:nary>
                                    </m:e>
                                  </m:d>
                                </m:e>
                                <m:sup>
                                  <m:r>
                                    <a:rPr lang="es-MX">
                                      <a:latin typeface="Cambria Math" panose="02040503050406030204" pitchFamily="18" charset="0"/>
                                    </a:rPr>
                                    <m:t>2</m:t>
                                  </m:r>
                                </m:sup>
                              </m:sSup>
                            </m:num>
                            <m:den>
                              <m:r>
                                <a:rPr lang="es-MX" i="1">
                                  <a:latin typeface="Cambria Math" panose="02040503050406030204" pitchFamily="18" charset="0"/>
                                </a:rPr>
                                <m:t>𝑛</m:t>
                              </m:r>
                            </m:den>
                          </m:f>
                          <m:r>
                            <a:rPr lang="es-MX">
                              <a:latin typeface="Cambria Math" panose="02040503050406030204" pitchFamily="18" charset="0"/>
                            </a:rPr>
                            <m:t>=</m:t>
                          </m:r>
                          <m:r>
                            <m:rPr>
                              <m:nor/>
                            </m:rPr>
                            <a:rPr lang="es-MX"/>
                            <m:t>35.7703</m:t>
                          </m:r>
                          <m:r>
                            <a:rPr lang="es-MX">
                              <a:latin typeface="Cambria Math" panose="02040503050406030204" pitchFamily="18" charset="0"/>
                            </a:rPr>
                            <m:t>−</m:t>
                          </m:r>
                          <m:f>
                            <m:fPr>
                              <m:ctrlPr>
                                <a:rPr lang="es-MX" i="1">
                                  <a:latin typeface="Cambria Math" panose="02040503050406030204" pitchFamily="18" charset="0"/>
                                </a:rPr>
                              </m:ctrlPr>
                            </m:fPr>
                            <m:num>
                              <m:r>
                                <m:rPr>
                                  <m:nor/>
                                </m:rPr>
                                <a:rPr lang="es-MX"/>
                                <m:t>428.9041</m:t>
                              </m:r>
                            </m:num>
                            <m:den>
                              <m:r>
                                <a:rPr lang="es-MX" b="0" i="1" smtClean="0">
                                  <a:latin typeface="Cambria Math" panose="02040503050406030204" pitchFamily="18" charset="0"/>
                                </a:rPr>
                                <m:t>12</m:t>
                              </m:r>
                            </m:den>
                          </m:f>
                          <m:r>
                            <a:rPr lang="es-MX">
                              <a:latin typeface="Cambria Math" panose="02040503050406030204" pitchFamily="18" charset="0"/>
                            </a:rPr>
                            <m:t>=</m:t>
                          </m:r>
                          <m:r>
                            <m:rPr>
                              <m:nor/>
                            </m:rPr>
                            <a:rPr lang="es-MX"/>
                            <m:t>0.02829167</m:t>
                          </m:r>
                        </m:e>
                      </m:nary>
                    </m:oMath>
                  </m:oMathPara>
                </a14:m>
                <a:endParaRPr lang="es-MX" dirty="0"/>
              </a:p>
            </p:txBody>
          </p:sp>
        </mc:Choice>
        <mc:Fallback xmlns="">
          <p:sp>
            <p:nvSpPr>
              <p:cNvPr id="3" name="Rectángulo 2"/>
              <p:cNvSpPr>
                <a:spLocks noRot="1" noChangeAspect="1" noMove="1" noResize="1" noEditPoints="1" noAdjustHandles="1" noChangeArrowheads="1" noChangeShapeType="1" noTextEdit="1"/>
              </p:cNvSpPr>
              <p:nvPr/>
            </p:nvSpPr>
            <p:spPr>
              <a:xfrm>
                <a:off x="395536" y="989125"/>
                <a:ext cx="6891114" cy="848566"/>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251520" y="2079048"/>
                <a:ext cx="8640960" cy="84856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MX" i="1" smtClean="0">
                              <a:latin typeface="Cambria Math" panose="02040503050406030204" pitchFamily="18" charset="0"/>
                            </a:rPr>
                          </m:ctrlPr>
                        </m:sSubPr>
                        <m:e>
                          <m:r>
                            <a:rPr lang="es-MX" i="1">
                              <a:latin typeface="Cambria Math" panose="02040503050406030204" pitchFamily="18" charset="0"/>
                            </a:rPr>
                            <m:t>𝑆</m:t>
                          </m:r>
                        </m:e>
                        <m:sub>
                          <m:r>
                            <a:rPr lang="es-MX" i="1">
                              <a:latin typeface="Cambria Math" panose="02040503050406030204" pitchFamily="18" charset="0"/>
                            </a:rPr>
                            <m:t>𝑥𝑦</m:t>
                          </m:r>
                        </m:sub>
                      </m:sSub>
                      <m:r>
                        <a:rPr lang="es-MX" i="0">
                          <a:latin typeface="Cambria Math" panose="02040503050406030204" pitchFamily="18" charset="0"/>
                        </a:rPr>
                        <m:t>=</m:t>
                      </m:r>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𝑖</m:t>
                          </m:r>
                          <m:r>
                            <a:rPr lang="es-MX" i="0">
                              <a:latin typeface="Cambria Math" panose="02040503050406030204" pitchFamily="18" charset="0"/>
                            </a:rPr>
                            <m:t>=1</m:t>
                          </m:r>
                        </m:sub>
                        <m:sup>
                          <m:r>
                            <a:rPr lang="es-MX" i="1">
                              <a:latin typeface="Cambria Math" panose="02040503050406030204" pitchFamily="18" charset="0"/>
                            </a:rPr>
                            <m:t>𝑛</m:t>
                          </m:r>
                        </m:sup>
                        <m:e>
                          <m:sSub>
                            <m:sSubPr>
                              <m:ctrlPr>
                                <a:rPr lang="es-MX" i="1">
                                  <a:latin typeface="Cambria Math" panose="02040503050406030204" pitchFamily="18" charset="0"/>
                                </a:rPr>
                              </m:ctrlPr>
                            </m:sSubPr>
                            <m:e>
                              <m:r>
                                <a:rPr lang="es-MX" i="1">
                                  <a:latin typeface="Cambria Math" panose="02040503050406030204" pitchFamily="18" charset="0"/>
                                </a:rPr>
                                <m:t>𝑦</m:t>
                              </m:r>
                            </m:e>
                            <m:sub>
                              <m:r>
                                <a:rPr lang="es-MX" i="1">
                                  <a:latin typeface="Cambria Math" panose="02040503050406030204" pitchFamily="18" charset="0"/>
                                </a:rPr>
                                <m:t>𝑖</m:t>
                              </m:r>
                            </m:sub>
                          </m:sSub>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i="1">
                                  <a:latin typeface="Cambria Math" panose="02040503050406030204" pitchFamily="18" charset="0"/>
                                </a:rPr>
                                <m:t>𝑖</m:t>
                              </m:r>
                            </m:sub>
                          </m:sSub>
                          <m:r>
                            <a:rPr lang="es-MX" i="0">
                              <a:latin typeface="Cambria Math" panose="02040503050406030204" pitchFamily="18" charset="0"/>
                            </a:rPr>
                            <m:t>−</m:t>
                          </m:r>
                          <m:f>
                            <m:fPr>
                              <m:ctrlPr>
                                <a:rPr lang="es-MX" i="1">
                                  <a:latin typeface="Cambria Math" panose="02040503050406030204" pitchFamily="18" charset="0"/>
                                </a:rPr>
                              </m:ctrlPr>
                            </m:fPr>
                            <m:num>
                              <m:d>
                                <m:dPr>
                                  <m:ctrlPr>
                                    <a:rPr lang="es-MX" i="1">
                                      <a:latin typeface="Cambria Math" panose="02040503050406030204" pitchFamily="18" charset="0"/>
                                    </a:rPr>
                                  </m:ctrlPr>
                                </m:dPr>
                                <m:e>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𝑖</m:t>
                                      </m:r>
                                      <m:r>
                                        <a:rPr lang="es-MX" i="0">
                                          <a:latin typeface="Cambria Math" panose="02040503050406030204" pitchFamily="18" charset="0"/>
                                        </a:rPr>
                                        <m:t>=1</m:t>
                                      </m:r>
                                    </m:sub>
                                    <m:sup>
                                      <m:r>
                                        <a:rPr lang="es-MX" i="1">
                                          <a:latin typeface="Cambria Math" panose="02040503050406030204" pitchFamily="18" charset="0"/>
                                        </a:rPr>
                                        <m:t>𝑛</m:t>
                                      </m:r>
                                    </m:sup>
                                    <m:e>
                                      <m:sSub>
                                        <m:sSubPr>
                                          <m:ctrlPr>
                                            <a:rPr lang="es-MX" i="1">
                                              <a:latin typeface="Cambria Math" panose="02040503050406030204" pitchFamily="18" charset="0"/>
                                            </a:rPr>
                                          </m:ctrlPr>
                                        </m:sSubPr>
                                        <m:e>
                                          <m:r>
                                            <a:rPr lang="es-MX" i="1">
                                              <a:latin typeface="Cambria Math" panose="02040503050406030204" pitchFamily="18" charset="0"/>
                                            </a:rPr>
                                            <m:t>𝑦</m:t>
                                          </m:r>
                                        </m:e>
                                        <m:sub>
                                          <m:r>
                                            <a:rPr lang="es-MX" i="1">
                                              <a:latin typeface="Cambria Math" panose="02040503050406030204" pitchFamily="18" charset="0"/>
                                            </a:rPr>
                                            <m:t>𝑖</m:t>
                                          </m:r>
                                        </m:sub>
                                      </m:sSub>
                                    </m:e>
                                  </m:nary>
                                </m:e>
                              </m:d>
                              <m:d>
                                <m:dPr>
                                  <m:ctrlPr>
                                    <a:rPr lang="es-MX" i="1">
                                      <a:latin typeface="Cambria Math" panose="02040503050406030204" pitchFamily="18" charset="0"/>
                                    </a:rPr>
                                  </m:ctrlPr>
                                </m:dPr>
                                <m:e>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𝑖</m:t>
                                      </m:r>
                                      <m:r>
                                        <a:rPr lang="es-MX" i="0">
                                          <a:latin typeface="Cambria Math" panose="02040503050406030204" pitchFamily="18" charset="0"/>
                                        </a:rPr>
                                        <m:t>=1</m:t>
                                      </m:r>
                                    </m:sub>
                                    <m:sup>
                                      <m:r>
                                        <a:rPr lang="es-MX" i="1">
                                          <a:latin typeface="Cambria Math" panose="02040503050406030204" pitchFamily="18" charset="0"/>
                                        </a:rPr>
                                        <m:t>𝑛</m:t>
                                      </m:r>
                                    </m:sup>
                                    <m:e>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i="1">
                                              <a:latin typeface="Cambria Math" panose="02040503050406030204" pitchFamily="18" charset="0"/>
                                            </a:rPr>
                                            <m:t>𝑖</m:t>
                                          </m:r>
                                        </m:sub>
                                      </m:sSub>
                                    </m:e>
                                  </m:nary>
                                </m:e>
                              </m:d>
                            </m:num>
                            <m:den>
                              <m:r>
                                <a:rPr lang="es-MX" i="1">
                                  <a:latin typeface="Cambria Math" panose="02040503050406030204" pitchFamily="18" charset="0"/>
                                </a:rPr>
                                <m:t>𝑛</m:t>
                              </m:r>
                            </m:den>
                          </m:f>
                          <m:r>
                            <a:rPr lang="es-MX" i="0">
                              <a:latin typeface="Cambria Math" panose="02040503050406030204" pitchFamily="18" charset="0"/>
                            </a:rPr>
                            <m:t>=</m:t>
                          </m:r>
                        </m:e>
                      </m:nary>
                      <m:r>
                        <m:rPr>
                          <m:nor/>
                        </m:rPr>
                        <a:rPr lang="es-MX"/>
                        <m:t>1434.971</m:t>
                      </m:r>
                      <m:r>
                        <a:rPr lang="es-MX" i="0">
                          <a:latin typeface="Cambria Math" panose="02040503050406030204" pitchFamily="18" charset="0"/>
                        </a:rPr>
                        <m:t>−</m:t>
                      </m:r>
                      <m:f>
                        <m:fPr>
                          <m:ctrlPr>
                            <a:rPr lang="es-MX" i="1">
                              <a:latin typeface="Cambria Math" panose="02040503050406030204" pitchFamily="18" charset="0"/>
                            </a:rPr>
                          </m:ctrlPr>
                        </m:fPr>
                        <m:num>
                          <m:d>
                            <m:dPr>
                              <m:ctrlPr>
                                <a:rPr lang="es-MX" i="1">
                                  <a:latin typeface="Cambria Math" panose="02040503050406030204" pitchFamily="18" charset="0"/>
                                </a:rPr>
                              </m:ctrlPr>
                            </m:dPr>
                            <m:e>
                              <m:r>
                                <m:rPr>
                                  <m:nor/>
                                </m:rPr>
                                <a:rPr lang="es-MX"/>
                                <m:t>831.1</m:t>
                              </m:r>
                            </m:e>
                          </m:d>
                          <m:d>
                            <m:dPr>
                              <m:ctrlPr>
                                <a:rPr lang="es-MX" i="1">
                                  <a:latin typeface="Cambria Math" panose="02040503050406030204" pitchFamily="18" charset="0"/>
                                </a:rPr>
                              </m:ctrlPr>
                            </m:dPr>
                            <m:e>
                              <m:r>
                                <a:rPr lang="es-MX" b="0" i="0" smtClean="0">
                                  <a:latin typeface="Cambria Math" panose="02040503050406030204" pitchFamily="18" charset="0"/>
                                </a:rPr>
                                <m:t>20.71</m:t>
                              </m:r>
                            </m:e>
                          </m:d>
                        </m:num>
                        <m:den>
                          <m:r>
                            <a:rPr lang="es-MX" b="0" i="0" smtClean="0">
                              <a:latin typeface="Cambria Math" panose="02040503050406030204" pitchFamily="18" charset="0"/>
                            </a:rPr>
                            <m:t>12</m:t>
                          </m:r>
                        </m:den>
                      </m:f>
                      <m:r>
                        <a:rPr lang="es-MX" i="0">
                          <a:latin typeface="Cambria Math" panose="02040503050406030204" pitchFamily="18" charset="0"/>
                        </a:rPr>
                        <m:t>=</m:t>
                      </m:r>
                      <m:r>
                        <m:rPr>
                          <m:nor/>
                        </m:rPr>
                        <a:rPr lang="es-MX"/>
                        <m:t>0.63091667</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251520" y="2079048"/>
                <a:ext cx="8640960" cy="848566"/>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611560" y="3168971"/>
                <a:ext cx="4394023" cy="7346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000" b="1" i="1">
                              <a:latin typeface="Cambria Math" panose="02040503050406030204" pitchFamily="18" charset="0"/>
                            </a:rPr>
                          </m:ctrlPr>
                        </m:sSubPr>
                        <m:e>
                          <m:acc>
                            <m:accPr>
                              <m:chr m:val="̂"/>
                              <m:ctrlPr>
                                <a:rPr lang="es-MX" sz="2000" b="1" i="1">
                                  <a:latin typeface="Cambria Math" panose="02040503050406030204" pitchFamily="18" charset="0"/>
                                </a:rPr>
                              </m:ctrlPr>
                            </m:accPr>
                            <m:e>
                              <m:r>
                                <a:rPr lang="es-MX" sz="2000" b="1" i="1">
                                  <a:latin typeface="Cambria Math" panose="02040503050406030204" pitchFamily="18" charset="0"/>
                                </a:rPr>
                                <m:t>𝜷</m:t>
                              </m:r>
                            </m:e>
                          </m:acc>
                        </m:e>
                        <m:sub>
                          <m:r>
                            <a:rPr lang="es-MX" sz="2000" b="1" i="0">
                              <a:latin typeface="Cambria Math" panose="02040503050406030204" pitchFamily="18" charset="0"/>
                            </a:rPr>
                            <m:t>𝟏</m:t>
                          </m:r>
                        </m:sub>
                      </m:sSub>
                      <m:r>
                        <a:rPr lang="es-MX" sz="2000" b="1" i="0">
                          <a:latin typeface="Cambria Math" panose="02040503050406030204" pitchFamily="18" charset="0"/>
                        </a:rPr>
                        <m:t>=</m:t>
                      </m:r>
                      <m:f>
                        <m:fPr>
                          <m:ctrlPr>
                            <a:rPr lang="es-MX" sz="2000" b="1" i="1">
                              <a:latin typeface="Cambria Math" panose="02040503050406030204" pitchFamily="18" charset="0"/>
                            </a:rPr>
                          </m:ctrlPr>
                        </m:fPr>
                        <m:num>
                          <m:sSub>
                            <m:sSubPr>
                              <m:ctrlPr>
                                <a:rPr lang="es-MX" sz="2000" b="1" i="1">
                                  <a:latin typeface="Cambria Math" panose="02040503050406030204" pitchFamily="18" charset="0"/>
                                </a:rPr>
                              </m:ctrlPr>
                            </m:sSubPr>
                            <m:e>
                              <m:r>
                                <a:rPr lang="es-MX" sz="2000" b="1" i="1">
                                  <a:latin typeface="Cambria Math" panose="02040503050406030204" pitchFamily="18" charset="0"/>
                                </a:rPr>
                                <m:t>𝑺</m:t>
                              </m:r>
                            </m:e>
                            <m:sub>
                              <m:r>
                                <a:rPr lang="es-MX" sz="2000" b="1" i="1">
                                  <a:latin typeface="Cambria Math" panose="02040503050406030204" pitchFamily="18" charset="0"/>
                                </a:rPr>
                                <m:t>𝒙𝒚</m:t>
                              </m:r>
                            </m:sub>
                          </m:sSub>
                        </m:num>
                        <m:den>
                          <m:sSub>
                            <m:sSubPr>
                              <m:ctrlPr>
                                <a:rPr lang="es-MX" sz="2000" b="1" i="1">
                                  <a:latin typeface="Cambria Math" panose="02040503050406030204" pitchFamily="18" charset="0"/>
                                </a:rPr>
                              </m:ctrlPr>
                            </m:sSubPr>
                            <m:e>
                              <m:r>
                                <a:rPr lang="es-MX" sz="2000" b="1" i="1">
                                  <a:latin typeface="Cambria Math" panose="02040503050406030204" pitchFamily="18" charset="0"/>
                                </a:rPr>
                                <m:t>𝑺</m:t>
                              </m:r>
                            </m:e>
                            <m:sub>
                              <m:r>
                                <a:rPr lang="es-MX" sz="2000" b="1" i="1">
                                  <a:latin typeface="Cambria Math" panose="02040503050406030204" pitchFamily="18" charset="0"/>
                                </a:rPr>
                                <m:t>𝒙𝒙</m:t>
                              </m:r>
                            </m:sub>
                          </m:sSub>
                        </m:den>
                      </m:f>
                      <m:r>
                        <a:rPr lang="es-MX" sz="2000" b="1" i="0">
                          <a:latin typeface="Cambria Math" panose="02040503050406030204" pitchFamily="18" charset="0"/>
                        </a:rPr>
                        <m:t>=</m:t>
                      </m:r>
                      <m:f>
                        <m:fPr>
                          <m:ctrlPr>
                            <a:rPr lang="es-MX" sz="2000" b="1" i="1">
                              <a:latin typeface="Cambria Math" panose="02040503050406030204" pitchFamily="18" charset="0"/>
                            </a:rPr>
                          </m:ctrlPr>
                        </m:fPr>
                        <m:num>
                          <m:r>
                            <m:rPr>
                              <m:nor/>
                            </m:rPr>
                            <a:rPr lang="es-MX" sz="2000" b="1"/>
                            <m:t>0.63091667</m:t>
                          </m:r>
                        </m:num>
                        <m:den>
                          <m:r>
                            <m:rPr>
                              <m:nor/>
                            </m:rPr>
                            <a:rPr lang="es-MX" sz="2000" b="1"/>
                            <m:t>0.02829167</m:t>
                          </m:r>
                        </m:den>
                      </m:f>
                      <m:r>
                        <a:rPr lang="es-MX" sz="2000" b="1" i="0">
                          <a:latin typeface="Cambria Math" panose="02040503050406030204" pitchFamily="18" charset="0"/>
                        </a:rPr>
                        <m:t>=</m:t>
                      </m:r>
                      <m:r>
                        <m:rPr>
                          <m:nor/>
                        </m:rPr>
                        <a:rPr lang="es-MX" sz="2000" b="1"/>
                        <m:t>22.3004418</m:t>
                      </m:r>
                    </m:oMath>
                  </m:oMathPara>
                </a14:m>
                <a:endParaRPr lang="es-MX" sz="2400" b="1" dirty="0"/>
              </a:p>
            </p:txBody>
          </p:sp>
        </mc:Choice>
        <mc:Fallback xmlns="">
          <p:sp>
            <p:nvSpPr>
              <p:cNvPr id="5" name="Rectángulo 4"/>
              <p:cNvSpPr>
                <a:spLocks noRot="1" noChangeAspect="1" noMove="1" noResize="1" noEditPoints="1" noAdjustHandles="1" noChangeArrowheads="1" noChangeShapeType="1" noTextEdit="1"/>
              </p:cNvSpPr>
              <p:nvPr/>
            </p:nvSpPr>
            <p:spPr>
              <a:xfrm>
                <a:off x="611560" y="3168971"/>
                <a:ext cx="4394023" cy="734688"/>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217280" y="4230386"/>
                <a:ext cx="8026474" cy="38433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MX" b="1" i="1">
                              <a:latin typeface="Cambria Math" panose="02040503050406030204" pitchFamily="18" charset="0"/>
                            </a:rPr>
                          </m:ctrlPr>
                        </m:sSubPr>
                        <m:e>
                          <m:acc>
                            <m:accPr>
                              <m:chr m:val="̂"/>
                              <m:ctrlPr>
                                <a:rPr lang="es-MX" b="1" i="1">
                                  <a:latin typeface="Cambria Math" panose="02040503050406030204" pitchFamily="18" charset="0"/>
                                </a:rPr>
                              </m:ctrlPr>
                            </m:accPr>
                            <m:e>
                              <m:r>
                                <a:rPr lang="es-MX" b="1" i="1">
                                  <a:latin typeface="Cambria Math" panose="02040503050406030204" pitchFamily="18" charset="0"/>
                                </a:rPr>
                                <m:t>𝜷</m:t>
                              </m:r>
                            </m:e>
                          </m:acc>
                        </m:e>
                        <m:sub>
                          <m:r>
                            <a:rPr lang="es-MX" b="1" i="1">
                              <a:latin typeface="Cambria Math" panose="02040503050406030204" pitchFamily="18" charset="0"/>
                            </a:rPr>
                            <m:t>𝟎</m:t>
                          </m:r>
                        </m:sub>
                      </m:sSub>
                      <m:r>
                        <a:rPr lang="es-MX" b="1">
                          <a:latin typeface="Cambria Math" panose="02040503050406030204" pitchFamily="18" charset="0"/>
                        </a:rPr>
                        <m:t>=</m:t>
                      </m:r>
                      <m:acc>
                        <m:accPr>
                          <m:chr m:val="̅"/>
                          <m:ctrlPr>
                            <a:rPr lang="es-MX" b="1" i="1">
                              <a:latin typeface="Cambria Math" panose="02040503050406030204" pitchFamily="18" charset="0"/>
                            </a:rPr>
                          </m:ctrlPr>
                        </m:accPr>
                        <m:e>
                          <m:r>
                            <a:rPr lang="es-MX" b="1" i="1">
                              <a:latin typeface="Cambria Math" panose="02040503050406030204" pitchFamily="18" charset="0"/>
                            </a:rPr>
                            <m:t>𝒚</m:t>
                          </m:r>
                        </m:e>
                      </m:acc>
                      <m:r>
                        <a:rPr lang="es-MX" b="1">
                          <a:latin typeface="Cambria Math" panose="02040503050406030204" pitchFamily="18" charset="0"/>
                        </a:rPr>
                        <m:t>−</m:t>
                      </m:r>
                      <m:sSub>
                        <m:sSubPr>
                          <m:ctrlPr>
                            <a:rPr lang="es-MX" b="1" i="1">
                              <a:latin typeface="Cambria Math" panose="02040503050406030204" pitchFamily="18" charset="0"/>
                            </a:rPr>
                          </m:ctrlPr>
                        </m:sSubPr>
                        <m:e>
                          <m:acc>
                            <m:accPr>
                              <m:chr m:val="̂"/>
                              <m:ctrlPr>
                                <a:rPr lang="es-MX" b="1" i="1">
                                  <a:latin typeface="Cambria Math" panose="02040503050406030204" pitchFamily="18" charset="0"/>
                                </a:rPr>
                              </m:ctrlPr>
                            </m:accPr>
                            <m:e>
                              <m:r>
                                <a:rPr lang="es-MX" b="1" i="1">
                                  <a:latin typeface="Cambria Math" panose="02040503050406030204" pitchFamily="18" charset="0"/>
                                </a:rPr>
                                <m:t>𝜷</m:t>
                              </m:r>
                            </m:e>
                          </m:acc>
                        </m:e>
                        <m:sub>
                          <m:r>
                            <a:rPr lang="es-MX" b="1" i="1">
                              <a:latin typeface="Cambria Math" panose="02040503050406030204" pitchFamily="18" charset="0"/>
                            </a:rPr>
                            <m:t>𝟏</m:t>
                          </m:r>
                        </m:sub>
                      </m:sSub>
                      <m:acc>
                        <m:accPr>
                          <m:chr m:val="̅"/>
                          <m:ctrlPr>
                            <a:rPr lang="es-MX" b="1" i="1">
                              <a:latin typeface="Cambria Math" panose="02040503050406030204" pitchFamily="18" charset="0"/>
                            </a:rPr>
                          </m:ctrlPr>
                        </m:accPr>
                        <m:e>
                          <m:r>
                            <a:rPr lang="es-MX" b="1" i="1">
                              <a:latin typeface="Cambria Math" panose="02040503050406030204" pitchFamily="18" charset="0"/>
                            </a:rPr>
                            <m:t>𝒙</m:t>
                          </m:r>
                        </m:e>
                      </m:acc>
                      <m:r>
                        <a:rPr lang="es-MX" b="1">
                          <a:latin typeface="Cambria Math" panose="02040503050406030204" pitchFamily="18" charset="0"/>
                        </a:rPr>
                        <m:t>=</m:t>
                      </m:r>
                      <m:r>
                        <m:rPr>
                          <m:nor/>
                        </m:rPr>
                        <a:rPr lang="es-MX" b="1"/>
                        <m:t>69.2583333</m:t>
                      </m:r>
                      <m:r>
                        <a:rPr lang="es-MX" b="1">
                          <a:latin typeface="Cambria Math" panose="02040503050406030204" pitchFamily="18" charset="0"/>
                        </a:rPr>
                        <m:t>−</m:t>
                      </m:r>
                      <m:d>
                        <m:dPr>
                          <m:ctrlPr>
                            <a:rPr lang="es-MX" b="1" i="1">
                              <a:latin typeface="Cambria Math" panose="02040503050406030204" pitchFamily="18" charset="0"/>
                            </a:rPr>
                          </m:ctrlPr>
                        </m:dPr>
                        <m:e>
                          <m:r>
                            <m:rPr>
                              <m:nor/>
                            </m:rPr>
                            <a:rPr lang="es-MX" b="1"/>
                            <m:t>22.3004418</m:t>
                          </m:r>
                        </m:e>
                      </m:d>
                      <m:r>
                        <m:rPr>
                          <m:nor/>
                        </m:rPr>
                        <a:rPr lang="es-MX" b="1" i="0" smtClean="0">
                          <a:latin typeface="Cambria Math" panose="02040503050406030204" pitchFamily="18" charset="0"/>
                        </a:rPr>
                        <m:t>(</m:t>
                      </m:r>
                      <m:r>
                        <m:rPr>
                          <m:nor/>
                        </m:rPr>
                        <a:rPr lang="es-MX" b="1"/>
                        <m:t>1.72583333</m:t>
                      </m:r>
                      <m:r>
                        <m:rPr>
                          <m:nor/>
                        </m:rPr>
                        <a:rPr lang="es-MX" b="1" i="0" smtClean="0"/>
                        <m:t>)</m:t>
                      </m:r>
                      <m:r>
                        <a:rPr lang="es-MX" b="1">
                          <a:latin typeface="Cambria Math" panose="02040503050406030204" pitchFamily="18" charset="0"/>
                        </a:rPr>
                        <m:t>=</m:t>
                      </m:r>
                      <m:r>
                        <m:rPr>
                          <m:nor/>
                        </m:rPr>
                        <a:rPr lang="es-MX" b="1"/>
                        <m:t>30.7714875</m:t>
                      </m:r>
                    </m:oMath>
                  </m:oMathPara>
                </a14:m>
                <a:endParaRPr lang="es-MX" b="1" dirty="0"/>
              </a:p>
            </p:txBody>
          </p:sp>
        </mc:Choice>
        <mc:Fallback xmlns="">
          <p:sp>
            <p:nvSpPr>
              <p:cNvPr id="7" name="Rectángulo 6"/>
              <p:cNvSpPr>
                <a:spLocks noRot="1" noChangeAspect="1" noMove="1" noResize="1" noEditPoints="1" noAdjustHandles="1" noChangeArrowheads="1" noChangeShapeType="1" noTextEdit="1"/>
              </p:cNvSpPr>
              <p:nvPr/>
            </p:nvSpPr>
            <p:spPr>
              <a:xfrm>
                <a:off x="217280" y="4230386"/>
                <a:ext cx="8026474" cy="384336"/>
              </a:xfrm>
              <a:prstGeom prst="rect">
                <a:avLst/>
              </a:prstGeom>
              <a:blipFill>
                <a:blip r:embed="rId5"/>
                <a:stretch>
                  <a:fillRect t="-1587" b="-1269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599998" y="4944821"/>
                <a:ext cx="392767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800" i="1">
                              <a:latin typeface="Cambria Math" panose="02040503050406030204" pitchFamily="18" charset="0"/>
                            </a:rPr>
                          </m:ctrlPr>
                        </m:accPr>
                        <m:e>
                          <m:r>
                            <a:rPr lang="es-ES" sz="2800" b="1" i="1">
                              <a:latin typeface="Cambria Math" panose="02040503050406030204" pitchFamily="18" charset="0"/>
                            </a:rPr>
                            <m:t>𝒚</m:t>
                          </m:r>
                        </m:e>
                      </m:acc>
                      <m:r>
                        <a:rPr lang="es-MX" sz="2800" b="1" i="0">
                          <a:latin typeface="Cambria Math" panose="02040503050406030204" pitchFamily="18" charset="0"/>
                        </a:rPr>
                        <m:t>=</m:t>
                      </m:r>
                      <m:r>
                        <m:rPr>
                          <m:nor/>
                        </m:rPr>
                        <a:rPr lang="es-MX" sz="2800" b="1">
                          <a:latin typeface="Gabriola" panose="04040605051002020D02" pitchFamily="82" charset="0"/>
                        </a:rPr>
                        <m:t>30.7714875</m:t>
                      </m:r>
                      <m:r>
                        <a:rPr lang="es-MX" sz="2800" b="1" i="0">
                          <a:latin typeface="Cambria Math" panose="02040503050406030204" pitchFamily="18" charset="0"/>
                        </a:rPr>
                        <m:t>−</m:t>
                      </m:r>
                      <m:r>
                        <m:rPr>
                          <m:nor/>
                        </m:rPr>
                        <a:rPr lang="es-MX" sz="2800" b="1">
                          <a:latin typeface="Gabriola" panose="04040605051002020D02" pitchFamily="82" charset="0"/>
                        </a:rPr>
                        <m:t>22.3004418</m:t>
                      </m:r>
                      <m:r>
                        <a:rPr lang="es-MX" sz="2800" b="1" i="1">
                          <a:latin typeface="Cambria Math" panose="02040503050406030204" pitchFamily="18" charset="0"/>
                        </a:rPr>
                        <m:t>𝒙</m:t>
                      </m:r>
                    </m:oMath>
                  </m:oMathPara>
                </a14:m>
                <a:endParaRPr lang="es-MX" sz="2800" b="1" dirty="0">
                  <a:latin typeface="Gabriola" panose="04040605051002020D02" pitchFamily="82"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599998" y="4944821"/>
                <a:ext cx="3927677" cy="523220"/>
              </a:xfrm>
              <a:prstGeom prst="rect">
                <a:avLst/>
              </a:prstGeom>
              <a:blipFill>
                <a:blip r:embed="rId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3671727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EAC198A-4225-44A0-B8AA-373BC1E985B8}"/>
              </a:ext>
            </a:extLst>
          </p:cNvPr>
          <p:cNvPicPr>
            <a:picLocks noChangeAspect="1"/>
          </p:cNvPicPr>
          <p:nvPr/>
        </p:nvPicPr>
        <p:blipFill>
          <a:blip r:embed="rId2"/>
          <a:stretch>
            <a:fillRect/>
          </a:stretch>
        </p:blipFill>
        <p:spPr>
          <a:xfrm>
            <a:off x="575556" y="272696"/>
            <a:ext cx="7992888" cy="2808312"/>
          </a:xfrm>
          <a:prstGeom prst="rect">
            <a:avLst/>
          </a:prstGeom>
        </p:spPr>
      </p:pic>
      <p:pic>
        <p:nvPicPr>
          <p:cNvPr id="5" name="Imagen 4">
            <a:extLst>
              <a:ext uri="{FF2B5EF4-FFF2-40B4-BE49-F238E27FC236}">
                <a16:creationId xmlns:a16="http://schemas.microsoft.com/office/drawing/2014/main" id="{A5072ADB-2EEC-47E7-BE16-B49AFD03C97B}"/>
              </a:ext>
            </a:extLst>
          </p:cNvPr>
          <p:cNvPicPr>
            <a:picLocks noChangeAspect="1"/>
          </p:cNvPicPr>
          <p:nvPr/>
        </p:nvPicPr>
        <p:blipFill>
          <a:blip r:embed="rId3"/>
          <a:stretch>
            <a:fillRect/>
          </a:stretch>
        </p:blipFill>
        <p:spPr>
          <a:xfrm>
            <a:off x="755576" y="3441331"/>
            <a:ext cx="7488831" cy="2670527"/>
          </a:xfrm>
          <a:prstGeom prst="rect">
            <a:avLst/>
          </a:prstGeom>
        </p:spPr>
      </p:pic>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CE720B73-C190-4EE8-8287-01FA8221433E}"/>
                  </a:ext>
                </a:extLst>
              </p:cNvPr>
              <p:cNvSpPr/>
              <p:nvPr/>
            </p:nvSpPr>
            <p:spPr>
              <a:xfrm>
                <a:off x="899593" y="2924944"/>
                <a:ext cx="6984775"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s-MX" sz="2800" i="1">
                              <a:latin typeface="Cambria Math" panose="02040503050406030204" pitchFamily="18" charset="0"/>
                            </a:rPr>
                          </m:ctrlPr>
                        </m:accPr>
                        <m:e>
                          <m:r>
                            <a:rPr lang="es-ES" sz="2800" b="1" i="1">
                              <a:latin typeface="Cambria Math" panose="02040503050406030204" pitchFamily="18" charset="0"/>
                            </a:rPr>
                            <m:t>𝒚</m:t>
                          </m:r>
                        </m:e>
                      </m:acc>
                      <m:r>
                        <a:rPr lang="es-ES" sz="2800" b="1" i="1">
                          <a:latin typeface="Cambria Math" panose="02040503050406030204" pitchFamily="18" charset="0"/>
                        </a:rPr>
                        <m:t> </m:t>
                      </m:r>
                      <m:r>
                        <a:rPr lang="es-MX" sz="2800" b="1">
                          <a:latin typeface="Cambria Math" panose="02040503050406030204" pitchFamily="18" charset="0"/>
                        </a:rPr>
                        <m:t>=</m:t>
                      </m:r>
                      <m:r>
                        <m:rPr>
                          <m:nor/>
                        </m:rPr>
                        <a:rPr lang="es-MX" sz="2800" b="1">
                          <a:latin typeface="Gabriola" panose="04040605051002020D02" pitchFamily="82" charset="0"/>
                        </a:rPr>
                        <m:t>30.7714875</m:t>
                      </m:r>
                      <m:r>
                        <a:rPr lang="es-MX" sz="2800" b="1">
                          <a:latin typeface="Cambria Math" panose="02040503050406030204" pitchFamily="18" charset="0"/>
                        </a:rPr>
                        <m:t>−</m:t>
                      </m:r>
                      <m:r>
                        <m:rPr>
                          <m:nor/>
                        </m:rPr>
                        <a:rPr lang="es-MX" sz="2800" b="1">
                          <a:latin typeface="Gabriola" panose="04040605051002020D02" pitchFamily="82" charset="0"/>
                        </a:rPr>
                        <m:t>22.3004418</m:t>
                      </m:r>
                      <m:r>
                        <a:rPr lang="es-MX" sz="2800" b="1" i="1">
                          <a:latin typeface="Cambria Math" panose="02040503050406030204" pitchFamily="18" charset="0"/>
                        </a:rPr>
                        <m:t>𝒙</m:t>
                      </m:r>
                    </m:oMath>
                  </m:oMathPara>
                </a14:m>
                <a:endParaRPr lang="es-MX" sz="2800" b="1" dirty="0">
                  <a:latin typeface="Gabriola" panose="04040605051002020D02" pitchFamily="82" charset="0"/>
                </a:endParaRPr>
              </a:p>
            </p:txBody>
          </p:sp>
        </mc:Choice>
        <mc:Fallback xmlns="">
          <p:sp>
            <p:nvSpPr>
              <p:cNvPr id="2" name="Rectángulo 1">
                <a:extLst>
                  <a:ext uri="{FF2B5EF4-FFF2-40B4-BE49-F238E27FC236}">
                    <a16:creationId xmlns:a16="http://schemas.microsoft.com/office/drawing/2014/main" id="{CE720B73-C190-4EE8-8287-01FA8221433E}"/>
                  </a:ext>
                </a:extLst>
              </p:cNvPr>
              <p:cNvSpPr>
                <a:spLocks noRot="1" noChangeAspect="1" noMove="1" noResize="1" noEditPoints="1" noAdjustHandles="1" noChangeArrowheads="1" noChangeShapeType="1" noTextEdit="1"/>
              </p:cNvSpPr>
              <p:nvPr/>
            </p:nvSpPr>
            <p:spPr>
              <a:xfrm>
                <a:off x="899593" y="2924944"/>
                <a:ext cx="6984775" cy="523220"/>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89910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664964" y="1453426"/>
            <a:ext cx="8155508" cy="280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eaLnBrk="0" hangingPunct="0">
              <a:spcAft>
                <a:spcPts val="1000"/>
              </a:spcAft>
            </a:pPr>
            <a:r>
              <a:rPr lang="es-ES_tradnl" sz="2400" b="1" dirty="0">
                <a:solidFill>
                  <a:prstClr val="black"/>
                </a:solidFill>
                <a:latin typeface="Gabriola" panose="04040605051002020D02" pitchFamily="82" charset="0"/>
                <a:cs typeface="Times New Roman" pitchFamily="18" charset="0"/>
              </a:rPr>
              <a:t>En la búsqueda de mejoras o en la  solución  de  problemas  es necesario, frecuentemente, investigar la relación entre factores (o variables). Para lo cual existen varias herramientas  estadísticas, entre las que se encuentran el diagrama de dispersión, el análisis de correlación y el análisis de regresión.</a:t>
            </a:r>
          </a:p>
          <a:p>
            <a:pPr algn="just" eaLnBrk="0" hangingPunct="0">
              <a:spcAft>
                <a:spcPts val="1000"/>
              </a:spcAft>
            </a:pPr>
            <a:r>
              <a:rPr lang="es-ES_tradnl" sz="2400" b="1" dirty="0">
                <a:solidFill>
                  <a:prstClr val="black"/>
                </a:solidFill>
                <a:latin typeface="Gabriola" panose="04040605051002020D02" pitchFamily="82" charset="0"/>
                <a:cs typeface="Times New Roman" pitchFamily="18" charset="0"/>
              </a:rPr>
              <a:t>El  análisis  de  regresión  puede  usarse  para  explicar  la relación de un factor con otro(s). Para ello, son necesarios  los datos, y estos pueden obtenerse de experimentos  planeados, de observaciones de  fenómenos  no   controlados   o  de registros históricos.</a:t>
            </a:r>
          </a:p>
        </p:txBody>
      </p:sp>
      <p:sp>
        <p:nvSpPr>
          <p:cNvPr id="3075" name="Rectangle 2"/>
          <p:cNvSpPr>
            <a:spLocks noChangeArrowheads="1"/>
          </p:cNvSpPr>
          <p:nvPr/>
        </p:nvSpPr>
        <p:spPr bwMode="auto">
          <a:xfrm>
            <a:off x="1117956" y="3717032"/>
            <a:ext cx="78140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_tradnl" sz="2400" b="1" dirty="0">
                <a:solidFill>
                  <a:srgbClr val="EEECE1">
                    <a:lumMod val="50000"/>
                  </a:srgbClr>
                </a:solidFill>
                <a:latin typeface="Times New Roman" pitchFamily="18" charset="0"/>
                <a:cs typeface="Times New Roman" pitchFamily="18" charset="0"/>
              </a:rPr>
              <a:t>     </a:t>
            </a:r>
            <a:endParaRPr lang="es-ES_tradnl" sz="2400" b="1" dirty="0">
              <a:solidFill>
                <a:srgbClr val="0070C0"/>
              </a:solidFill>
            </a:endParaRPr>
          </a:p>
        </p:txBody>
      </p:sp>
      <p:sp>
        <p:nvSpPr>
          <p:cNvPr id="4" name="Rectangle 2"/>
          <p:cNvSpPr txBox="1">
            <a:spLocks noChangeArrowheads="1"/>
          </p:cNvSpPr>
          <p:nvPr/>
        </p:nvSpPr>
        <p:spPr>
          <a:xfrm>
            <a:off x="0" y="219076"/>
            <a:ext cx="9144000" cy="781032"/>
          </a:xfrm>
          <a:prstGeom prst="rect">
            <a:avLst/>
          </a:prstGeom>
        </p:spPr>
        <p:txBody>
          <a:bodyPr vert="horz" lIns="91440" tIns="45720" rIns="91440" bIns="45720" rtlCol="0" anchor="ctr">
            <a:normAutofit/>
          </a:bodyPr>
          <a:lstStyle/>
          <a:p>
            <a:pPr algn="ctr" eaLnBrk="0" fontAlgn="base" hangingPunct="0">
              <a:spcBef>
                <a:spcPct val="0"/>
              </a:spcBef>
              <a:spcAft>
                <a:spcPct val="0"/>
              </a:spcAft>
              <a:defRPr/>
            </a:pPr>
            <a:r>
              <a:rPr lang="es-ES_tradnl" sz="3200" dirty="0">
                <a:solidFill>
                  <a:srgbClr val="C0504D">
                    <a:lumMod val="75000"/>
                  </a:srgbClr>
                </a:solidFill>
                <a:effectLst>
                  <a:outerShdw blurRad="38100" dist="38100" dir="2700000" algn="tl">
                    <a:srgbClr val="000000">
                      <a:alpha val="43137"/>
                    </a:srgbClr>
                  </a:outerShdw>
                </a:effectLst>
                <a:latin typeface="Gabriola" panose="04040605051002020D02" pitchFamily="82" charset="0"/>
                <a:ea typeface="+mj-ea"/>
                <a:cs typeface="Tahoma" pitchFamily="34" charset="0"/>
              </a:rPr>
              <a:t>Regresión Lineal</a:t>
            </a:r>
          </a:p>
        </p:txBody>
      </p:sp>
    </p:spTree>
    <p:extLst>
      <p:ext uri="{BB962C8B-B14F-4D97-AF65-F5344CB8AC3E}">
        <p14:creationId xmlns:p14="http://schemas.microsoft.com/office/powerpoint/2010/main" val="232408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23528" y="840117"/>
            <a:ext cx="8640960" cy="330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eaLnBrk="0" hangingPunct="0">
              <a:spcAft>
                <a:spcPts val="1000"/>
              </a:spcAft>
            </a:pPr>
            <a:r>
              <a:rPr lang="es-ES_tradnl" sz="2800" b="1" dirty="0">
                <a:solidFill>
                  <a:prstClr val="black"/>
                </a:solidFill>
                <a:latin typeface="Gabriola" panose="04040605051002020D02" pitchFamily="82" charset="0"/>
                <a:cs typeface="Times New Roman" pitchFamily="18" charset="0"/>
              </a:rPr>
              <a:t>Sean dos variables X y </a:t>
            </a:r>
            <a:r>
              <a:rPr lang="es-ES_tradnl" sz="2800" b="1" dirty="0" err="1">
                <a:solidFill>
                  <a:prstClr val="black"/>
                </a:solidFill>
                <a:latin typeface="Gabriola" panose="04040605051002020D02" pitchFamily="82" charset="0"/>
                <a:cs typeface="Times New Roman" pitchFamily="18" charset="0"/>
              </a:rPr>
              <a:t>Y</a:t>
            </a:r>
            <a:r>
              <a:rPr lang="es-ES_tradnl" sz="2800" b="1" dirty="0">
                <a:solidFill>
                  <a:prstClr val="black"/>
                </a:solidFill>
                <a:latin typeface="Gabriola" panose="04040605051002020D02" pitchFamily="82" charset="0"/>
                <a:cs typeface="Times New Roman" pitchFamily="18" charset="0"/>
              </a:rPr>
              <a:t>. Supongamos que se quiere explicar el comportamiento de Y con el de X. Para esto, se mide el valor de Y sobre un conjunto de n valores de X, con lo que se obtienen n parejas de puntos (X</a:t>
            </a:r>
            <a:r>
              <a:rPr lang="es-ES_tradnl" sz="2800" b="1" baseline="-30000" dirty="0">
                <a:solidFill>
                  <a:prstClr val="black"/>
                </a:solidFill>
                <a:latin typeface="Gabriola" panose="04040605051002020D02" pitchFamily="82" charset="0"/>
                <a:cs typeface="Times New Roman" pitchFamily="18" charset="0"/>
              </a:rPr>
              <a:t>1</a:t>
            </a:r>
            <a:r>
              <a:rPr lang="es-ES_tradnl" sz="2800" b="1" dirty="0">
                <a:solidFill>
                  <a:prstClr val="black"/>
                </a:solidFill>
                <a:latin typeface="Gabriola" panose="04040605051002020D02" pitchFamily="82" charset="0"/>
                <a:cs typeface="Times New Roman" pitchFamily="18" charset="0"/>
              </a:rPr>
              <a:t> ,Y</a:t>
            </a:r>
            <a:r>
              <a:rPr lang="es-ES_tradnl" sz="2800" b="1" baseline="-30000" dirty="0">
                <a:solidFill>
                  <a:prstClr val="black"/>
                </a:solidFill>
                <a:latin typeface="Gabriola" panose="04040605051002020D02" pitchFamily="82" charset="0"/>
                <a:cs typeface="Times New Roman" pitchFamily="18" charset="0"/>
              </a:rPr>
              <a:t>1</a:t>
            </a:r>
            <a:r>
              <a:rPr lang="es-ES_tradnl" sz="2800" b="1" dirty="0">
                <a:solidFill>
                  <a:prstClr val="black"/>
                </a:solidFill>
                <a:latin typeface="Gabriola" panose="04040605051002020D02" pitchFamily="82" charset="0"/>
                <a:cs typeface="Times New Roman" pitchFamily="18" charset="0"/>
              </a:rPr>
              <a:t> ), (X</a:t>
            </a:r>
            <a:r>
              <a:rPr lang="es-ES_tradnl" sz="2800" b="1" baseline="-30000" dirty="0">
                <a:solidFill>
                  <a:prstClr val="black"/>
                </a:solidFill>
                <a:latin typeface="Gabriola" panose="04040605051002020D02" pitchFamily="82" charset="0"/>
                <a:cs typeface="Times New Roman" pitchFamily="18" charset="0"/>
              </a:rPr>
              <a:t>2</a:t>
            </a:r>
            <a:r>
              <a:rPr lang="es-ES_tradnl" sz="2800" b="1" dirty="0">
                <a:solidFill>
                  <a:prstClr val="black"/>
                </a:solidFill>
                <a:latin typeface="Gabriola" panose="04040605051002020D02" pitchFamily="82" charset="0"/>
                <a:cs typeface="Times New Roman" pitchFamily="18" charset="0"/>
              </a:rPr>
              <a:t> ,Y</a:t>
            </a:r>
            <a:r>
              <a:rPr lang="es-ES_tradnl" sz="2800" b="1" baseline="-30000" dirty="0">
                <a:solidFill>
                  <a:prstClr val="black"/>
                </a:solidFill>
                <a:latin typeface="Gabriola" panose="04040605051002020D02" pitchFamily="82" charset="0"/>
                <a:cs typeface="Times New Roman" pitchFamily="18" charset="0"/>
              </a:rPr>
              <a:t>2</a:t>
            </a:r>
            <a:r>
              <a:rPr lang="es-ES_tradnl" sz="2800" b="1" dirty="0">
                <a:solidFill>
                  <a:prstClr val="black"/>
                </a:solidFill>
                <a:latin typeface="Gabriola" panose="04040605051002020D02" pitchFamily="82" charset="0"/>
                <a:cs typeface="Times New Roman" pitchFamily="18" charset="0"/>
              </a:rPr>
              <a:t> ),...,(</a:t>
            </a:r>
            <a:r>
              <a:rPr lang="es-ES_tradnl" sz="2800" b="1" dirty="0" err="1">
                <a:solidFill>
                  <a:prstClr val="black"/>
                </a:solidFill>
                <a:latin typeface="Gabriola" panose="04040605051002020D02" pitchFamily="82" charset="0"/>
                <a:cs typeface="Times New Roman" pitchFamily="18" charset="0"/>
              </a:rPr>
              <a:t>X</a:t>
            </a:r>
            <a:r>
              <a:rPr lang="es-ES_tradnl" sz="2800" b="1" baseline="-30000" dirty="0" err="1">
                <a:solidFill>
                  <a:prstClr val="black"/>
                </a:solidFill>
                <a:latin typeface="Gabriola" panose="04040605051002020D02" pitchFamily="82" charset="0"/>
                <a:cs typeface="Times New Roman" pitchFamily="18" charset="0"/>
              </a:rPr>
              <a:t>n</a:t>
            </a:r>
            <a:r>
              <a:rPr lang="es-ES_tradnl" sz="2800" b="1" dirty="0">
                <a:solidFill>
                  <a:prstClr val="black"/>
                </a:solidFill>
                <a:latin typeface="Gabriola" panose="04040605051002020D02" pitchFamily="82" charset="0"/>
                <a:cs typeface="Times New Roman" pitchFamily="18" charset="0"/>
              </a:rPr>
              <a:t> ,</a:t>
            </a:r>
            <a:r>
              <a:rPr lang="es-ES_tradnl" sz="2800" b="1" dirty="0" err="1">
                <a:solidFill>
                  <a:prstClr val="black"/>
                </a:solidFill>
                <a:latin typeface="Gabriola" panose="04040605051002020D02" pitchFamily="82" charset="0"/>
                <a:cs typeface="Times New Roman" pitchFamily="18" charset="0"/>
              </a:rPr>
              <a:t>Y</a:t>
            </a:r>
            <a:r>
              <a:rPr lang="es-ES_tradnl" sz="2800" b="1" baseline="-30000" dirty="0" err="1">
                <a:solidFill>
                  <a:prstClr val="black"/>
                </a:solidFill>
                <a:latin typeface="Gabriola" panose="04040605051002020D02" pitchFamily="82" charset="0"/>
                <a:cs typeface="Times New Roman" pitchFamily="18" charset="0"/>
              </a:rPr>
              <a:t>n</a:t>
            </a:r>
            <a:r>
              <a:rPr lang="es-ES_tradnl" sz="2800" b="1" dirty="0">
                <a:solidFill>
                  <a:prstClr val="black"/>
                </a:solidFill>
                <a:latin typeface="Gabriola" panose="04040605051002020D02" pitchFamily="82" charset="0"/>
                <a:cs typeface="Times New Roman" pitchFamily="18" charset="0"/>
              </a:rPr>
              <a:t> ). </a:t>
            </a:r>
          </a:p>
          <a:p>
            <a:pPr algn="just" eaLnBrk="0" hangingPunct="0">
              <a:spcAft>
                <a:spcPts val="1000"/>
              </a:spcAft>
            </a:pPr>
            <a:r>
              <a:rPr lang="es-ES_tradnl" sz="2800" b="1" dirty="0">
                <a:solidFill>
                  <a:prstClr val="black"/>
                </a:solidFill>
                <a:latin typeface="Gabriola" panose="04040605051002020D02" pitchFamily="82" charset="0"/>
                <a:cs typeface="Times New Roman" pitchFamily="18" charset="0"/>
              </a:rPr>
              <a:t>A </a:t>
            </a:r>
            <a:r>
              <a:rPr lang="es-ES_tradnl" sz="2800" b="1" dirty="0">
                <a:solidFill>
                  <a:srgbClr val="C0504D"/>
                </a:solidFill>
                <a:latin typeface="Gabriola" panose="04040605051002020D02" pitchFamily="82" charset="0"/>
                <a:cs typeface="Times New Roman" pitchFamily="18" charset="0"/>
              </a:rPr>
              <a:t>Y</a:t>
            </a:r>
            <a:r>
              <a:rPr lang="es-ES_tradnl" sz="2800" b="1" dirty="0">
                <a:solidFill>
                  <a:prstClr val="black"/>
                </a:solidFill>
                <a:latin typeface="Gabriola" panose="04040605051002020D02" pitchFamily="82" charset="0"/>
                <a:cs typeface="Times New Roman" pitchFamily="18" charset="0"/>
              </a:rPr>
              <a:t> se le llama la variable dependiente o la variable de respuesta y a </a:t>
            </a:r>
            <a:r>
              <a:rPr lang="es-ES_tradnl" sz="2800" b="1" dirty="0">
                <a:solidFill>
                  <a:srgbClr val="C0504D"/>
                </a:solidFill>
                <a:latin typeface="Gabriola" panose="04040605051002020D02" pitchFamily="82" charset="0"/>
                <a:cs typeface="Times New Roman" pitchFamily="18" charset="0"/>
              </a:rPr>
              <a:t>X</a:t>
            </a:r>
            <a:r>
              <a:rPr lang="es-ES_tradnl" sz="2800" b="1" dirty="0">
                <a:solidFill>
                  <a:prstClr val="black"/>
                </a:solidFill>
                <a:latin typeface="Gabriola" panose="04040605051002020D02" pitchFamily="82" charset="0"/>
                <a:cs typeface="Times New Roman" pitchFamily="18" charset="0"/>
              </a:rPr>
              <a:t> se le  conoce como variable independiente o variable regresora. </a:t>
            </a:r>
          </a:p>
          <a:p>
            <a:pPr algn="just" eaLnBrk="0" hangingPunct="0">
              <a:spcAft>
                <a:spcPts val="1000"/>
              </a:spcAft>
            </a:pPr>
            <a:endParaRPr lang="es-ES_tradnl" sz="2400" dirty="0">
              <a:solidFill>
                <a:prstClr val="black"/>
              </a:solidFill>
              <a:cs typeface="Times New Roman" pitchFamily="18" charset="0"/>
            </a:endParaRPr>
          </a:p>
        </p:txBody>
      </p:sp>
      <p:sp>
        <p:nvSpPr>
          <p:cNvPr id="3" name="Rectangle 3"/>
          <p:cNvSpPr txBox="1">
            <a:spLocks noChangeArrowheads="1"/>
          </p:cNvSpPr>
          <p:nvPr/>
        </p:nvSpPr>
        <p:spPr>
          <a:xfrm>
            <a:off x="0" y="115888"/>
            <a:ext cx="9144000" cy="741344"/>
          </a:xfrm>
          <a:prstGeom prst="rect">
            <a:avLst/>
          </a:prstGeom>
        </p:spPr>
        <p:txBody>
          <a:bodyPr vert="horz" lIns="91440" tIns="45720" rIns="91440" bIns="45720" rtlCol="0" anchor="ctr">
            <a:normAutofit/>
          </a:bodyPr>
          <a:lstStyle/>
          <a:p>
            <a:pPr algn="ctr" eaLnBrk="0" fontAlgn="base" hangingPunct="0">
              <a:spcBef>
                <a:spcPct val="0"/>
              </a:spcBef>
              <a:spcAft>
                <a:spcPct val="0"/>
              </a:spcAft>
              <a:defRPr/>
            </a:pPr>
            <a:r>
              <a:rPr lang="es-MX" sz="2800" b="1" dirty="0">
                <a:solidFill>
                  <a:srgbClr val="1F497D"/>
                </a:solidFill>
                <a:latin typeface="Gabriola" panose="04040605051002020D02" pitchFamily="82" charset="0"/>
                <a:ea typeface="+mj-ea"/>
                <a:cs typeface="+mj-cs"/>
              </a:rPr>
              <a:t>  Regresión lineal simple</a:t>
            </a:r>
            <a:endParaRPr lang="es-ES" sz="2800" b="1" dirty="0">
              <a:solidFill>
                <a:srgbClr val="1F497D"/>
              </a:solidFill>
              <a:latin typeface="Gabriola" panose="04040605051002020D02" pitchFamily="82" charset="0"/>
              <a:ea typeface="+mj-ea"/>
              <a:cs typeface="+mj-cs"/>
            </a:endParaRPr>
          </a:p>
        </p:txBody>
      </p:sp>
    </p:spTree>
    <p:extLst>
      <p:ext uri="{BB962C8B-B14F-4D97-AF65-F5344CB8AC3E}">
        <p14:creationId xmlns:p14="http://schemas.microsoft.com/office/powerpoint/2010/main" val="49548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549650"/>
            <a:ext cx="3254896" cy="24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590501"/>
            <a:ext cx="3528392" cy="2718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76200"/>
            <a:ext cx="3258071"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76200"/>
            <a:ext cx="3528392"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435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15910" t="13632" r="44325" b="9055"/>
          <a:stretch>
            <a:fillRect/>
          </a:stretch>
        </p:blipFill>
        <p:spPr>
          <a:xfrm>
            <a:off x="0" y="836613"/>
            <a:ext cx="3600450" cy="5378469"/>
          </a:xfrm>
          <a:noFill/>
        </p:spPr>
      </p:pic>
      <p:sp>
        <p:nvSpPr>
          <p:cNvPr id="26628" name="Rectangle 4"/>
          <p:cNvSpPr>
            <a:spLocks noChangeArrowheads="1"/>
          </p:cNvSpPr>
          <p:nvPr/>
        </p:nvSpPr>
        <p:spPr bwMode="auto">
          <a:xfrm>
            <a:off x="3786182" y="1052736"/>
            <a:ext cx="467836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Existe una tendencia fuertemente positiva ya que los puntos dibujados forman una línea casi recta, por lo cual se argumenta en este caso que las dos variables están positiva y fuertemente relacionadas.</a:t>
            </a:r>
            <a:endParaRPr kumimoji="0" lang="es-ES" sz="2400" b="1" i="0" u="none" strike="noStrike" kern="1200" cap="none" spc="0" normalizeH="0" baseline="0" noProof="0" dirty="0">
              <a:ln>
                <a:noFill/>
              </a:ln>
              <a:solidFill>
                <a:prstClr val="black"/>
              </a:solidFill>
              <a:effectLst/>
              <a:uLnTx/>
              <a:uFillTx/>
              <a:latin typeface="Calibri"/>
              <a:ea typeface="+mn-ea"/>
              <a:cs typeface="+mn-cs"/>
            </a:endParaRPr>
          </a:p>
        </p:txBody>
      </p:sp>
      <p:sp>
        <p:nvSpPr>
          <p:cNvPr id="26629" name="Rectangle 5"/>
          <p:cNvSpPr>
            <a:spLocks noChangeArrowheads="1"/>
          </p:cNvSpPr>
          <p:nvPr/>
        </p:nvSpPr>
        <p:spPr bwMode="auto">
          <a:xfrm>
            <a:off x="3786182" y="3933825"/>
            <a:ext cx="467836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Existe una tendencia negativa ya que los puntos dibujados se encuentran en sentido opuesto, por lo cual se argumenta en este caso que las dos variables están negativamente relacionadas.</a:t>
            </a:r>
          </a:p>
        </p:txBody>
      </p:sp>
      <p:sp>
        <p:nvSpPr>
          <p:cNvPr id="6" name="Rectangle 3"/>
          <p:cNvSpPr txBox="1">
            <a:spLocks noChangeArrowheads="1"/>
          </p:cNvSpPr>
          <p:nvPr/>
        </p:nvSpPr>
        <p:spPr>
          <a:xfrm>
            <a:off x="0" y="115888"/>
            <a:ext cx="9144000" cy="741344"/>
          </a:xfrm>
          <a:prstGeom prst="rect">
            <a:avLst/>
          </a:prstGeom>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800" b="1" i="0" u="none" strike="noStrike" kern="1200" cap="none" spc="0" normalizeH="0" baseline="0" noProof="0" dirty="0">
                <a:ln>
                  <a:noFill/>
                </a:ln>
                <a:solidFill>
                  <a:srgbClr val="1F497D"/>
                </a:solidFill>
                <a:effectLst/>
                <a:uLnTx/>
                <a:uFillTx/>
                <a:latin typeface="Calibri"/>
                <a:ea typeface="+mn-ea"/>
                <a:cs typeface="+mn-cs"/>
              </a:rPr>
              <a:t>  Patrones de diagramas de dispersión</a:t>
            </a:r>
            <a:endParaRPr kumimoji="0" lang="es-ES" sz="2800" b="1" i="0"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410279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idx="4294967295"/>
          </p:nvPr>
        </p:nvSpPr>
        <p:spPr>
          <a:xfrm>
            <a:off x="0" y="115888"/>
            <a:ext cx="9144000" cy="741344"/>
          </a:xfrm>
        </p:spPr>
        <p:txBody>
          <a:bodyPr>
            <a:normAutofit/>
          </a:bodyPr>
          <a:lstStyle/>
          <a:p>
            <a:pPr eaLnBrk="0" fontAlgn="base" hangingPunct="0">
              <a:spcAft>
                <a:spcPct val="0"/>
              </a:spcAft>
              <a:buFont typeface="Wingdings" pitchFamily="2" charset="2"/>
              <a:buChar char="ü"/>
              <a:defRPr/>
            </a:pPr>
            <a:r>
              <a:rPr lang="es-MX" sz="2800" b="1" dirty="0">
                <a:solidFill>
                  <a:schemeClr val="tx2"/>
                </a:solidFill>
              </a:rPr>
              <a:t>  Patrones de diagramas de dispersión</a:t>
            </a:r>
            <a:endParaRPr lang="es-ES" sz="2800" b="1" dirty="0">
              <a:solidFill>
                <a:schemeClr val="tx2"/>
              </a:solidFill>
            </a:endParaRPr>
          </a:p>
        </p:txBody>
      </p:sp>
      <p:pic>
        <p:nvPicPr>
          <p:cNvPr id="25602"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13631" t="25975" r="57956" b="16638"/>
          <a:stretch>
            <a:fillRect/>
          </a:stretch>
        </p:blipFill>
        <p:spPr>
          <a:xfrm>
            <a:off x="1102934" y="1306584"/>
            <a:ext cx="3168650" cy="4752975"/>
          </a:xfrm>
          <a:noFill/>
        </p:spPr>
      </p:pic>
      <p:grpSp>
        <p:nvGrpSpPr>
          <p:cNvPr id="25604" name="Group 4"/>
          <p:cNvGrpSpPr>
            <a:grpSpLocks/>
          </p:cNvGrpSpPr>
          <p:nvPr/>
        </p:nvGrpSpPr>
        <p:grpSpPr bwMode="auto">
          <a:xfrm>
            <a:off x="1336220" y="1254349"/>
            <a:ext cx="2472573" cy="4679950"/>
            <a:chOff x="431" y="754"/>
            <a:chExt cx="1950" cy="2948"/>
          </a:xfrm>
        </p:grpSpPr>
        <p:sp>
          <p:nvSpPr>
            <p:cNvPr id="25607" name="Rectangle 5"/>
            <p:cNvSpPr>
              <a:spLocks noChangeArrowheads="1"/>
            </p:cNvSpPr>
            <p:nvPr/>
          </p:nvSpPr>
          <p:spPr bwMode="auto">
            <a:xfrm>
              <a:off x="431" y="2115"/>
              <a:ext cx="1859"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
          <p:nvSpPr>
            <p:cNvPr id="25608" name="Freeform 6"/>
            <p:cNvSpPr>
              <a:spLocks/>
            </p:cNvSpPr>
            <p:nvPr/>
          </p:nvSpPr>
          <p:spPr bwMode="auto">
            <a:xfrm>
              <a:off x="612" y="799"/>
              <a:ext cx="1769" cy="1361"/>
            </a:xfrm>
            <a:custGeom>
              <a:avLst/>
              <a:gdLst>
                <a:gd name="T0" fmla="*/ 0 w 1723"/>
                <a:gd name="T1" fmla="*/ 0 h 1361"/>
                <a:gd name="T2" fmla="*/ 0 w 1723"/>
                <a:gd name="T3" fmla="*/ 1361 h 1361"/>
                <a:gd name="T4" fmla="*/ 1769 w 1723"/>
                <a:gd name="T5" fmla="*/ 1361 h 1361"/>
                <a:gd name="T6" fmla="*/ 0 60000 65536"/>
                <a:gd name="T7" fmla="*/ 0 60000 65536"/>
                <a:gd name="T8" fmla="*/ 0 60000 65536"/>
                <a:gd name="T9" fmla="*/ 0 w 1723"/>
                <a:gd name="T10" fmla="*/ 0 h 1361"/>
                <a:gd name="T11" fmla="*/ 1723 w 1723"/>
                <a:gd name="T12" fmla="*/ 1361 h 1361"/>
              </a:gdLst>
              <a:ahLst/>
              <a:cxnLst>
                <a:cxn ang="T6">
                  <a:pos x="T0" y="T1"/>
                </a:cxn>
                <a:cxn ang="T7">
                  <a:pos x="T2" y="T3"/>
                </a:cxn>
                <a:cxn ang="T8">
                  <a:pos x="T4" y="T5"/>
                </a:cxn>
              </a:cxnLst>
              <a:rect l="T9" t="T10" r="T11" b="T12"/>
              <a:pathLst>
                <a:path w="1723" h="1361">
                  <a:moveTo>
                    <a:pt x="0" y="0"/>
                  </a:moveTo>
                  <a:lnTo>
                    <a:pt x="0" y="1361"/>
                  </a:lnTo>
                  <a:lnTo>
                    <a:pt x="1723" y="1361"/>
                  </a:lnTo>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
          <p:nvSpPr>
            <p:cNvPr id="25609" name="Freeform 7"/>
            <p:cNvSpPr>
              <a:spLocks/>
            </p:cNvSpPr>
            <p:nvPr/>
          </p:nvSpPr>
          <p:spPr bwMode="auto">
            <a:xfrm>
              <a:off x="567" y="2296"/>
              <a:ext cx="1769" cy="1361"/>
            </a:xfrm>
            <a:custGeom>
              <a:avLst/>
              <a:gdLst>
                <a:gd name="T0" fmla="*/ 0 w 1723"/>
                <a:gd name="T1" fmla="*/ 0 h 1361"/>
                <a:gd name="T2" fmla="*/ 0 w 1723"/>
                <a:gd name="T3" fmla="*/ 1361 h 1361"/>
                <a:gd name="T4" fmla="*/ 1769 w 1723"/>
                <a:gd name="T5" fmla="*/ 1361 h 1361"/>
                <a:gd name="T6" fmla="*/ 0 60000 65536"/>
                <a:gd name="T7" fmla="*/ 0 60000 65536"/>
                <a:gd name="T8" fmla="*/ 0 60000 65536"/>
                <a:gd name="T9" fmla="*/ 0 w 1723"/>
                <a:gd name="T10" fmla="*/ 0 h 1361"/>
                <a:gd name="T11" fmla="*/ 1723 w 1723"/>
                <a:gd name="T12" fmla="*/ 1361 h 1361"/>
              </a:gdLst>
              <a:ahLst/>
              <a:cxnLst>
                <a:cxn ang="T6">
                  <a:pos x="T0" y="T1"/>
                </a:cxn>
                <a:cxn ang="T7">
                  <a:pos x="T2" y="T3"/>
                </a:cxn>
                <a:cxn ang="T8">
                  <a:pos x="T4" y="T5"/>
                </a:cxn>
              </a:cxnLst>
              <a:rect l="T9" t="T10" r="T11" b="T12"/>
              <a:pathLst>
                <a:path w="1723" h="1361">
                  <a:moveTo>
                    <a:pt x="0" y="0"/>
                  </a:moveTo>
                  <a:lnTo>
                    <a:pt x="0" y="1361"/>
                  </a:lnTo>
                  <a:lnTo>
                    <a:pt x="1723" y="1361"/>
                  </a:lnTo>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
          <p:nvSpPr>
            <p:cNvPr id="25610" name="Rectangle 8"/>
            <p:cNvSpPr>
              <a:spLocks noChangeArrowheads="1"/>
            </p:cNvSpPr>
            <p:nvPr/>
          </p:nvSpPr>
          <p:spPr bwMode="auto">
            <a:xfrm>
              <a:off x="521" y="3612"/>
              <a:ext cx="1859"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
          <p:nvSpPr>
            <p:cNvPr id="25611" name="Rectangle 9"/>
            <p:cNvSpPr>
              <a:spLocks noChangeArrowheads="1"/>
            </p:cNvSpPr>
            <p:nvPr/>
          </p:nvSpPr>
          <p:spPr bwMode="auto">
            <a:xfrm>
              <a:off x="521" y="754"/>
              <a:ext cx="91" cy="29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
          <p:nvSpPr>
            <p:cNvPr id="25612" name="Freeform 10"/>
            <p:cNvSpPr>
              <a:spLocks/>
            </p:cNvSpPr>
            <p:nvPr/>
          </p:nvSpPr>
          <p:spPr bwMode="auto">
            <a:xfrm>
              <a:off x="612" y="2341"/>
              <a:ext cx="1769" cy="1361"/>
            </a:xfrm>
            <a:custGeom>
              <a:avLst/>
              <a:gdLst>
                <a:gd name="T0" fmla="*/ 0 w 1723"/>
                <a:gd name="T1" fmla="*/ 0 h 1361"/>
                <a:gd name="T2" fmla="*/ 0 w 1723"/>
                <a:gd name="T3" fmla="*/ 1361 h 1361"/>
                <a:gd name="T4" fmla="*/ 1769 w 1723"/>
                <a:gd name="T5" fmla="*/ 1361 h 1361"/>
                <a:gd name="T6" fmla="*/ 0 60000 65536"/>
                <a:gd name="T7" fmla="*/ 0 60000 65536"/>
                <a:gd name="T8" fmla="*/ 0 60000 65536"/>
                <a:gd name="T9" fmla="*/ 0 w 1723"/>
                <a:gd name="T10" fmla="*/ 0 h 1361"/>
                <a:gd name="T11" fmla="*/ 1723 w 1723"/>
                <a:gd name="T12" fmla="*/ 1361 h 1361"/>
              </a:gdLst>
              <a:ahLst/>
              <a:cxnLst>
                <a:cxn ang="T6">
                  <a:pos x="T0" y="T1"/>
                </a:cxn>
                <a:cxn ang="T7">
                  <a:pos x="T2" y="T3"/>
                </a:cxn>
                <a:cxn ang="T8">
                  <a:pos x="T4" y="T5"/>
                </a:cxn>
              </a:cxnLst>
              <a:rect l="T9" t="T10" r="T11" b="T12"/>
              <a:pathLst>
                <a:path w="1723" h="1361">
                  <a:moveTo>
                    <a:pt x="0" y="0"/>
                  </a:moveTo>
                  <a:lnTo>
                    <a:pt x="0" y="1361"/>
                  </a:lnTo>
                  <a:lnTo>
                    <a:pt x="1723" y="1361"/>
                  </a:lnTo>
                </a:path>
              </a:pathLst>
            </a:cu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458763" name="Rectangle 11"/>
          <p:cNvSpPr>
            <a:spLocks noChangeArrowheads="1"/>
          </p:cNvSpPr>
          <p:nvPr/>
        </p:nvSpPr>
        <p:spPr bwMode="auto">
          <a:xfrm>
            <a:off x="4716015" y="1844675"/>
            <a:ext cx="3923159" cy="1569660"/>
          </a:xfrm>
          <a:prstGeom prst="rect">
            <a:avLst/>
          </a:prstGeom>
          <a:noFill/>
          <a:ln w="9525">
            <a:noFill/>
            <a:miter lim="800000"/>
            <a:headEnd/>
            <a:tailEnd/>
          </a:ln>
          <a:effectLst/>
        </p:spPr>
        <p:txBody>
          <a:bodyPr wrap="square">
            <a:spAutoFit/>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No existe tendencia hacia arriba ni hacia abajo. Las dos variables no se encuentran relacionadas.</a:t>
            </a:r>
          </a:p>
        </p:txBody>
      </p:sp>
      <p:sp>
        <p:nvSpPr>
          <p:cNvPr id="458764" name="Rectangle 12"/>
          <p:cNvSpPr>
            <a:spLocks noChangeArrowheads="1"/>
          </p:cNvSpPr>
          <p:nvPr/>
        </p:nvSpPr>
        <p:spPr bwMode="auto">
          <a:xfrm>
            <a:off x="4716015" y="4076700"/>
            <a:ext cx="3923159" cy="1569660"/>
          </a:xfrm>
          <a:prstGeom prst="rect">
            <a:avLst/>
          </a:prstGeom>
          <a:noFill/>
          <a:ln w="9525">
            <a:noFill/>
            <a:miter lim="800000"/>
            <a:headEnd/>
            <a:tailEnd/>
          </a:ln>
          <a:effectLst/>
        </p:spPr>
        <p:txBody>
          <a:bodyPr wrap="square">
            <a:spAutoFit/>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Calibri"/>
                <a:ea typeface="+mn-ea"/>
                <a:cs typeface="+mn-cs"/>
              </a:rPr>
              <a:t>Existe tendencia lineal de las variables. Las dos variables se encuentran relacionadas de manera positiva.</a:t>
            </a:r>
          </a:p>
        </p:txBody>
      </p:sp>
    </p:spTree>
    <p:extLst>
      <p:ext uri="{BB962C8B-B14F-4D97-AF65-F5344CB8AC3E}">
        <p14:creationId xmlns:p14="http://schemas.microsoft.com/office/powerpoint/2010/main" val="132017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64964" y="875166"/>
            <a:ext cx="781407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_tradnl" sz="2800" b="1" dirty="0">
                <a:solidFill>
                  <a:prstClr val="black"/>
                </a:solidFill>
                <a:latin typeface="Gabriola" panose="04040605051002020D02" pitchFamily="82" charset="0"/>
                <a:cs typeface="Times New Roman" pitchFamily="18" charset="0"/>
              </a:rPr>
              <a:t>Supongamos  que  las  variables  X  y  </a:t>
            </a:r>
            <a:r>
              <a:rPr lang="es-ES_tradnl" sz="2800" b="1" dirty="0" err="1">
                <a:solidFill>
                  <a:prstClr val="black"/>
                </a:solidFill>
                <a:latin typeface="Gabriola" panose="04040605051002020D02" pitchFamily="82" charset="0"/>
                <a:cs typeface="Times New Roman" pitchFamily="18" charset="0"/>
              </a:rPr>
              <a:t>Y</a:t>
            </a:r>
            <a:r>
              <a:rPr lang="es-ES_tradnl" sz="2800" b="1" dirty="0">
                <a:solidFill>
                  <a:prstClr val="black"/>
                </a:solidFill>
                <a:latin typeface="Gabriola" panose="04040605051002020D02" pitchFamily="82" charset="0"/>
                <a:cs typeface="Times New Roman" pitchFamily="18" charset="0"/>
              </a:rPr>
              <a:t>  están  relacionadas linealmente y que para cada valor de X, Y es una variable aleatoria. Es decir, supongamos que cada observación de Y puede ser descrita por el modelo general:</a:t>
            </a:r>
            <a:endParaRPr lang="es-ES_tradnl" sz="2400" dirty="0">
              <a:solidFill>
                <a:prstClr val="black"/>
              </a:solidFill>
              <a:cs typeface="Times New Roman" pitchFamily="18" charset="0"/>
            </a:endParaRPr>
          </a:p>
          <a:p>
            <a:pPr algn="ctr"/>
            <a:r>
              <a:rPr lang="es-ES_tradnl" sz="2800" b="1" dirty="0">
                <a:solidFill>
                  <a:prstClr val="black"/>
                </a:solidFill>
                <a:latin typeface="Gabriola" panose="04040605051002020D02" pitchFamily="82" charset="0"/>
                <a:cs typeface="Times New Roman" pitchFamily="18" charset="0"/>
              </a:rPr>
              <a:t> Y=ß</a:t>
            </a:r>
            <a:r>
              <a:rPr lang="es-ES_tradnl" sz="2800" b="1" baseline="-30000" dirty="0">
                <a:solidFill>
                  <a:prstClr val="black"/>
                </a:solidFill>
                <a:latin typeface="Gabriola" panose="04040605051002020D02" pitchFamily="82" charset="0"/>
                <a:cs typeface="Times New Roman" pitchFamily="18" charset="0"/>
              </a:rPr>
              <a:t>0</a:t>
            </a:r>
            <a:r>
              <a:rPr lang="es-ES_tradnl" sz="2800" b="1" dirty="0">
                <a:solidFill>
                  <a:prstClr val="black"/>
                </a:solidFill>
                <a:latin typeface="Gabriola" panose="04040605051002020D02" pitchFamily="82" charset="0"/>
                <a:cs typeface="Times New Roman" pitchFamily="18" charset="0"/>
              </a:rPr>
              <a:t> +ß</a:t>
            </a:r>
            <a:r>
              <a:rPr lang="es-ES_tradnl" sz="2800" b="1" baseline="-30000" dirty="0">
                <a:solidFill>
                  <a:prstClr val="black"/>
                </a:solidFill>
                <a:latin typeface="Gabriola" panose="04040605051002020D02" pitchFamily="82" charset="0"/>
                <a:cs typeface="Times New Roman" pitchFamily="18" charset="0"/>
              </a:rPr>
              <a:t>1</a:t>
            </a:r>
            <a:r>
              <a:rPr lang="es-ES_tradnl" sz="2800" b="1" dirty="0">
                <a:solidFill>
                  <a:prstClr val="black"/>
                </a:solidFill>
                <a:latin typeface="Gabriola" panose="04040605051002020D02" pitchFamily="82" charset="0"/>
                <a:cs typeface="Times New Roman" pitchFamily="18" charset="0"/>
              </a:rPr>
              <a:t>X+</a:t>
            </a:r>
            <a:r>
              <a:rPr lang="es-ES_tradnl" sz="2800" b="1" i="1" dirty="0">
                <a:solidFill>
                  <a:prstClr val="black"/>
                </a:solidFill>
                <a:latin typeface="Gabriola" panose="04040605051002020D02" pitchFamily="82" charset="0"/>
                <a:cs typeface="Times New Roman" pitchFamily="18" charset="0"/>
              </a:rPr>
              <a:t>e</a:t>
            </a:r>
          </a:p>
        </p:txBody>
      </p:sp>
      <p:sp>
        <p:nvSpPr>
          <p:cNvPr id="5123" name="2 Rectángulo"/>
          <p:cNvSpPr>
            <a:spLocks noChangeArrowheads="1"/>
          </p:cNvSpPr>
          <p:nvPr/>
        </p:nvSpPr>
        <p:spPr bwMode="auto">
          <a:xfrm>
            <a:off x="790376" y="3400797"/>
            <a:ext cx="781407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s-ES_tradnl" sz="2400" b="1" dirty="0">
                <a:solidFill>
                  <a:prstClr val="black"/>
                </a:solidFill>
                <a:latin typeface="Gabriola" panose="04040605051002020D02" pitchFamily="82" charset="0"/>
              </a:rPr>
              <a:t>donde </a:t>
            </a:r>
            <a:r>
              <a:rPr lang="es-ES_tradnl" sz="2400" b="1" i="1" dirty="0">
                <a:solidFill>
                  <a:prstClr val="black"/>
                </a:solidFill>
                <a:latin typeface="Gabriola" panose="04040605051002020D02" pitchFamily="82" charset="0"/>
              </a:rPr>
              <a:t>e</a:t>
            </a:r>
            <a:r>
              <a:rPr lang="es-ES_tradnl" sz="2400" b="1" dirty="0">
                <a:solidFill>
                  <a:prstClr val="black"/>
                </a:solidFill>
                <a:latin typeface="Gabriola" panose="04040605051002020D02" pitchFamily="82" charset="0"/>
              </a:rPr>
              <a:t> es un error aleatorio con media cero y varianza </a:t>
            </a:r>
            <a:r>
              <a:rPr lang="es-ES_tradnl" sz="2400" b="1" dirty="0">
                <a:solidFill>
                  <a:prstClr val="black"/>
                </a:solidFill>
                <a:latin typeface="Gabriola" panose="04040605051002020D02" pitchFamily="82" charset="0"/>
                <a:sym typeface="Symbol" pitchFamily="18" charset="2"/>
              </a:rPr>
              <a:t></a:t>
            </a:r>
            <a:r>
              <a:rPr lang="es-ES_tradnl" sz="2400" b="1" baseline="30000" dirty="0">
                <a:solidFill>
                  <a:prstClr val="black"/>
                </a:solidFill>
                <a:latin typeface="Gabriola" panose="04040605051002020D02" pitchFamily="82" charset="0"/>
              </a:rPr>
              <a:t>2</a:t>
            </a:r>
            <a:r>
              <a:rPr lang="es-ES_tradnl" sz="2400" b="1" dirty="0">
                <a:solidFill>
                  <a:prstClr val="black"/>
                </a:solidFill>
                <a:latin typeface="Gabriola" panose="04040605051002020D02" pitchFamily="82" charset="0"/>
              </a:rPr>
              <a:t>  y es de suponerse que los errores no están correlacionados, lo que significa que el valor de un error  no depende del valor de cualquier otro error.</a:t>
            </a:r>
            <a:endParaRPr lang="es-ES" sz="2400" b="1" dirty="0">
              <a:solidFill>
                <a:prstClr val="black"/>
              </a:solidFill>
              <a:latin typeface="Gabriola" panose="04040605051002020D02" pitchFamily="82" charset="0"/>
            </a:endParaRPr>
          </a:p>
        </p:txBody>
      </p:sp>
      <p:sp>
        <p:nvSpPr>
          <p:cNvPr id="4" name="Rectangle 3"/>
          <p:cNvSpPr txBox="1">
            <a:spLocks noChangeArrowheads="1"/>
          </p:cNvSpPr>
          <p:nvPr/>
        </p:nvSpPr>
        <p:spPr>
          <a:xfrm>
            <a:off x="0" y="115888"/>
            <a:ext cx="9144000" cy="741344"/>
          </a:xfrm>
          <a:prstGeom prst="rect">
            <a:avLst/>
          </a:prstGeom>
        </p:spPr>
        <p:txBody>
          <a:bodyPr vert="horz" lIns="91440" tIns="45720" rIns="91440" bIns="45720" rtlCol="0" anchor="ctr">
            <a:normAutofit/>
          </a:bodyPr>
          <a:lstStyle/>
          <a:p>
            <a:pPr algn="ctr" eaLnBrk="0" fontAlgn="base" hangingPunct="0">
              <a:spcBef>
                <a:spcPct val="0"/>
              </a:spcBef>
              <a:spcAft>
                <a:spcPct val="0"/>
              </a:spcAft>
              <a:defRPr/>
            </a:pPr>
            <a:r>
              <a:rPr lang="es-MX" sz="2800" b="1" dirty="0">
                <a:solidFill>
                  <a:srgbClr val="1F497D"/>
                </a:solidFill>
                <a:ea typeface="+mj-ea"/>
                <a:cs typeface="+mj-cs"/>
              </a:rPr>
              <a:t>  </a:t>
            </a:r>
            <a:r>
              <a:rPr lang="es-MX" sz="2800" b="1" dirty="0">
                <a:solidFill>
                  <a:srgbClr val="1F497D"/>
                </a:solidFill>
                <a:latin typeface="Gabriola" panose="04040605051002020D02" pitchFamily="82" charset="0"/>
                <a:ea typeface="+mj-ea"/>
                <a:cs typeface="+mj-cs"/>
              </a:rPr>
              <a:t>Regresión lineal simple</a:t>
            </a:r>
            <a:endParaRPr lang="es-ES" sz="2800" b="1" dirty="0">
              <a:solidFill>
                <a:srgbClr val="1F497D"/>
              </a:solidFill>
              <a:latin typeface="Gabriola" panose="04040605051002020D02" pitchFamily="82" charset="0"/>
              <a:ea typeface="+mj-ea"/>
              <a:cs typeface="+mj-cs"/>
            </a:endParaRPr>
          </a:p>
        </p:txBody>
      </p:sp>
    </p:spTree>
    <p:extLst>
      <p:ext uri="{BB962C8B-B14F-4D97-AF65-F5344CB8AC3E}">
        <p14:creationId xmlns:p14="http://schemas.microsoft.com/office/powerpoint/2010/main" val="311220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122" name="Rectangle 1"/>
              <p:cNvSpPr>
                <a:spLocks noChangeArrowheads="1"/>
              </p:cNvSpPr>
              <p:nvPr/>
            </p:nvSpPr>
            <p:spPr bwMode="auto">
              <a:xfrm>
                <a:off x="467544" y="845956"/>
                <a:ext cx="8280920" cy="30469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chor="ctr">
                <a:spAutoFit/>
              </a:bodyPr>
              <a:lstStyle/>
              <a:p>
                <a:pPr algn="ctr"/>
                <a:r>
                  <a:rPr lang="es-MX" sz="2800" b="1" dirty="0">
                    <a:latin typeface="Gabriola" panose="04040605051002020D02" pitchFamily="82" charset="0"/>
                    <a:ea typeface="Times New Roman" panose="02020603050405020304" pitchFamily="18" charset="0"/>
                    <a:cs typeface="Times New Roman" panose="02020603050405020304" pitchFamily="18" charset="0"/>
                  </a:rPr>
                  <a:t>METODO  DE MINIMOS CUADRADOS</a:t>
                </a:r>
                <a:endParaRPr lang="es-ES_tradnl" sz="2800" b="1" dirty="0">
                  <a:solidFill>
                    <a:prstClr val="black"/>
                  </a:solidFill>
                  <a:latin typeface="Gabriola" panose="04040605051002020D02" pitchFamily="82" charset="0"/>
                  <a:cs typeface="Times New Roman" pitchFamily="18" charset="0"/>
                </a:endParaRPr>
              </a:p>
              <a:p>
                <a:pPr algn="just"/>
                <a:r>
                  <a:rPr lang="es-ES_tradnl" sz="2800" b="1" dirty="0">
                    <a:solidFill>
                      <a:prstClr val="black"/>
                    </a:solidFill>
                    <a:latin typeface="Gabriola" panose="04040605051002020D02" pitchFamily="82" charset="0"/>
                    <a:cs typeface="Times New Roman" pitchFamily="18" charset="0"/>
                  </a:rPr>
                  <a:t>Los parámetros ß</a:t>
                </a:r>
                <a:r>
                  <a:rPr lang="es-ES_tradnl" sz="2800" b="1" baseline="-30000" dirty="0">
                    <a:solidFill>
                      <a:prstClr val="black"/>
                    </a:solidFill>
                    <a:latin typeface="Gabriola" panose="04040605051002020D02" pitchFamily="82" charset="0"/>
                    <a:cs typeface="Times New Roman" pitchFamily="18" charset="0"/>
                  </a:rPr>
                  <a:t>0</a:t>
                </a:r>
                <a:r>
                  <a:rPr lang="es-ES_tradnl" sz="2800" b="1" dirty="0">
                    <a:solidFill>
                      <a:prstClr val="black"/>
                    </a:solidFill>
                    <a:latin typeface="Gabriola" panose="04040605051002020D02" pitchFamily="82" charset="0"/>
                    <a:cs typeface="Times New Roman" pitchFamily="18" charset="0"/>
                  </a:rPr>
                  <a:t>  y ß</a:t>
                </a:r>
                <a:r>
                  <a:rPr lang="es-ES_tradnl" sz="2800" b="1" baseline="-30000" dirty="0">
                    <a:solidFill>
                      <a:prstClr val="black"/>
                    </a:solidFill>
                    <a:latin typeface="Gabriola" panose="04040605051002020D02" pitchFamily="82" charset="0"/>
                    <a:cs typeface="Times New Roman" pitchFamily="18" charset="0"/>
                  </a:rPr>
                  <a:t>1</a:t>
                </a:r>
                <a:r>
                  <a:rPr lang="es-ES_tradnl" sz="2800" b="1" dirty="0">
                    <a:solidFill>
                      <a:prstClr val="black"/>
                    </a:solidFill>
                    <a:latin typeface="Gabriola" panose="04040605051002020D02" pitchFamily="82" charset="0"/>
                    <a:cs typeface="Times New Roman" pitchFamily="18" charset="0"/>
                  </a:rPr>
                  <a:t> son desconocidos  y se deben de estimar con los datos de la muestra.</a:t>
                </a:r>
              </a:p>
              <a:p>
                <a:pPr algn="just"/>
                <a:r>
                  <a:rPr lang="es-ES_tradnl" sz="2800" b="1" dirty="0">
                    <a:solidFill>
                      <a:prstClr val="black"/>
                    </a:solidFill>
                    <a:latin typeface="Gabriola" panose="04040605051002020D02" pitchFamily="82" charset="0"/>
                    <a:cs typeface="Times New Roman" pitchFamily="18" charset="0"/>
                  </a:rPr>
                  <a:t>Para estimar ß</a:t>
                </a:r>
                <a:r>
                  <a:rPr lang="es-ES_tradnl" sz="2800" b="1" baseline="-30000" dirty="0">
                    <a:solidFill>
                      <a:prstClr val="black"/>
                    </a:solidFill>
                    <a:latin typeface="Gabriola" panose="04040605051002020D02" pitchFamily="82" charset="0"/>
                    <a:cs typeface="Times New Roman" pitchFamily="18" charset="0"/>
                  </a:rPr>
                  <a:t>0</a:t>
                </a:r>
                <a:r>
                  <a:rPr lang="es-ES_tradnl" sz="2800" b="1" dirty="0">
                    <a:solidFill>
                      <a:prstClr val="black"/>
                    </a:solidFill>
                    <a:latin typeface="Gabriola" panose="04040605051002020D02" pitchFamily="82" charset="0"/>
                    <a:cs typeface="Times New Roman" pitchFamily="18" charset="0"/>
                  </a:rPr>
                  <a:t>  y ß</a:t>
                </a:r>
                <a:r>
                  <a:rPr lang="es-ES_tradnl" sz="2800" b="1" baseline="-30000" dirty="0">
                    <a:solidFill>
                      <a:prstClr val="black"/>
                    </a:solidFill>
                    <a:latin typeface="Gabriola" panose="04040605051002020D02" pitchFamily="82" charset="0"/>
                    <a:cs typeface="Times New Roman" pitchFamily="18" charset="0"/>
                  </a:rPr>
                  <a:t>1</a:t>
                </a:r>
                <a:r>
                  <a:rPr lang="es-ES_tradnl" sz="2800" b="1" dirty="0">
                    <a:solidFill>
                      <a:prstClr val="black"/>
                    </a:solidFill>
                    <a:latin typeface="Gabriola" panose="04040605051002020D02" pitchFamily="82" charset="0"/>
                    <a:cs typeface="Times New Roman" pitchFamily="18" charset="0"/>
                  </a:rPr>
                  <a:t>  se usa el método de mínimos cuadrados</a:t>
                </a:r>
              </a:p>
              <a:p>
                <a:pPr algn="just"/>
                <a:endParaRPr lang="es-ES_tradnl" sz="2800" b="1" dirty="0">
                  <a:solidFill>
                    <a:prstClr val="black"/>
                  </a:solidFill>
                  <a:latin typeface="Gabriola" panose="04040605051002020D02" pitchFamily="82" charset="0"/>
                  <a:cs typeface="Times New Roman" pitchFamily="18" charset="0"/>
                </a:endParaRPr>
              </a:p>
              <a:p>
                <a:pPr algn="ctr" eaLnBrk="0" hangingPunct="0"/>
                <a14:m>
                  <m:oMath xmlns:m="http://schemas.openxmlformats.org/officeDocument/2006/math">
                    <m:sSub>
                      <m:sSubPr>
                        <m:ctrlPr>
                          <a:rPr lang="es-MX" sz="2800" b="1" i="1">
                            <a:latin typeface="Cambria Math" panose="02040503050406030204" pitchFamily="18" charset="0"/>
                          </a:rPr>
                        </m:ctrlPr>
                      </m:sSubPr>
                      <m:e>
                        <m:r>
                          <a:rPr lang="es-ES" sz="2800" b="1" i="1" smtClean="0">
                            <a:latin typeface="Cambria Math" panose="02040503050406030204" pitchFamily="18" charset="0"/>
                          </a:rPr>
                          <m:t>𝒚</m:t>
                        </m:r>
                      </m:e>
                      <m:sub>
                        <m:r>
                          <a:rPr lang="es-ES" sz="2800" b="1" i="1" smtClean="0">
                            <a:latin typeface="Cambria Math" panose="02040503050406030204" pitchFamily="18" charset="0"/>
                          </a:rPr>
                          <m:t>𝒊</m:t>
                        </m:r>
                      </m:sub>
                    </m:sSub>
                    <m:r>
                      <a:rPr lang="es-ES" sz="2800" b="1" i="1" smtClean="0">
                        <a:latin typeface="Cambria Math" panose="02040503050406030204" pitchFamily="18" charset="0"/>
                      </a:rPr>
                      <m:t>=</m:t>
                    </m:r>
                    <m:sSub>
                      <m:sSubPr>
                        <m:ctrlPr>
                          <a:rPr lang="es-MX" sz="2800" b="1" i="1">
                            <a:latin typeface="Cambria Math" panose="02040503050406030204" pitchFamily="18" charset="0"/>
                          </a:rPr>
                        </m:ctrlPr>
                      </m:sSubPr>
                      <m:e>
                        <m:r>
                          <a:rPr lang="es-ES" sz="2800" b="1" i="1" smtClean="0">
                            <a:latin typeface="Cambria Math" panose="02040503050406030204" pitchFamily="18" charset="0"/>
                          </a:rPr>
                          <m:t>𝜷</m:t>
                        </m:r>
                      </m:e>
                      <m:sub>
                        <m:r>
                          <a:rPr lang="es-ES" sz="2800" b="1" i="1" smtClean="0">
                            <a:latin typeface="Cambria Math" panose="02040503050406030204" pitchFamily="18" charset="0"/>
                          </a:rPr>
                          <m:t>𝟎</m:t>
                        </m:r>
                      </m:sub>
                    </m:sSub>
                    <m:r>
                      <a:rPr lang="es-ES" sz="2800" b="1" i="1" smtClean="0">
                        <a:latin typeface="Cambria Math" panose="02040503050406030204" pitchFamily="18" charset="0"/>
                      </a:rPr>
                      <m:t>+</m:t>
                    </m:r>
                    <m:sSub>
                      <m:sSubPr>
                        <m:ctrlPr>
                          <a:rPr lang="es-MX" sz="2800" b="1" i="1">
                            <a:latin typeface="Cambria Math" panose="02040503050406030204" pitchFamily="18" charset="0"/>
                          </a:rPr>
                        </m:ctrlPr>
                      </m:sSubPr>
                      <m:e>
                        <m:r>
                          <a:rPr lang="es-ES" sz="2800" b="1" i="1" smtClean="0">
                            <a:latin typeface="Cambria Math" panose="02040503050406030204" pitchFamily="18" charset="0"/>
                          </a:rPr>
                          <m:t>𝜷</m:t>
                        </m:r>
                      </m:e>
                      <m:sub>
                        <m:r>
                          <a:rPr lang="es-ES" sz="2800" b="1" i="1" smtClean="0">
                            <a:latin typeface="Cambria Math" panose="02040503050406030204" pitchFamily="18" charset="0"/>
                          </a:rPr>
                          <m:t>𝟏</m:t>
                        </m:r>
                      </m:sub>
                    </m:sSub>
                    <m:sSub>
                      <m:sSubPr>
                        <m:ctrlPr>
                          <a:rPr lang="es-MX" sz="2800" b="1" i="1">
                            <a:latin typeface="Cambria Math" panose="02040503050406030204" pitchFamily="18" charset="0"/>
                          </a:rPr>
                        </m:ctrlPr>
                      </m:sSubPr>
                      <m:e>
                        <m:r>
                          <a:rPr lang="es-ES" sz="2800" b="1" i="1" smtClean="0">
                            <a:latin typeface="Cambria Math" panose="02040503050406030204" pitchFamily="18" charset="0"/>
                          </a:rPr>
                          <m:t>𝒙</m:t>
                        </m:r>
                      </m:e>
                      <m:sub>
                        <m:r>
                          <a:rPr lang="es-MX" sz="2800" b="1" i="1" smtClean="0">
                            <a:latin typeface="Cambria Math" panose="02040503050406030204" pitchFamily="18" charset="0"/>
                          </a:rPr>
                          <m:t>𝒊</m:t>
                        </m:r>
                      </m:sub>
                    </m:sSub>
                    <m:r>
                      <a:rPr lang="es-ES" sz="2800" b="1" i="1" smtClean="0">
                        <a:latin typeface="Cambria Math" panose="02040503050406030204" pitchFamily="18" charset="0"/>
                      </a:rPr>
                      <m:t>+</m:t>
                    </m:r>
                    <m:sSub>
                      <m:sSubPr>
                        <m:ctrlPr>
                          <a:rPr lang="es-MX" sz="2800" b="1" i="1">
                            <a:latin typeface="Cambria Math" panose="02040503050406030204" pitchFamily="18" charset="0"/>
                          </a:rPr>
                        </m:ctrlPr>
                      </m:sSubPr>
                      <m:e>
                        <m:r>
                          <a:rPr lang="es-ES" sz="2800" b="1" i="1" smtClean="0">
                            <a:latin typeface="Cambria Math" panose="02040503050406030204" pitchFamily="18" charset="0"/>
                          </a:rPr>
                          <m:t>𝜺</m:t>
                        </m:r>
                      </m:e>
                      <m:sub>
                        <m:r>
                          <a:rPr lang="es-ES" sz="2800" b="1" i="1" smtClean="0">
                            <a:latin typeface="Cambria Math" panose="02040503050406030204" pitchFamily="18" charset="0"/>
                          </a:rPr>
                          <m:t>𝒊</m:t>
                        </m:r>
                      </m:sub>
                    </m:sSub>
                    <m:r>
                      <a:rPr lang="es-ES" sz="2800" b="1" i="1" smtClean="0">
                        <a:latin typeface="Cambria Math" panose="02040503050406030204" pitchFamily="18" charset="0"/>
                      </a:rPr>
                      <m:t>,</m:t>
                    </m:r>
                  </m:oMath>
                </a14:m>
                <a:r>
                  <a:rPr lang="es-ES_tradnl" sz="2800" b="1" dirty="0">
                    <a:solidFill>
                      <a:prstClr val="black"/>
                    </a:solidFill>
                    <a:latin typeface="Gabriola" panose="04040605051002020D02" pitchFamily="82" charset="0"/>
                    <a:cs typeface="Times New Roman" pitchFamily="18" charset="0"/>
                  </a:rPr>
                  <a:t>   i=1,2….n</a:t>
                </a:r>
              </a:p>
              <a:p>
                <a:pPr algn="just" eaLnBrk="0" hangingPunct="0"/>
                <a:endParaRPr lang="es-ES_tradnl" sz="2400" dirty="0">
                  <a:solidFill>
                    <a:prstClr val="black"/>
                  </a:solidFill>
                </a:endParaRPr>
              </a:p>
            </p:txBody>
          </p:sp>
        </mc:Choice>
        <mc:Fallback xmlns="">
          <p:sp>
            <p:nvSpPr>
              <p:cNvPr id="5122" name="Rectangle 1"/>
              <p:cNvSpPr>
                <a:spLocks noRot="1" noChangeAspect="1" noMove="1" noResize="1" noEditPoints="1" noAdjustHandles="1" noChangeArrowheads="1" noChangeShapeType="1" noTextEdit="1"/>
              </p:cNvSpPr>
              <p:nvPr/>
            </p:nvSpPr>
            <p:spPr bwMode="auto">
              <a:xfrm>
                <a:off x="467544" y="845956"/>
                <a:ext cx="8280920" cy="3046988"/>
              </a:xfrm>
              <a:prstGeom prst="rect">
                <a:avLst/>
              </a:prstGeom>
              <a:blipFill>
                <a:blip r:embed="rId2"/>
                <a:stretch>
                  <a:fillRect l="-1546" t="-1600" r="-147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noFill/>
                  </a:rPr>
                  <a:t> </a:t>
                </a:r>
              </a:p>
            </p:txBody>
          </p:sp>
        </mc:Fallback>
      </mc:AlternateContent>
      <p:sp>
        <p:nvSpPr>
          <p:cNvPr id="4" name="Rectangle 3"/>
          <p:cNvSpPr txBox="1">
            <a:spLocks noChangeArrowheads="1"/>
          </p:cNvSpPr>
          <p:nvPr/>
        </p:nvSpPr>
        <p:spPr>
          <a:xfrm>
            <a:off x="0" y="115888"/>
            <a:ext cx="9144000" cy="280066"/>
          </a:xfrm>
          <a:prstGeom prst="rect">
            <a:avLst/>
          </a:prstGeom>
        </p:spPr>
        <p:txBody>
          <a:bodyPr vert="horz" lIns="91440" tIns="45720" rIns="91440" bIns="45720" rtlCol="0" anchor="ctr">
            <a:noAutofit/>
          </a:bodyPr>
          <a:lstStyle/>
          <a:p>
            <a:pPr algn="ctr" eaLnBrk="0" fontAlgn="base" hangingPunct="0">
              <a:spcBef>
                <a:spcPct val="0"/>
              </a:spcBef>
              <a:spcAft>
                <a:spcPct val="0"/>
              </a:spcAft>
              <a:defRPr/>
            </a:pPr>
            <a:r>
              <a:rPr lang="es-MX" sz="2800" b="1" dirty="0">
                <a:solidFill>
                  <a:srgbClr val="1F497D"/>
                </a:solidFill>
                <a:ea typeface="+mj-ea"/>
                <a:cs typeface="+mj-cs"/>
              </a:rPr>
              <a:t>  </a:t>
            </a:r>
            <a:r>
              <a:rPr lang="es-MX" sz="2800" b="1" dirty="0">
                <a:solidFill>
                  <a:srgbClr val="1F497D"/>
                </a:solidFill>
                <a:latin typeface="Gabriola" panose="04040605051002020D02" pitchFamily="82" charset="0"/>
                <a:ea typeface="+mj-ea"/>
                <a:cs typeface="+mj-cs"/>
              </a:rPr>
              <a:t>Estimación de los parámetros</a:t>
            </a:r>
            <a:r>
              <a:rPr lang="es-ES_tradnl" sz="2800" dirty="0">
                <a:solidFill>
                  <a:prstClr val="black"/>
                </a:solidFill>
                <a:latin typeface="Gabriola" panose="04040605051002020D02" pitchFamily="82" charset="0"/>
                <a:cs typeface="Times New Roman" pitchFamily="18" charset="0"/>
              </a:rPr>
              <a:t> ß</a:t>
            </a:r>
            <a:r>
              <a:rPr lang="es-ES_tradnl" sz="2800" baseline="-30000" dirty="0">
                <a:solidFill>
                  <a:prstClr val="black"/>
                </a:solidFill>
                <a:latin typeface="Gabriola" panose="04040605051002020D02" pitchFamily="82" charset="0"/>
                <a:cs typeface="Times New Roman" pitchFamily="18" charset="0"/>
              </a:rPr>
              <a:t>0</a:t>
            </a:r>
            <a:r>
              <a:rPr lang="es-ES_tradnl" sz="2800" dirty="0">
                <a:solidFill>
                  <a:prstClr val="black"/>
                </a:solidFill>
                <a:latin typeface="Gabriola" panose="04040605051002020D02" pitchFamily="82" charset="0"/>
                <a:cs typeface="Times New Roman" pitchFamily="18" charset="0"/>
              </a:rPr>
              <a:t>  y ß</a:t>
            </a:r>
            <a:r>
              <a:rPr lang="es-ES_tradnl" sz="2800" baseline="-30000" dirty="0">
                <a:solidFill>
                  <a:prstClr val="black"/>
                </a:solidFill>
                <a:latin typeface="Gabriola" panose="04040605051002020D02" pitchFamily="82" charset="0"/>
                <a:cs typeface="Times New Roman" pitchFamily="18" charset="0"/>
              </a:rPr>
              <a:t>1</a:t>
            </a:r>
          </a:p>
        </p:txBody>
      </p:sp>
      <mc:AlternateContent xmlns:mc="http://schemas.openxmlformats.org/markup-compatibility/2006" xmlns:a14="http://schemas.microsoft.com/office/drawing/2010/main">
        <mc:Choice Requires="a14">
          <p:sp>
            <p:nvSpPr>
              <p:cNvPr id="5" name="Rectángulo 4"/>
              <p:cNvSpPr/>
              <p:nvPr/>
            </p:nvSpPr>
            <p:spPr>
              <a:xfrm>
                <a:off x="268758" y="3896739"/>
                <a:ext cx="8497640" cy="1384995"/>
              </a:xfrm>
              <a:prstGeom prst="rect">
                <a:avLst/>
              </a:prstGeom>
            </p:spPr>
            <p:txBody>
              <a:bodyPr wrap="square">
                <a:spAutoFit/>
              </a:bodyPr>
              <a:lstStyle/>
              <a:p>
                <a:pPr algn="just"/>
                <a:r>
                  <a:rPr lang="es-ES" sz="2800" b="1" dirty="0">
                    <a:latin typeface="Gabriola" panose="04040605051002020D02" pitchFamily="82" charset="0"/>
                    <a:ea typeface="Times New Roman" panose="02020603050405020304" pitchFamily="18" charset="0"/>
                  </a:rPr>
                  <a:t>Se puede considerar que la ecuación  anterior  es un modelo muestral de regresión, escritos en términos de los </a:t>
                </a:r>
                <a:r>
                  <a:rPr lang="es-ES" sz="2800" b="1" i="1" dirty="0">
                    <a:latin typeface="Gabriola" panose="04040605051002020D02" pitchFamily="82" charset="0"/>
                    <a:ea typeface="Times New Roman" panose="02020603050405020304" pitchFamily="18" charset="0"/>
                  </a:rPr>
                  <a:t>n</a:t>
                </a:r>
                <a:r>
                  <a:rPr lang="es-ES" sz="2800" b="1" dirty="0">
                    <a:latin typeface="Gabriola" panose="04040605051002020D02" pitchFamily="82" charset="0"/>
                    <a:ea typeface="Times New Roman" panose="02020603050405020304" pitchFamily="18" charset="0"/>
                  </a:rPr>
                  <a:t> pares de datos </a:t>
                </a:r>
                <a14:m>
                  <m:oMath xmlns:m="http://schemas.openxmlformats.org/officeDocument/2006/math">
                    <m:d>
                      <m:dPr>
                        <m:ctrlPr>
                          <a:rPr lang="es-MX" sz="2800" b="1" i="1">
                            <a:latin typeface="Cambria Math" panose="02040503050406030204" pitchFamily="18" charset="0"/>
                            <a:ea typeface="Times New Roman" panose="02020603050405020304" pitchFamily="18" charset="0"/>
                          </a:rPr>
                        </m:ctrlPr>
                      </m:dPr>
                      <m:e>
                        <m:sSub>
                          <m:sSubPr>
                            <m:ctrlPr>
                              <a:rPr lang="es-MX" sz="2800" b="1" i="1">
                                <a:latin typeface="Cambria Math" panose="02040503050406030204" pitchFamily="18" charset="0"/>
                                <a:ea typeface="Times New Roman" panose="02020603050405020304" pitchFamily="18" charset="0"/>
                              </a:rPr>
                            </m:ctrlPr>
                          </m:sSubPr>
                          <m:e>
                            <m:r>
                              <a:rPr lang="es-ES" sz="2800" b="1" i="1">
                                <a:latin typeface="Cambria Math" panose="02040503050406030204" pitchFamily="18" charset="0"/>
                                <a:ea typeface="Times New Roman" panose="02020603050405020304" pitchFamily="18" charset="0"/>
                                <a:cs typeface="Times New Roman" panose="02020603050405020304" pitchFamily="18" charset="0"/>
                              </a:rPr>
                              <m:t>𝒙</m:t>
                            </m:r>
                          </m:e>
                          <m:sub>
                            <m:r>
                              <a:rPr lang="es-ES" sz="2800" b="1" i="1">
                                <a:latin typeface="Cambria Math" panose="02040503050406030204" pitchFamily="18" charset="0"/>
                                <a:ea typeface="Times New Roman" panose="02020603050405020304" pitchFamily="18" charset="0"/>
                                <a:cs typeface="Times New Roman" panose="02020603050405020304" pitchFamily="18" charset="0"/>
                              </a:rPr>
                              <m:t>𝒊</m:t>
                            </m:r>
                          </m:sub>
                        </m:sSub>
                        <m:sSub>
                          <m:sSubPr>
                            <m:ctrlPr>
                              <a:rPr lang="es-MX" sz="2800" b="1" i="1" smtClean="0">
                                <a:latin typeface="Cambria Math" panose="02040503050406030204" pitchFamily="18" charset="0"/>
                                <a:ea typeface="Times New Roman" panose="02020603050405020304" pitchFamily="18" charset="0"/>
                              </a:rPr>
                            </m:ctrlPr>
                          </m:sSubPr>
                          <m:e>
                            <m:r>
                              <a:rPr lang="es-ES" sz="2800" b="1" i="1">
                                <a:latin typeface="Cambria Math" panose="02040503050406030204" pitchFamily="18" charset="0"/>
                                <a:ea typeface="Times New Roman" panose="02020603050405020304" pitchFamily="18" charset="0"/>
                                <a:cs typeface="Times New Roman" panose="02020603050405020304" pitchFamily="18" charset="0"/>
                              </a:rPr>
                              <m:t>𝒚</m:t>
                            </m:r>
                          </m:e>
                          <m:sub>
                            <m:r>
                              <a:rPr lang="es-ES" sz="2800" b="1" i="1">
                                <a:latin typeface="Cambria Math" panose="02040503050406030204" pitchFamily="18" charset="0"/>
                                <a:ea typeface="Times New Roman" panose="02020603050405020304" pitchFamily="18" charset="0"/>
                                <a:cs typeface="Times New Roman" panose="02020603050405020304" pitchFamily="18" charset="0"/>
                              </a:rPr>
                              <m:t>𝒊</m:t>
                            </m:r>
                          </m:sub>
                        </m:sSub>
                        <m:r>
                          <a:rPr lang="es-ES" sz="2800" b="1" i="1">
                            <a:latin typeface="Cambria Math" panose="02040503050406030204" pitchFamily="18" charset="0"/>
                            <a:ea typeface="Times New Roman" panose="02020603050405020304" pitchFamily="18" charset="0"/>
                            <a:cs typeface="Times New Roman" panose="02020603050405020304" pitchFamily="18" charset="0"/>
                          </a:rPr>
                          <m:t>,</m:t>
                        </m:r>
                      </m:e>
                    </m:d>
                    <m:r>
                      <a:rPr lang="es-ES" sz="2800" b="1" i="1">
                        <a:latin typeface="Cambria Math" panose="02040503050406030204" pitchFamily="18" charset="0"/>
                        <a:ea typeface="Times New Roman" panose="02020603050405020304" pitchFamily="18" charset="0"/>
                        <a:cs typeface="Times New Roman" panose="02020603050405020304" pitchFamily="18" charset="0"/>
                      </a:rPr>
                      <m:t> </m:t>
                    </m:r>
                  </m:oMath>
                </a14:m>
                <a:r>
                  <a:rPr lang="es-ES" sz="2800" b="1" dirty="0">
                    <a:latin typeface="Gabriola" panose="04040605051002020D02" pitchFamily="82" charset="0"/>
                    <a:ea typeface="Times New Roman" panose="02020603050405020304" pitchFamily="18" charset="0"/>
                  </a:rPr>
                  <a:t> </a:t>
                </a:r>
              </a:p>
              <a:p>
                <a:pPr algn="just"/>
                <a14:m>
                  <m:oMath xmlns:m="http://schemas.openxmlformats.org/officeDocument/2006/math">
                    <m:r>
                      <a:rPr lang="es-ES" sz="2800" b="1" i="1">
                        <a:latin typeface="Cambria Math" panose="02040503050406030204" pitchFamily="18" charset="0"/>
                        <a:ea typeface="Times New Roman" panose="02020603050405020304" pitchFamily="18" charset="0"/>
                        <a:cs typeface="Times New Roman" panose="02020603050405020304" pitchFamily="18" charset="0"/>
                      </a:rPr>
                      <m:t>(</m:t>
                    </m:r>
                    <m:r>
                      <a:rPr lang="es-ES" sz="2800" b="1" i="1">
                        <a:latin typeface="Cambria Math" panose="02040503050406030204" pitchFamily="18" charset="0"/>
                        <a:ea typeface="Times New Roman" panose="02020603050405020304" pitchFamily="18" charset="0"/>
                        <a:cs typeface="Times New Roman" panose="02020603050405020304" pitchFamily="18" charset="0"/>
                      </a:rPr>
                      <m:t>𝒊</m:t>
                    </m:r>
                    <m:r>
                      <a:rPr lang="es-ES" sz="2800" b="1" i="1">
                        <a:latin typeface="Cambria Math" panose="02040503050406030204" pitchFamily="18" charset="0"/>
                        <a:ea typeface="Times New Roman" panose="02020603050405020304" pitchFamily="18" charset="0"/>
                        <a:cs typeface="Times New Roman" panose="02020603050405020304" pitchFamily="18" charset="0"/>
                      </a:rPr>
                      <m:t>=</m:t>
                    </m:r>
                    <m:r>
                      <a:rPr lang="es-ES" sz="2800" b="1" i="1">
                        <a:latin typeface="Cambria Math" panose="02040503050406030204" pitchFamily="18" charset="0"/>
                        <a:ea typeface="Times New Roman" panose="02020603050405020304" pitchFamily="18" charset="0"/>
                        <a:cs typeface="Times New Roman" panose="02020603050405020304" pitchFamily="18" charset="0"/>
                      </a:rPr>
                      <m:t>𝟏</m:t>
                    </m:r>
                    <m:r>
                      <a:rPr lang="es-ES" sz="2800" b="1" i="1">
                        <a:latin typeface="Cambria Math" panose="02040503050406030204" pitchFamily="18" charset="0"/>
                        <a:ea typeface="Times New Roman" panose="02020603050405020304" pitchFamily="18" charset="0"/>
                        <a:cs typeface="Times New Roman" panose="02020603050405020304" pitchFamily="18" charset="0"/>
                      </a:rPr>
                      <m:t>,</m:t>
                    </m:r>
                    <m:r>
                      <a:rPr lang="es-ES" sz="2800" b="1" i="1">
                        <a:latin typeface="Cambria Math" panose="02040503050406030204" pitchFamily="18" charset="0"/>
                        <a:ea typeface="Times New Roman" panose="02020603050405020304" pitchFamily="18" charset="0"/>
                        <a:cs typeface="Times New Roman" panose="02020603050405020304" pitchFamily="18" charset="0"/>
                      </a:rPr>
                      <m:t>𝟐</m:t>
                    </m:r>
                    <m:r>
                      <a:rPr lang="es-ES" sz="2800" b="1" i="1">
                        <a:latin typeface="Cambria Math" panose="02040503050406030204" pitchFamily="18" charset="0"/>
                        <a:ea typeface="Times New Roman" panose="02020603050405020304" pitchFamily="18" charset="0"/>
                        <a:cs typeface="Times New Roman" panose="02020603050405020304" pitchFamily="18" charset="0"/>
                      </a:rPr>
                      <m:t>,⋯,</m:t>
                    </m:r>
                    <m:r>
                      <a:rPr lang="es-ES" sz="2800" b="1" i="1">
                        <a:latin typeface="Cambria Math" panose="02040503050406030204" pitchFamily="18" charset="0"/>
                        <a:ea typeface="Times New Roman" panose="02020603050405020304" pitchFamily="18" charset="0"/>
                        <a:cs typeface="Times New Roman" panose="02020603050405020304" pitchFamily="18" charset="0"/>
                      </a:rPr>
                      <m:t>𝒏</m:t>
                    </m:r>
                    <m:r>
                      <a:rPr lang="es-ES" sz="2800" b="1" i="1">
                        <a:latin typeface="Cambria Math" panose="02040503050406030204" pitchFamily="18" charset="0"/>
                        <a:ea typeface="Times New Roman" panose="02020603050405020304" pitchFamily="18" charset="0"/>
                        <a:cs typeface="Times New Roman" panose="02020603050405020304" pitchFamily="18" charset="0"/>
                      </a:rPr>
                      <m:t>)</m:t>
                    </m:r>
                  </m:oMath>
                </a14:m>
                <a:r>
                  <a:rPr lang="es-ES" sz="2800" b="1" dirty="0">
                    <a:latin typeface="Gabriola" panose="04040605051002020D02" pitchFamily="82" charset="0"/>
                    <a:ea typeface="Times New Roman" panose="02020603050405020304" pitchFamily="18" charset="0"/>
                  </a:rPr>
                  <a:t>. Así el criterio de mínimos cuadrados es</a:t>
                </a:r>
                <a:endParaRPr lang="es-MX" sz="2800" b="1" dirty="0">
                  <a:latin typeface="Gabriola" panose="04040605051002020D02" pitchFamily="82" charset="0"/>
                </a:endParaRPr>
              </a:p>
            </p:txBody>
          </p:sp>
        </mc:Choice>
        <mc:Fallback xmlns="">
          <p:sp>
            <p:nvSpPr>
              <p:cNvPr id="5" name="Rectángulo 4"/>
              <p:cNvSpPr>
                <a:spLocks noRot="1" noChangeAspect="1" noMove="1" noResize="1" noEditPoints="1" noAdjustHandles="1" noChangeArrowheads="1" noChangeShapeType="1" noTextEdit="1"/>
              </p:cNvSpPr>
              <p:nvPr/>
            </p:nvSpPr>
            <p:spPr>
              <a:xfrm>
                <a:off x="268758" y="3896739"/>
                <a:ext cx="8497640" cy="1384995"/>
              </a:xfrm>
              <a:prstGeom prst="rect">
                <a:avLst/>
              </a:prstGeom>
              <a:blipFill>
                <a:blip r:embed="rId3"/>
                <a:stretch>
                  <a:fillRect l="-1435" t="-4405" r="-1506" b="-11454"/>
                </a:stretch>
              </a:blipFill>
            </p:spPr>
            <p:txBody>
              <a:bodyPr/>
              <a:lstStyle/>
              <a:p>
                <a:r>
                  <a:rPr lang="es-MX">
                    <a:noFill/>
                  </a:rPr>
                  <a:t> </a:t>
                </a:r>
              </a:p>
            </p:txBody>
          </p:sp>
        </mc:Fallback>
      </mc:AlternateContent>
    </p:spTree>
    <p:extLst>
      <p:ext uri="{BB962C8B-B14F-4D97-AF65-F5344CB8AC3E}">
        <p14:creationId xmlns:p14="http://schemas.microsoft.com/office/powerpoint/2010/main" val="159953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a:extLst>
              <a:ext uri="{FF2B5EF4-FFF2-40B4-BE49-F238E27FC236}">
                <a16:creationId xmlns:a16="http://schemas.microsoft.com/office/drawing/2014/main" id="{5EE9E087-6B10-414B-88A4-B5F897E5F800}"/>
              </a:ext>
            </a:extLst>
          </p:cNvPr>
          <p:cNvCxnSpPr/>
          <p:nvPr/>
        </p:nvCxnSpPr>
        <p:spPr>
          <a:xfrm flipV="1">
            <a:off x="2843808" y="114772"/>
            <a:ext cx="3672408" cy="381642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A1C0A5-9DB3-48F8-B36F-A76738196956}"/>
              </a:ext>
            </a:extLst>
          </p:cNvPr>
          <p:cNvCxnSpPr/>
          <p:nvPr/>
        </p:nvCxnSpPr>
        <p:spPr>
          <a:xfrm>
            <a:off x="2483768" y="4365104"/>
            <a:ext cx="55446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83D6E2B6-6D38-4464-9E85-446BF36B3F8C}"/>
              </a:ext>
            </a:extLst>
          </p:cNvPr>
          <p:cNvCxnSpPr/>
          <p:nvPr/>
        </p:nvCxnSpPr>
        <p:spPr>
          <a:xfrm flipV="1">
            <a:off x="2483768" y="404664"/>
            <a:ext cx="72008" cy="39604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CuadroTexto 11">
            <a:extLst>
              <a:ext uri="{FF2B5EF4-FFF2-40B4-BE49-F238E27FC236}">
                <a16:creationId xmlns:a16="http://schemas.microsoft.com/office/drawing/2014/main" id="{B092B2FD-F925-4C5A-9FC2-369C68D24BE3}"/>
              </a:ext>
            </a:extLst>
          </p:cNvPr>
          <p:cNvSpPr txBox="1"/>
          <p:nvPr/>
        </p:nvSpPr>
        <p:spPr>
          <a:xfrm>
            <a:off x="1907704" y="1974912"/>
            <a:ext cx="576064" cy="369332"/>
          </a:xfrm>
          <a:prstGeom prst="rect">
            <a:avLst/>
          </a:prstGeom>
          <a:noFill/>
        </p:spPr>
        <p:txBody>
          <a:bodyPr wrap="square" rtlCol="0">
            <a:spAutoFit/>
          </a:bodyPr>
          <a:lstStyle/>
          <a:p>
            <a:r>
              <a:rPr lang="es-MX" dirty="0"/>
              <a:t>Y</a:t>
            </a:r>
          </a:p>
        </p:txBody>
      </p:sp>
      <p:sp>
        <p:nvSpPr>
          <p:cNvPr id="13" name="CuadroTexto 12">
            <a:extLst>
              <a:ext uri="{FF2B5EF4-FFF2-40B4-BE49-F238E27FC236}">
                <a16:creationId xmlns:a16="http://schemas.microsoft.com/office/drawing/2014/main" id="{565DF33E-2780-4F29-8504-73FDD55E5451}"/>
              </a:ext>
            </a:extLst>
          </p:cNvPr>
          <p:cNvSpPr txBox="1"/>
          <p:nvPr/>
        </p:nvSpPr>
        <p:spPr>
          <a:xfrm>
            <a:off x="4860032" y="4509120"/>
            <a:ext cx="576064" cy="369332"/>
          </a:xfrm>
          <a:prstGeom prst="rect">
            <a:avLst/>
          </a:prstGeom>
          <a:noFill/>
        </p:spPr>
        <p:txBody>
          <a:bodyPr wrap="square" rtlCol="0">
            <a:spAutoFit/>
          </a:bodyPr>
          <a:lstStyle/>
          <a:p>
            <a:r>
              <a:rPr lang="es-MX" dirty="0"/>
              <a:t>X</a:t>
            </a:r>
          </a:p>
        </p:txBody>
      </p:sp>
      <p:sp>
        <p:nvSpPr>
          <p:cNvPr id="15" name="Elipse 14">
            <a:extLst>
              <a:ext uri="{FF2B5EF4-FFF2-40B4-BE49-F238E27FC236}">
                <a16:creationId xmlns:a16="http://schemas.microsoft.com/office/drawing/2014/main" id="{753BB432-F06A-47A1-99EE-F10ACE7F56A1}"/>
              </a:ext>
            </a:extLst>
          </p:cNvPr>
          <p:cNvSpPr/>
          <p:nvPr/>
        </p:nvSpPr>
        <p:spPr>
          <a:xfrm>
            <a:off x="3131840" y="3140968"/>
            <a:ext cx="144016"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6" name="Imagen 15">
            <a:extLst>
              <a:ext uri="{FF2B5EF4-FFF2-40B4-BE49-F238E27FC236}">
                <a16:creationId xmlns:a16="http://schemas.microsoft.com/office/drawing/2014/main" id="{7C74D2BC-9764-4BA5-B0DA-5907ACD14D89}"/>
              </a:ext>
            </a:extLst>
          </p:cNvPr>
          <p:cNvPicPr>
            <a:picLocks noChangeAspect="1"/>
          </p:cNvPicPr>
          <p:nvPr/>
        </p:nvPicPr>
        <p:blipFill>
          <a:blip r:embed="rId2"/>
          <a:stretch>
            <a:fillRect/>
          </a:stretch>
        </p:blipFill>
        <p:spPr>
          <a:xfrm flipH="1" flipV="1">
            <a:off x="3707904" y="3314290"/>
            <a:ext cx="205729" cy="91435"/>
          </a:xfrm>
          <a:prstGeom prst="rect">
            <a:avLst/>
          </a:prstGeom>
        </p:spPr>
      </p:pic>
      <p:pic>
        <p:nvPicPr>
          <p:cNvPr id="17" name="Imagen 16">
            <a:extLst>
              <a:ext uri="{FF2B5EF4-FFF2-40B4-BE49-F238E27FC236}">
                <a16:creationId xmlns:a16="http://schemas.microsoft.com/office/drawing/2014/main" id="{C0D8C079-0301-4998-8F1D-B6C4A3135C56}"/>
              </a:ext>
            </a:extLst>
          </p:cNvPr>
          <p:cNvPicPr>
            <a:picLocks noChangeAspect="1"/>
          </p:cNvPicPr>
          <p:nvPr/>
        </p:nvPicPr>
        <p:blipFill>
          <a:blip r:embed="rId2"/>
          <a:stretch>
            <a:fillRect/>
          </a:stretch>
        </p:blipFill>
        <p:spPr>
          <a:xfrm>
            <a:off x="3543298" y="2492896"/>
            <a:ext cx="164606" cy="73158"/>
          </a:xfrm>
          <a:prstGeom prst="rect">
            <a:avLst/>
          </a:prstGeom>
        </p:spPr>
      </p:pic>
      <p:pic>
        <p:nvPicPr>
          <p:cNvPr id="18" name="Imagen 17">
            <a:extLst>
              <a:ext uri="{FF2B5EF4-FFF2-40B4-BE49-F238E27FC236}">
                <a16:creationId xmlns:a16="http://schemas.microsoft.com/office/drawing/2014/main" id="{B36A7AA8-0F4D-4C68-8542-2B79BB2C4038}"/>
              </a:ext>
            </a:extLst>
          </p:cNvPr>
          <p:cNvPicPr>
            <a:picLocks noChangeAspect="1"/>
          </p:cNvPicPr>
          <p:nvPr/>
        </p:nvPicPr>
        <p:blipFill>
          <a:blip r:embed="rId2"/>
          <a:stretch>
            <a:fillRect/>
          </a:stretch>
        </p:blipFill>
        <p:spPr>
          <a:xfrm>
            <a:off x="4139952" y="2924944"/>
            <a:ext cx="162018" cy="72008"/>
          </a:xfrm>
          <a:prstGeom prst="rect">
            <a:avLst/>
          </a:prstGeom>
        </p:spPr>
      </p:pic>
      <p:pic>
        <p:nvPicPr>
          <p:cNvPr id="19" name="Imagen 18">
            <a:extLst>
              <a:ext uri="{FF2B5EF4-FFF2-40B4-BE49-F238E27FC236}">
                <a16:creationId xmlns:a16="http://schemas.microsoft.com/office/drawing/2014/main" id="{BB18CEFD-E50C-4171-A1A9-B7B86E508C0F}"/>
              </a:ext>
            </a:extLst>
          </p:cNvPr>
          <p:cNvPicPr>
            <a:picLocks noChangeAspect="1"/>
          </p:cNvPicPr>
          <p:nvPr/>
        </p:nvPicPr>
        <p:blipFill>
          <a:blip r:embed="rId2"/>
          <a:stretch>
            <a:fillRect/>
          </a:stretch>
        </p:blipFill>
        <p:spPr>
          <a:xfrm>
            <a:off x="3932683" y="2249718"/>
            <a:ext cx="164606" cy="73158"/>
          </a:xfrm>
          <a:prstGeom prst="rect">
            <a:avLst/>
          </a:prstGeom>
        </p:spPr>
      </p:pic>
      <p:pic>
        <p:nvPicPr>
          <p:cNvPr id="20" name="Imagen 19">
            <a:extLst>
              <a:ext uri="{FF2B5EF4-FFF2-40B4-BE49-F238E27FC236}">
                <a16:creationId xmlns:a16="http://schemas.microsoft.com/office/drawing/2014/main" id="{A4109BB6-1FDB-4104-9D8E-45A0B7708E3A}"/>
              </a:ext>
            </a:extLst>
          </p:cNvPr>
          <p:cNvPicPr>
            <a:picLocks noChangeAspect="1"/>
          </p:cNvPicPr>
          <p:nvPr/>
        </p:nvPicPr>
        <p:blipFill>
          <a:blip r:embed="rId2"/>
          <a:stretch>
            <a:fillRect/>
          </a:stretch>
        </p:blipFill>
        <p:spPr>
          <a:xfrm>
            <a:off x="4806703" y="2311726"/>
            <a:ext cx="164606" cy="73158"/>
          </a:xfrm>
          <a:prstGeom prst="rect">
            <a:avLst/>
          </a:prstGeom>
        </p:spPr>
      </p:pic>
      <p:pic>
        <p:nvPicPr>
          <p:cNvPr id="21" name="Imagen 20">
            <a:extLst>
              <a:ext uri="{FF2B5EF4-FFF2-40B4-BE49-F238E27FC236}">
                <a16:creationId xmlns:a16="http://schemas.microsoft.com/office/drawing/2014/main" id="{C537A829-FE14-4A75-AD62-593D715F5CD8}"/>
              </a:ext>
            </a:extLst>
          </p:cNvPr>
          <p:cNvPicPr>
            <a:picLocks noChangeAspect="1"/>
          </p:cNvPicPr>
          <p:nvPr/>
        </p:nvPicPr>
        <p:blipFill>
          <a:blip r:embed="rId2"/>
          <a:stretch>
            <a:fillRect/>
          </a:stretch>
        </p:blipFill>
        <p:spPr>
          <a:xfrm>
            <a:off x="4718112" y="1484784"/>
            <a:ext cx="164606" cy="73158"/>
          </a:xfrm>
          <a:prstGeom prst="rect">
            <a:avLst/>
          </a:prstGeom>
        </p:spPr>
      </p:pic>
      <p:pic>
        <p:nvPicPr>
          <p:cNvPr id="22" name="Imagen 21">
            <a:extLst>
              <a:ext uri="{FF2B5EF4-FFF2-40B4-BE49-F238E27FC236}">
                <a16:creationId xmlns:a16="http://schemas.microsoft.com/office/drawing/2014/main" id="{9DA43421-8C90-45BF-B982-8B8761B7217D}"/>
              </a:ext>
            </a:extLst>
          </p:cNvPr>
          <p:cNvPicPr>
            <a:picLocks noChangeAspect="1"/>
          </p:cNvPicPr>
          <p:nvPr/>
        </p:nvPicPr>
        <p:blipFill>
          <a:blip r:embed="rId2"/>
          <a:stretch>
            <a:fillRect/>
          </a:stretch>
        </p:blipFill>
        <p:spPr>
          <a:xfrm>
            <a:off x="4301970" y="1901754"/>
            <a:ext cx="164606" cy="73158"/>
          </a:xfrm>
          <a:prstGeom prst="rect">
            <a:avLst/>
          </a:prstGeom>
        </p:spPr>
      </p:pic>
      <p:pic>
        <p:nvPicPr>
          <p:cNvPr id="23" name="Imagen 22">
            <a:extLst>
              <a:ext uri="{FF2B5EF4-FFF2-40B4-BE49-F238E27FC236}">
                <a16:creationId xmlns:a16="http://schemas.microsoft.com/office/drawing/2014/main" id="{B5F029DF-1AC3-43FA-AFFD-09BCA254A30A}"/>
              </a:ext>
            </a:extLst>
          </p:cNvPr>
          <p:cNvPicPr>
            <a:picLocks noChangeAspect="1"/>
          </p:cNvPicPr>
          <p:nvPr/>
        </p:nvPicPr>
        <p:blipFill>
          <a:blip r:embed="rId2"/>
          <a:stretch>
            <a:fillRect/>
          </a:stretch>
        </p:blipFill>
        <p:spPr>
          <a:xfrm>
            <a:off x="5687693" y="1447458"/>
            <a:ext cx="164606" cy="73158"/>
          </a:xfrm>
          <a:prstGeom prst="rect">
            <a:avLst/>
          </a:prstGeom>
        </p:spPr>
      </p:pic>
      <p:pic>
        <p:nvPicPr>
          <p:cNvPr id="24" name="Imagen 23">
            <a:extLst>
              <a:ext uri="{FF2B5EF4-FFF2-40B4-BE49-F238E27FC236}">
                <a16:creationId xmlns:a16="http://schemas.microsoft.com/office/drawing/2014/main" id="{C89F6882-1D47-4872-8535-2772369067B3}"/>
              </a:ext>
            </a:extLst>
          </p:cNvPr>
          <p:cNvPicPr>
            <a:picLocks noChangeAspect="1"/>
          </p:cNvPicPr>
          <p:nvPr/>
        </p:nvPicPr>
        <p:blipFill>
          <a:blip r:embed="rId2"/>
          <a:stretch>
            <a:fillRect/>
          </a:stretch>
        </p:blipFill>
        <p:spPr>
          <a:xfrm>
            <a:off x="5091470" y="836712"/>
            <a:ext cx="164606" cy="73158"/>
          </a:xfrm>
          <a:prstGeom prst="rect">
            <a:avLst/>
          </a:prstGeom>
        </p:spPr>
      </p:pic>
      <p:pic>
        <p:nvPicPr>
          <p:cNvPr id="25" name="Imagen 24">
            <a:extLst>
              <a:ext uri="{FF2B5EF4-FFF2-40B4-BE49-F238E27FC236}">
                <a16:creationId xmlns:a16="http://schemas.microsoft.com/office/drawing/2014/main" id="{69E81FC1-4B3B-450C-814E-C313C021DCB3}"/>
              </a:ext>
            </a:extLst>
          </p:cNvPr>
          <p:cNvPicPr>
            <a:picLocks noChangeAspect="1"/>
          </p:cNvPicPr>
          <p:nvPr/>
        </p:nvPicPr>
        <p:blipFill>
          <a:blip r:embed="rId2"/>
          <a:stretch>
            <a:fillRect/>
          </a:stretch>
        </p:blipFill>
        <p:spPr>
          <a:xfrm>
            <a:off x="6639642" y="919395"/>
            <a:ext cx="164606" cy="73158"/>
          </a:xfrm>
          <a:prstGeom prst="rect">
            <a:avLst/>
          </a:prstGeom>
        </p:spPr>
      </p:pic>
      <p:pic>
        <p:nvPicPr>
          <p:cNvPr id="26" name="Imagen 25">
            <a:extLst>
              <a:ext uri="{FF2B5EF4-FFF2-40B4-BE49-F238E27FC236}">
                <a16:creationId xmlns:a16="http://schemas.microsoft.com/office/drawing/2014/main" id="{B5957C32-784B-4744-A6FC-65DC153B0F30}"/>
              </a:ext>
            </a:extLst>
          </p:cNvPr>
          <p:cNvPicPr>
            <a:picLocks noChangeAspect="1"/>
          </p:cNvPicPr>
          <p:nvPr/>
        </p:nvPicPr>
        <p:blipFill>
          <a:blip r:embed="rId2"/>
          <a:stretch>
            <a:fillRect/>
          </a:stretch>
        </p:blipFill>
        <p:spPr>
          <a:xfrm>
            <a:off x="5868144" y="188640"/>
            <a:ext cx="164606" cy="73158"/>
          </a:xfrm>
          <a:prstGeom prst="rect">
            <a:avLst/>
          </a:prstGeom>
        </p:spPr>
      </p:pic>
      <p:cxnSp>
        <p:nvCxnSpPr>
          <p:cNvPr id="28" name="Conector recto 27">
            <a:extLst>
              <a:ext uri="{FF2B5EF4-FFF2-40B4-BE49-F238E27FC236}">
                <a16:creationId xmlns:a16="http://schemas.microsoft.com/office/drawing/2014/main" id="{683025C7-BB1F-4821-97A3-32ED62E7D970}"/>
              </a:ext>
            </a:extLst>
          </p:cNvPr>
          <p:cNvCxnSpPr>
            <a:stCxn id="15" idx="4"/>
          </p:cNvCxnSpPr>
          <p:nvPr/>
        </p:nvCxnSpPr>
        <p:spPr>
          <a:xfrm>
            <a:off x="3203848" y="3186687"/>
            <a:ext cx="339450" cy="127603"/>
          </a:xfrm>
          <a:prstGeom prst="line">
            <a:avLst/>
          </a:prstGeom>
        </p:spPr>
        <p:style>
          <a:lnRef idx="1">
            <a:schemeClr val="accent1"/>
          </a:lnRef>
          <a:fillRef idx="0">
            <a:schemeClr val="accent1"/>
          </a:fillRef>
          <a:effectRef idx="0">
            <a:schemeClr val="accent1"/>
          </a:effectRef>
          <a:fontRef idx="minor">
            <a:schemeClr val="tx1"/>
          </a:fontRef>
        </p:style>
      </p:cxnSp>
      <p:pic>
        <p:nvPicPr>
          <p:cNvPr id="29" name="Imagen 28">
            <a:extLst>
              <a:ext uri="{FF2B5EF4-FFF2-40B4-BE49-F238E27FC236}">
                <a16:creationId xmlns:a16="http://schemas.microsoft.com/office/drawing/2014/main" id="{A0F1AF77-D2D4-4E62-BA4F-F5694542E5FD}"/>
              </a:ext>
            </a:extLst>
          </p:cNvPr>
          <p:cNvPicPr>
            <a:picLocks noChangeAspect="1"/>
          </p:cNvPicPr>
          <p:nvPr/>
        </p:nvPicPr>
        <p:blipFill>
          <a:blip r:embed="rId3"/>
          <a:stretch>
            <a:fillRect/>
          </a:stretch>
        </p:blipFill>
        <p:spPr>
          <a:xfrm rot="158925">
            <a:off x="3702724" y="2572607"/>
            <a:ext cx="353599" cy="140220"/>
          </a:xfrm>
          <a:prstGeom prst="rect">
            <a:avLst/>
          </a:prstGeom>
        </p:spPr>
      </p:pic>
      <p:pic>
        <p:nvPicPr>
          <p:cNvPr id="30" name="Imagen 29">
            <a:extLst>
              <a:ext uri="{FF2B5EF4-FFF2-40B4-BE49-F238E27FC236}">
                <a16:creationId xmlns:a16="http://schemas.microsoft.com/office/drawing/2014/main" id="{6332214D-1BAF-4759-B2B7-2F4AE3A9F32A}"/>
              </a:ext>
            </a:extLst>
          </p:cNvPr>
          <p:cNvPicPr>
            <a:picLocks noChangeAspect="1"/>
          </p:cNvPicPr>
          <p:nvPr/>
        </p:nvPicPr>
        <p:blipFill>
          <a:blip r:embed="rId3"/>
          <a:stretch>
            <a:fillRect/>
          </a:stretch>
        </p:blipFill>
        <p:spPr>
          <a:xfrm rot="335342">
            <a:off x="3857908" y="2782785"/>
            <a:ext cx="353599" cy="140220"/>
          </a:xfrm>
          <a:prstGeom prst="rect">
            <a:avLst/>
          </a:prstGeom>
        </p:spPr>
      </p:pic>
      <p:pic>
        <p:nvPicPr>
          <p:cNvPr id="31" name="Imagen 30">
            <a:extLst>
              <a:ext uri="{FF2B5EF4-FFF2-40B4-BE49-F238E27FC236}">
                <a16:creationId xmlns:a16="http://schemas.microsoft.com/office/drawing/2014/main" id="{BB05991F-59B2-45D6-B5F3-B0E5E8770888}"/>
              </a:ext>
            </a:extLst>
          </p:cNvPr>
          <p:cNvPicPr>
            <a:picLocks noChangeAspect="1"/>
          </p:cNvPicPr>
          <p:nvPr/>
        </p:nvPicPr>
        <p:blipFill>
          <a:blip r:embed="rId3"/>
          <a:stretch>
            <a:fillRect/>
          </a:stretch>
        </p:blipFill>
        <p:spPr>
          <a:xfrm rot="3772658" flipV="1">
            <a:off x="4541754" y="2102359"/>
            <a:ext cx="353599" cy="172203"/>
          </a:xfrm>
          <a:prstGeom prst="rect">
            <a:avLst/>
          </a:prstGeom>
        </p:spPr>
      </p:pic>
      <p:pic>
        <p:nvPicPr>
          <p:cNvPr id="32" name="Imagen 31">
            <a:extLst>
              <a:ext uri="{FF2B5EF4-FFF2-40B4-BE49-F238E27FC236}">
                <a16:creationId xmlns:a16="http://schemas.microsoft.com/office/drawing/2014/main" id="{CC3F7F42-1242-4C90-9F09-3501D427D1AF}"/>
              </a:ext>
            </a:extLst>
          </p:cNvPr>
          <p:cNvPicPr>
            <a:picLocks noChangeAspect="1"/>
          </p:cNvPicPr>
          <p:nvPr/>
        </p:nvPicPr>
        <p:blipFill>
          <a:blip r:embed="rId3"/>
          <a:stretch>
            <a:fillRect/>
          </a:stretch>
        </p:blipFill>
        <p:spPr>
          <a:xfrm>
            <a:off x="5222321" y="909870"/>
            <a:ext cx="353599" cy="140220"/>
          </a:xfrm>
          <a:prstGeom prst="rect">
            <a:avLst/>
          </a:prstGeom>
        </p:spPr>
      </p:pic>
      <p:pic>
        <p:nvPicPr>
          <p:cNvPr id="33" name="Imagen 32">
            <a:extLst>
              <a:ext uri="{FF2B5EF4-FFF2-40B4-BE49-F238E27FC236}">
                <a16:creationId xmlns:a16="http://schemas.microsoft.com/office/drawing/2014/main" id="{75C87FC1-EC89-46B4-8CC3-E8708C5DAC7A}"/>
              </a:ext>
            </a:extLst>
          </p:cNvPr>
          <p:cNvPicPr>
            <a:picLocks noChangeAspect="1"/>
          </p:cNvPicPr>
          <p:nvPr/>
        </p:nvPicPr>
        <p:blipFill>
          <a:blip r:embed="rId3"/>
          <a:stretch>
            <a:fillRect/>
          </a:stretch>
        </p:blipFill>
        <p:spPr>
          <a:xfrm rot="1093929">
            <a:off x="6039458" y="562249"/>
            <a:ext cx="664309" cy="263432"/>
          </a:xfrm>
          <a:prstGeom prst="rect">
            <a:avLst/>
          </a:prstGeom>
        </p:spPr>
      </p:pic>
      <p:pic>
        <p:nvPicPr>
          <p:cNvPr id="34" name="Imagen 33">
            <a:extLst>
              <a:ext uri="{FF2B5EF4-FFF2-40B4-BE49-F238E27FC236}">
                <a16:creationId xmlns:a16="http://schemas.microsoft.com/office/drawing/2014/main" id="{DBFCDCE9-BCD9-40AB-96EE-BDACBF8A4B33}"/>
              </a:ext>
            </a:extLst>
          </p:cNvPr>
          <p:cNvPicPr>
            <a:picLocks noChangeAspect="1"/>
          </p:cNvPicPr>
          <p:nvPr/>
        </p:nvPicPr>
        <p:blipFill>
          <a:blip r:embed="rId3"/>
          <a:stretch>
            <a:fillRect/>
          </a:stretch>
        </p:blipFill>
        <p:spPr>
          <a:xfrm rot="478149">
            <a:off x="3995065" y="2297742"/>
            <a:ext cx="353599" cy="140220"/>
          </a:xfrm>
          <a:prstGeom prst="rect">
            <a:avLst/>
          </a:prstGeom>
        </p:spPr>
      </p:pic>
      <p:pic>
        <p:nvPicPr>
          <p:cNvPr id="35" name="Imagen 34">
            <a:extLst>
              <a:ext uri="{FF2B5EF4-FFF2-40B4-BE49-F238E27FC236}">
                <a16:creationId xmlns:a16="http://schemas.microsoft.com/office/drawing/2014/main" id="{26EEAC75-2B14-499D-A2DD-E18FBAA2A217}"/>
              </a:ext>
            </a:extLst>
          </p:cNvPr>
          <p:cNvPicPr>
            <a:picLocks noChangeAspect="1"/>
          </p:cNvPicPr>
          <p:nvPr/>
        </p:nvPicPr>
        <p:blipFill>
          <a:blip r:embed="rId3"/>
          <a:stretch>
            <a:fillRect/>
          </a:stretch>
        </p:blipFill>
        <p:spPr>
          <a:xfrm>
            <a:off x="4860031" y="1521362"/>
            <a:ext cx="318908" cy="126463"/>
          </a:xfrm>
          <a:prstGeom prst="rect">
            <a:avLst/>
          </a:prstGeom>
        </p:spPr>
      </p:pic>
      <p:pic>
        <p:nvPicPr>
          <p:cNvPr id="36" name="Imagen 35">
            <a:extLst>
              <a:ext uri="{FF2B5EF4-FFF2-40B4-BE49-F238E27FC236}">
                <a16:creationId xmlns:a16="http://schemas.microsoft.com/office/drawing/2014/main" id="{1B9A0BA7-1E1E-4C13-A646-CC2E32360D17}"/>
              </a:ext>
            </a:extLst>
          </p:cNvPr>
          <p:cNvPicPr>
            <a:picLocks noChangeAspect="1"/>
          </p:cNvPicPr>
          <p:nvPr/>
        </p:nvPicPr>
        <p:blipFill>
          <a:blip r:embed="rId3"/>
          <a:stretch>
            <a:fillRect/>
          </a:stretch>
        </p:blipFill>
        <p:spPr>
          <a:xfrm>
            <a:off x="5334094" y="1343817"/>
            <a:ext cx="353599" cy="140220"/>
          </a:xfrm>
          <a:prstGeom prst="rect">
            <a:avLst/>
          </a:prstGeom>
        </p:spPr>
      </p:pic>
      <mc:AlternateContent xmlns:mc="http://schemas.openxmlformats.org/markup-compatibility/2006" xmlns:a14="http://schemas.microsoft.com/office/drawing/2010/main">
        <mc:Choice Requires="a14">
          <p:sp>
            <p:nvSpPr>
              <p:cNvPr id="37" name="Rectángulo 36">
                <a:extLst>
                  <a:ext uri="{FF2B5EF4-FFF2-40B4-BE49-F238E27FC236}">
                    <a16:creationId xmlns:a16="http://schemas.microsoft.com/office/drawing/2014/main" id="{2ABE9731-4CC6-4D3C-A0CE-51E0DB7A2576}"/>
                  </a:ext>
                </a:extLst>
              </p:cNvPr>
              <p:cNvSpPr/>
              <p:nvPr/>
            </p:nvSpPr>
            <p:spPr>
              <a:xfrm>
                <a:off x="6139194" y="2092043"/>
                <a:ext cx="278704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𝑦</m:t>
                          </m:r>
                        </m:e>
                        <m:sub>
                          <m:r>
                            <a:rPr lang="es-ES" sz="2400" i="1">
                              <a:solidFill>
                                <a:prstClr val="black"/>
                              </a:solidFill>
                              <a:latin typeface="Cambria Math" panose="02040503050406030204" pitchFamily="18" charset="0"/>
                            </a:rPr>
                            <m:t>𝑖</m:t>
                          </m:r>
                        </m:sub>
                      </m:sSub>
                      <m:r>
                        <a:rPr lang="es-ES" sz="2400" i="1">
                          <a:solidFill>
                            <a:prstClr val="black"/>
                          </a:solidFill>
                          <a:latin typeface="Cambria Math" panose="02040503050406030204" pitchFamily="18" charset="0"/>
                        </a:rPr>
                        <m:t>=</m:t>
                      </m:r>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𝛽</m:t>
                          </m:r>
                        </m:e>
                        <m:sub>
                          <m:r>
                            <a:rPr lang="es-ES" sz="2400" i="1">
                              <a:solidFill>
                                <a:prstClr val="black"/>
                              </a:solidFill>
                              <a:latin typeface="Cambria Math" panose="02040503050406030204" pitchFamily="18" charset="0"/>
                            </a:rPr>
                            <m:t>0</m:t>
                          </m:r>
                        </m:sub>
                      </m:sSub>
                      <m:r>
                        <a:rPr lang="es-ES" sz="2400" i="1">
                          <a:solidFill>
                            <a:prstClr val="black"/>
                          </a:solidFill>
                          <a:latin typeface="Cambria Math" panose="02040503050406030204" pitchFamily="18" charset="0"/>
                        </a:rPr>
                        <m:t>+</m:t>
                      </m:r>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𝛽</m:t>
                          </m:r>
                        </m:e>
                        <m:sub>
                          <m:r>
                            <a:rPr lang="es-ES" sz="2400" i="1">
                              <a:solidFill>
                                <a:prstClr val="black"/>
                              </a:solidFill>
                              <a:latin typeface="Cambria Math" panose="02040503050406030204" pitchFamily="18" charset="0"/>
                            </a:rPr>
                            <m:t>1</m:t>
                          </m:r>
                        </m:sub>
                      </m:sSub>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𝑥</m:t>
                          </m:r>
                        </m:e>
                        <m:sub>
                          <m:r>
                            <a:rPr lang="es-ES" sz="2400" i="1">
                              <a:solidFill>
                                <a:prstClr val="black"/>
                              </a:solidFill>
                              <a:latin typeface="Cambria Math" panose="02040503050406030204" pitchFamily="18" charset="0"/>
                            </a:rPr>
                            <m:t>1</m:t>
                          </m:r>
                        </m:sub>
                      </m:sSub>
                      <m:r>
                        <a:rPr lang="es-ES" sz="2400" i="1">
                          <a:solidFill>
                            <a:prstClr val="black"/>
                          </a:solidFill>
                          <a:latin typeface="Cambria Math" panose="02040503050406030204" pitchFamily="18" charset="0"/>
                        </a:rPr>
                        <m:t>+</m:t>
                      </m:r>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𝜀</m:t>
                          </m:r>
                        </m:e>
                        <m:sub>
                          <m:r>
                            <a:rPr lang="es-ES" sz="2400" i="1">
                              <a:solidFill>
                                <a:prstClr val="black"/>
                              </a:solidFill>
                              <a:latin typeface="Cambria Math" panose="02040503050406030204" pitchFamily="18" charset="0"/>
                            </a:rPr>
                            <m:t>𝑖</m:t>
                          </m:r>
                        </m:sub>
                      </m:sSub>
                    </m:oMath>
                  </m:oMathPara>
                </a14:m>
                <a:endParaRPr lang="es-MX" dirty="0"/>
              </a:p>
            </p:txBody>
          </p:sp>
        </mc:Choice>
        <mc:Fallback xmlns="">
          <p:sp>
            <p:nvSpPr>
              <p:cNvPr id="37" name="Rectángulo 36">
                <a:extLst>
                  <a:ext uri="{FF2B5EF4-FFF2-40B4-BE49-F238E27FC236}">
                    <a16:creationId xmlns:a16="http://schemas.microsoft.com/office/drawing/2014/main" id="{2ABE9731-4CC6-4D3C-A0CE-51E0DB7A2576}"/>
                  </a:ext>
                </a:extLst>
              </p:cNvPr>
              <p:cNvSpPr>
                <a:spLocks noRot="1" noChangeAspect="1" noMove="1" noResize="1" noEditPoints="1" noAdjustHandles="1" noChangeArrowheads="1" noChangeShapeType="1" noTextEdit="1"/>
              </p:cNvSpPr>
              <p:nvPr/>
            </p:nvSpPr>
            <p:spPr>
              <a:xfrm>
                <a:off x="6139194" y="2092043"/>
                <a:ext cx="2787045" cy="461665"/>
              </a:xfrm>
              <a:prstGeom prst="rect">
                <a:avLst/>
              </a:prstGeom>
              <a:blipFill>
                <a:blip r:embed="rId4"/>
                <a:stretch>
                  <a:fillRect b="-17105"/>
                </a:stretch>
              </a:blipFill>
            </p:spPr>
            <p:txBody>
              <a:bodyPr/>
              <a:lstStyle/>
              <a:p>
                <a:r>
                  <a:rPr lang="es-MX">
                    <a:noFill/>
                  </a:rPr>
                  <a:t> </a:t>
                </a:r>
              </a:p>
            </p:txBody>
          </p:sp>
        </mc:Fallback>
      </mc:AlternateContent>
      <p:pic>
        <p:nvPicPr>
          <p:cNvPr id="39" name="Imagen 38">
            <a:extLst>
              <a:ext uri="{FF2B5EF4-FFF2-40B4-BE49-F238E27FC236}">
                <a16:creationId xmlns:a16="http://schemas.microsoft.com/office/drawing/2014/main" id="{329225E8-E974-415B-B442-2F18061D2150}"/>
              </a:ext>
            </a:extLst>
          </p:cNvPr>
          <p:cNvPicPr>
            <a:picLocks noChangeAspect="1"/>
          </p:cNvPicPr>
          <p:nvPr/>
        </p:nvPicPr>
        <p:blipFill>
          <a:blip r:embed="rId5"/>
          <a:stretch>
            <a:fillRect/>
          </a:stretch>
        </p:blipFill>
        <p:spPr>
          <a:xfrm rot="17235737">
            <a:off x="6102995" y="716906"/>
            <a:ext cx="365792" cy="323116"/>
          </a:xfrm>
          <a:prstGeom prst="rect">
            <a:avLst/>
          </a:prstGeom>
        </p:spPr>
      </p:pic>
      <p:pic>
        <p:nvPicPr>
          <p:cNvPr id="40" name="Imagen 39">
            <a:extLst>
              <a:ext uri="{FF2B5EF4-FFF2-40B4-BE49-F238E27FC236}">
                <a16:creationId xmlns:a16="http://schemas.microsoft.com/office/drawing/2014/main" id="{AE3CFD3B-E18B-45BD-BF29-B3C2C036CBC2}"/>
              </a:ext>
            </a:extLst>
          </p:cNvPr>
          <p:cNvPicPr>
            <a:picLocks noChangeAspect="1"/>
          </p:cNvPicPr>
          <p:nvPr/>
        </p:nvPicPr>
        <p:blipFill>
          <a:blip r:embed="rId5"/>
          <a:stretch>
            <a:fillRect/>
          </a:stretch>
        </p:blipFill>
        <p:spPr>
          <a:xfrm rot="17618686">
            <a:off x="4606176" y="1597954"/>
            <a:ext cx="365792" cy="323116"/>
          </a:xfrm>
          <a:prstGeom prst="rect">
            <a:avLst/>
          </a:prstGeom>
        </p:spPr>
      </p:pic>
      <mc:AlternateContent xmlns:mc="http://schemas.openxmlformats.org/markup-compatibility/2006" xmlns:a14="http://schemas.microsoft.com/office/drawing/2010/main">
        <mc:Choice Requires="a14">
          <p:sp>
            <p:nvSpPr>
              <p:cNvPr id="41" name="Rectángulo 40">
                <a:extLst>
                  <a:ext uri="{FF2B5EF4-FFF2-40B4-BE49-F238E27FC236}">
                    <a16:creationId xmlns:a16="http://schemas.microsoft.com/office/drawing/2014/main" id="{3E612B61-1BFB-4FA2-A188-E79E836006A5}"/>
                  </a:ext>
                </a:extLst>
              </p:cNvPr>
              <p:cNvSpPr/>
              <p:nvPr/>
            </p:nvSpPr>
            <p:spPr>
              <a:xfrm>
                <a:off x="6665038" y="5324213"/>
                <a:ext cx="69243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𝛽</m:t>
                          </m:r>
                        </m:e>
                        <m:sub>
                          <m:r>
                            <a:rPr lang="es-ES" sz="2400" i="1">
                              <a:solidFill>
                                <a:prstClr val="black"/>
                              </a:solidFill>
                              <a:latin typeface="Cambria Math" panose="02040503050406030204" pitchFamily="18" charset="0"/>
                            </a:rPr>
                            <m:t>0</m:t>
                          </m:r>
                        </m:sub>
                      </m:sSub>
                      <m:r>
                        <a:rPr lang="es-MX" sz="2400" b="0" i="1" smtClean="0">
                          <a:solidFill>
                            <a:prstClr val="black"/>
                          </a:solidFill>
                          <a:latin typeface="Cambria Math" panose="02040503050406030204" pitchFamily="18" charset="0"/>
                        </a:rPr>
                        <m:t>?</m:t>
                      </m:r>
                    </m:oMath>
                  </m:oMathPara>
                </a14:m>
                <a:endParaRPr lang="es-MX" dirty="0"/>
              </a:p>
            </p:txBody>
          </p:sp>
        </mc:Choice>
        <mc:Fallback xmlns="">
          <p:sp>
            <p:nvSpPr>
              <p:cNvPr id="41" name="Rectángulo 40">
                <a:extLst>
                  <a:ext uri="{FF2B5EF4-FFF2-40B4-BE49-F238E27FC236}">
                    <a16:creationId xmlns:a16="http://schemas.microsoft.com/office/drawing/2014/main" id="{3E612B61-1BFB-4FA2-A188-E79E836006A5}"/>
                  </a:ext>
                </a:extLst>
              </p:cNvPr>
              <p:cNvSpPr>
                <a:spLocks noRot="1" noChangeAspect="1" noMove="1" noResize="1" noEditPoints="1" noAdjustHandles="1" noChangeArrowheads="1" noChangeShapeType="1" noTextEdit="1"/>
              </p:cNvSpPr>
              <p:nvPr/>
            </p:nvSpPr>
            <p:spPr>
              <a:xfrm>
                <a:off x="6665038" y="5324213"/>
                <a:ext cx="692434" cy="461665"/>
              </a:xfrm>
              <a:prstGeom prst="rect">
                <a:avLst/>
              </a:prstGeom>
              <a:blipFill>
                <a:blip r:embed="rId6"/>
                <a:stretch>
                  <a:fillRect l="-1754" b="-1710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2" name="Rectángulo 41">
                <a:extLst>
                  <a:ext uri="{FF2B5EF4-FFF2-40B4-BE49-F238E27FC236}">
                    <a16:creationId xmlns:a16="http://schemas.microsoft.com/office/drawing/2014/main" id="{54AB4309-22A6-4DEE-BF7E-882BC1CEFAFF}"/>
                  </a:ext>
                </a:extLst>
              </p:cNvPr>
              <p:cNvSpPr/>
              <p:nvPr/>
            </p:nvSpPr>
            <p:spPr>
              <a:xfrm>
                <a:off x="7374298" y="5324212"/>
                <a:ext cx="685316"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𝛽</m:t>
                          </m:r>
                        </m:e>
                        <m:sub>
                          <m:r>
                            <a:rPr lang="es-ES" sz="2400" i="1">
                              <a:solidFill>
                                <a:prstClr val="black"/>
                              </a:solidFill>
                              <a:latin typeface="Cambria Math" panose="02040503050406030204" pitchFamily="18" charset="0"/>
                            </a:rPr>
                            <m:t>1</m:t>
                          </m:r>
                        </m:sub>
                      </m:sSub>
                      <m:r>
                        <a:rPr lang="es-MX" sz="2400" b="0" i="1" smtClean="0">
                          <a:solidFill>
                            <a:prstClr val="black"/>
                          </a:solidFill>
                          <a:latin typeface="Cambria Math" panose="02040503050406030204" pitchFamily="18" charset="0"/>
                        </a:rPr>
                        <m:t>?</m:t>
                      </m:r>
                    </m:oMath>
                  </m:oMathPara>
                </a14:m>
                <a:endParaRPr lang="es-MX" dirty="0"/>
              </a:p>
            </p:txBody>
          </p:sp>
        </mc:Choice>
        <mc:Fallback xmlns="">
          <p:sp>
            <p:nvSpPr>
              <p:cNvPr id="42" name="Rectángulo 41">
                <a:extLst>
                  <a:ext uri="{FF2B5EF4-FFF2-40B4-BE49-F238E27FC236}">
                    <a16:creationId xmlns:a16="http://schemas.microsoft.com/office/drawing/2014/main" id="{54AB4309-22A6-4DEE-BF7E-882BC1CEFAFF}"/>
                  </a:ext>
                </a:extLst>
              </p:cNvPr>
              <p:cNvSpPr>
                <a:spLocks noRot="1" noChangeAspect="1" noMove="1" noResize="1" noEditPoints="1" noAdjustHandles="1" noChangeArrowheads="1" noChangeShapeType="1" noTextEdit="1"/>
              </p:cNvSpPr>
              <p:nvPr/>
            </p:nvSpPr>
            <p:spPr>
              <a:xfrm>
                <a:off x="7374298" y="5324212"/>
                <a:ext cx="685316" cy="461665"/>
              </a:xfrm>
              <a:prstGeom prst="rect">
                <a:avLst/>
              </a:prstGeom>
              <a:blipFill>
                <a:blip r:embed="rId7"/>
                <a:stretch>
                  <a:fillRect l="-2679" b="-1710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3" name="Rectángulo 42">
                <a:extLst>
                  <a:ext uri="{FF2B5EF4-FFF2-40B4-BE49-F238E27FC236}">
                    <a16:creationId xmlns:a16="http://schemas.microsoft.com/office/drawing/2014/main" id="{B0F152A3-547A-4442-9BD8-2B9AED6E0280}"/>
                  </a:ext>
                </a:extLst>
              </p:cNvPr>
              <p:cNvSpPr/>
              <p:nvPr/>
            </p:nvSpPr>
            <p:spPr>
              <a:xfrm>
                <a:off x="4315209" y="1893577"/>
                <a:ext cx="51482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solidFill>
                                <a:prstClr val="black"/>
                              </a:solidFill>
                              <a:latin typeface="Cambria Math" panose="02040503050406030204" pitchFamily="18" charset="0"/>
                              <a:ea typeface="Times New Roman" panose="02020603050405020304" pitchFamily="18" charset="0"/>
                              <a:cs typeface="Times New Roman" panose="02020603050405020304" pitchFamily="18" charset="0"/>
                            </a:rPr>
                          </m:ctrlPr>
                        </m:sSubPr>
                        <m:e>
                          <m:acc>
                            <m:accPr>
                              <m:chr m:val="̂"/>
                              <m:ctrlPr>
                                <a:rPr lang="es-MX" sz="2400" i="1">
                                  <a:solidFill>
                                    <a:prstClr val="black"/>
                                  </a:solidFill>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solidFill>
                                    <a:prstClr val="black"/>
                                  </a:solidFill>
                                  <a:latin typeface="Cambria Math" panose="02040503050406030204" pitchFamily="18" charset="0"/>
                                  <a:ea typeface="Times New Roman" panose="02020603050405020304" pitchFamily="18" charset="0"/>
                                  <a:cs typeface="Times New Roman" panose="02020603050405020304" pitchFamily="18" charset="0"/>
                                </a:rPr>
                                <m:t>𝑦</m:t>
                              </m:r>
                            </m:e>
                          </m:acc>
                        </m:e>
                        <m:sub>
                          <m:r>
                            <a:rPr lang="es-ES" sz="2400" i="1">
                              <a:solidFill>
                                <a:prstClr val="black"/>
                              </a:solidFill>
                              <a:latin typeface="Cambria Math" panose="02040503050406030204" pitchFamily="18" charset="0"/>
                              <a:ea typeface="Times New Roman" panose="02020603050405020304" pitchFamily="18" charset="0"/>
                              <a:cs typeface="Times New Roman" panose="02020603050405020304" pitchFamily="18" charset="0"/>
                            </a:rPr>
                            <m:t>𝑖</m:t>
                          </m:r>
                        </m:sub>
                      </m:sSub>
                    </m:oMath>
                  </m:oMathPara>
                </a14:m>
                <a:endParaRPr lang="es-MX" dirty="0"/>
              </a:p>
            </p:txBody>
          </p:sp>
        </mc:Choice>
        <mc:Fallback xmlns="">
          <p:sp>
            <p:nvSpPr>
              <p:cNvPr id="43" name="Rectángulo 42">
                <a:extLst>
                  <a:ext uri="{FF2B5EF4-FFF2-40B4-BE49-F238E27FC236}">
                    <a16:creationId xmlns:a16="http://schemas.microsoft.com/office/drawing/2014/main" id="{B0F152A3-547A-4442-9BD8-2B9AED6E0280}"/>
                  </a:ext>
                </a:extLst>
              </p:cNvPr>
              <p:cNvSpPr>
                <a:spLocks noRot="1" noChangeAspect="1" noMove="1" noResize="1" noEditPoints="1" noAdjustHandles="1" noChangeArrowheads="1" noChangeShapeType="1" noTextEdit="1"/>
              </p:cNvSpPr>
              <p:nvPr/>
            </p:nvSpPr>
            <p:spPr>
              <a:xfrm>
                <a:off x="4315209" y="1893577"/>
                <a:ext cx="514820" cy="461665"/>
              </a:xfrm>
              <a:prstGeom prst="rect">
                <a:avLst/>
              </a:prstGeom>
              <a:blipFill>
                <a:blip r:embed="rId8"/>
                <a:stretch>
                  <a:fillRect t="-4000" r="-19048" b="-10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4" name="Rectángulo 43">
                <a:extLst>
                  <a:ext uri="{FF2B5EF4-FFF2-40B4-BE49-F238E27FC236}">
                    <a16:creationId xmlns:a16="http://schemas.microsoft.com/office/drawing/2014/main" id="{A9D45107-0747-4337-A35C-790E758BE23C}"/>
                  </a:ext>
                </a:extLst>
              </p:cNvPr>
              <p:cNvSpPr/>
              <p:nvPr/>
            </p:nvSpPr>
            <p:spPr>
              <a:xfrm>
                <a:off x="6745921" y="2884825"/>
                <a:ext cx="1256754" cy="453137"/>
              </a:xfrm>
              <a:prstGeom prst="rect">
                <a:avLst/>
              </a:prstGeom>
            </p:spPr>
            <p:txBody>
              <a:bodyPr wrap="none">
                <a:spAutoFit/>
              </a:bodyPr>
              <a:lstStyle/>
              <a:p>
                <a14:m>
                  <m:oMath xmlns:m="http://schemas.openxmlformats.org/officeDocument/2006/math">
                    <m:sSub>
                      <m:sSubPr>
                        <m:ctrlPr>
                          <a:rPr lang="es-MX" sz="2400" i="1">
                            <a:solidFill>
                              <a:prstClr val="black"/>
                            </a:solidFill>
                            <a:latin typeface="Cambria Math" panose="02040503050406030204" pitchFamily="18" charset="0"/>
                          </a:rPr>
                        </m:ctrlPr>
                      </m:sSubPr>
                      <m:e>
                        <m:r>
                          <a:rPr lang="es-ES" sz="2400" i="1">
                            <a:solidFill>
                              <a:prstClr val="black"/>
                            </a:solidFill>
                            <a:latin typeface="Cambria Math" panose="02040503050406030204" pitchFamily="18" charset="0"/>
                          </a:rPr>
                          <m:t>𝜀</m:t>
                        </m:r>
                      </m:e>
                      <m:sub>
                        <m:r>
                          <a:rPr lang="es-ES" sz="2400" i="1">
                            <a:solidFill>
                              <a:prstClr val="black"/>
                            </a:solidFill>
                            <a:latin typeface="Cambria Math" panose="02040503050406030204" pitchFamily="18" charset="0"/>
                          </a:rPr>
                          <m:t>𝑖</m:t>
                        </m:r>
                      </m:sub>
                    </m:sSub>
                  </m:oMath>
                </a14:m>
                <a:r>
                  <a:rPr lang="es-MX" dirty="0"/>
                  <a:t>= </a:t>
                </a:r>
                <a14:m>
                  <m:oMath xmlns:m="http://schemas.openxmlformats.org/officeDocument/2006/math">
                    <m:sSub>
                      <m:sSubPr>
                        <m:ctrlPr>
                          <a:rPr lang="es-MX" i="1">
                            <a:latin typeface="Cambria Math" panose="02040503050406030204" pitchFamily="18" charset="0"/>
                          </a:rPr>
                        </m:ctrlPr>
                      </m:sSubPr>
                      <m:e>
                        <m:r>
                          <a:rPr lang="es-MX" i="1">
                            <a:latin typeface="Cambria Math" panose="02040503050406030204" pitchFamily="18" charset="0"/>
                          </a:rPr>
                          <m:t>𝑦</m:t>
                        </m:r>
                      </m:e>
                      <m:sub>
                        <m:r>
                          <a:rPr lang="es-MX" i="1">
                            <a:latin typeface="Cambria Math" panose="02040503050406030204" pitchFamily="18" charset="0"/>
                          </a:rPr>
                          <m:t>𝑖</m:t>
                        </m:r>
                      </m:sub>
                    </m:sSub>
                    <m:r>
                      <a:rPr lang="es-MX">
                        <a:latin typeface="Cambria Math" panose="02040503050406030204" pitchFamily="18" charset="0"/>
                      </a:rPr>
                      <m:t>−</m:t>
                    </m:r>
                    <m:sSub>
                      <m:sSubPr>
                        <m:ctrlPr>
                          <a:rPr lang="es-MX" i="1">
                            <a:latin typeface="Cambria Math" panose="02040503050406030204" pitchFamily="18" charset="0"/>
                          </a:rPr>
                        </m:ctrlPr>
                      </m:sSubPr>
                      <m:e>
                        <m:acc>
                          <m:accPr>
                            <m:chr m:val="̂"/>
                            <m:ctrlPr>
                              <a:rPr lang="es-MX" i="1">
                                <a:latin typeface="Cambria Math" panose="02040503050406030204" pitchFamily="18" charset="0"/>
                              </a:rPr>
                            </m:ctrlPr>
                          </m:accPr>
                          <m:e>
                            <m:r>
                              <a:rPr lang="es-MX" i="1">
                                <a:latin typeface="Cambria Math" panose="02040503050406030204" pitchFamily="18" charset="0"/>
                              </a:rPr>
                              <m:t>𝑦</m:t>
                            </m:r>
                          </m:e>
                        </m:acc>
                      </m:e>
                      <m:sub>
                        <m:r>
                          <a:rPr lang="es-MX" i="1">
                            <a:latin typeface="Cambria Math" panose="02040503050406030204" pitchFamily="18" charset="0"/>
                          </a:rPr>
                          <m:t>𝑖</m:t>
                        </m:r>
                      </m:sub>
                    </m:sSub>
                  </m:oMath>
                </a14:m>
                <a:endParaRPr lang="es-MX" dirty="0"/>
              </a:p>
            </p:txBody>
          </p:sp>
        </mc:Choice>
        <mc:Fallback xmlns="">
          <p:sp>
            <p:nvSpPr>
              <p:cNvPr id="44" name="Rectángulo 43">
                <a:extLst>
                  <a:ext uri="{FF2B5EF4-FFF2-40B4-BE49-F238E27FC236}">
                    <a16:creationId xmlns:a16="http://schemas.microsoft.com/office/drawing/2014/main" id="{A9D45107-0747-4337-A35C-790E758BE23C}"/>
                  </a:ext>
                </a:extLst>
              </p:cNvPr>
              <p:cNvSpPr>
                <a:spLocks noRot="1" noChangeAspect="1" noMove="1" noResize="1" noEditPoints="1" noAdjustHandles="1" noChangeArrowheads="1" noChangeShapeType="1" noTextEdit="1"/>
              </p:cNvSpPr>
              <p:nvPr/>
            </p:nvSpPr>
            <p:spPr>
              <a:xfrm>
                <a:off x="6745921" y="2884825"/>
                <a:ext cx="1256754" cy="453137"/>
              </a:xfrm>
              <a:prstGeom prst="rect">
                <a:avLst/>
              </a:prstGeom>
              <a:blipFill>
                <a:blip r:embed="rId9"/>
                <a:stretch>
                  <a:fillRect r="-16990" b="-18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0D09116C-C3AD-407F-AA53-EBA68C81C7A1}"/>
                  </a:ext>
                </a:extLst>
              </p:cNvPr>
              <p:cNvSpPr/>
              <p:nvPr/>
            </p:nvSpPr>
            <p:spPr>
              <a:xfrm>
                <a:off x="4875789" y="2203322"/>
                <a:ext cx="4350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i="1">
                              <a:solidFill>
                                <a:prstClr val="black"/>
                              </a:solidFill>
                              <a:latin typeface="Cambria Math" panose="02040503050406030204" pitchFamily="18" charset="0"/>
                            </a:rPr>
                          </m:ctrlPr>
                        </m:sSubPr>
                        <m:e>
                          <m:r>
                            <a:rPr lang="es-MX" i="1">
                              <a:solidFill>
                                <a:prstClr val="black"/>
                              </a:solidFill>
                              <a:latin typeface="Cambria Math" panose="02040503050406030204" pitchFamily="18" charset="0"/>
                            </a:rPr>
                            <m:t>𝑦</m:t>
                          </m:r>
                        </m:e>
                        <m:sub>
                          <m:r>
                            <a:rPr lang="es-MX" i="1">
                              <a:solidFill>
                                <a:prstClr val="black"/>
                              </a:solidFill>
                              <a:latin typeface="Cambria Math" panose="02040503050406030204" pitchFamily="18" charset="0"/>
                            </a:rPr>
                            <m:t>𝑖</m:t>
                          </m:r>
                        </m:sub>
                      </m:sSub>
                    </m:oMath>
                  </m:oMathPara>
                </a14:m>
                <a:endParaRPr lang="es-MX" dirty="0"/>
              </a:p>
            </p:txBody>
          </p:sp>
        </mc:Choice>
        <mc:Fallback xmlns="">
          <p:sp>
            <p:nvSpPr>
              <p:cNvPr id="45" name="Rectángulo 44">
                <a:extLst>
                  <a:ext uri="{FF2B5EF4-FFF2-40B4-BE49-F238E27FC236}">
                    <a16:creationId xmlns:a16="http://schemas.microsoft.com/office/drawing/2014/main" id="{0D09116C-C3AD-407F-AA53-EBA68C81C7A1}"/>
                  </a:ext>
                </a:extLst>
              </p:cNvPr>
              <p:cNvSpPr>
                <a:spLocks noRot="1" noChangeAspect="1" noMove="1" noResize="1" noEditPoints="1" noAdjustHandles="1" noChangeArrowheads="1" noChangeShapeType="1" noTextEdit="1"/>
              </p:cNvSpPr>
              <p:nvPr/>
            </p:nvSpPr>
            <p:spPr>
              <a:xfrm>
                <a:off x="4875789" y="2203322"/>
                <a:ext cx="435056" cy="369332"/>
              </a:xfrm>
              <a:prstGeom prst="rect">
                <a:avLst/>
              </a:prstGeom>
              <a:blipFill>
                <a:blip r:embed="rId10"/>
                <a:stretch>
                  <a:fillRect b="-6557"/>
                </a:stretch>
              </a:blipFill>
            </p:spPr>
            <p:txBody>
              <a:bodyPr/>
              <a:lstStyle/>
              <a:p>
                <a:r>
                  <a:rPr lang="es-MX">
                    <a:noFill/>
                  </a:rPr>
                  <a:t> </a:t>
                </a:r>
              </a:p>
            </p:txBody>
          </p:sp>
        </mc:Fallback>
      </mc:AlternateContent>
      <p:sp>
        <p:nvSpPr>
          <p:cNvPr id="2" name="CuadroTexto 1">
            <a:extLst>
              <a:ext uri="{FF2B5EF4-FFF2-40B4-BE49-F238E27FC236}">
                <a16:creationId xmlns:a16="http://schemas.microsoft.com/office/drawing/2014/main" id="{5B19BAF6-BA9C-48AC-98C6-F7CA75DB459C}"/>
              </a:ext>
            </a:extLst>
          </p:cNvPr>
          <p:cNvSpPr txBox="1"/>
          <p:nvPr/>
        </p:nvSpPr>
        <p:spPr>
          <a:xfrm>
            <a:off x="1151620" y="5114749"/>
            <a:ext cx="5976664" cy="523220"/>
          </a:xfrm>
          <a:prstGeom prst="rect">
            <a:avLst/>
          </a:prstGeom>
          <a:noFill/>
        </p:spPr>
        <p:txBody>
          <a:bodyPr wrap="square" rtlCol="0">
            <a:spAutoFit/>
          </a:bodyPr>
          <a:lstStyle/>
          <a:p>
            <a:r>
              <a:rPr lang="es-MX" sz="2800" dirty="0"/>
              <a:t>RECTA ESTIMADA</a:t>
            </a:r>
          </a:p>
        </p:txBody>
      </p:sp>
      <p:sp>
        <p:nvSpPr>
          <p:cNvPr id="3" name="CuadroTexto 2">
            <a:extLst>
              <a:ext uri="{FF2B5EF4-FFF2-40B4-BE49-F238E27FC236}">
                <a16:creationId xmlns:a16="http://schemas.microsoft.com/office/drawing/2014/main" id="{CF28B40E-95F6-44A7-9A12-06072F653D78}"/>
              </a:ext>
            </a:extLst>
          </p:cNvPr>
          <p:cNvSpPr txBox="1"/>
          <p:nvPr/>
        </p:nvSpPr>
        <p:spPr>
          <a:xfrm>
            <a:off x="5871895" y="4567137"/>
            <a:ext cx="3004806" cy="646331"/>
          </a:xfrm>
          <a:prstGeom prst="rect">
            <a:avLst/>
          </a:prstGeom>
          <a:noFill/>
        </p:spPr>
        <p:txBody>
          <a:bodyPr wrap="square" rtlCol="0">
            <a:spAutoFit/>
          </a:bodyPr>
          <a:lstStyle/>
          <a:p>
            <a:r>
              <a:rPr lang="es-MX" dirty="0">
                <a:solidFill>
                  <a:srgbClr val="C00000"/>
                </a:solidFill>
              </a:rPr>
              <a:t>Como logro obtener la recta estimada?</a:t>
            </a:r>
          </a:p>
        </p:txBody>
      </p:sp>
    </p:spTree>
    <p:extLst>
      <p:ext uri="{BB962C8B-B14F-4D97-AF65-F5344CB8AC3E}">
        <p14:creationId xmlns:p14="http://schemas.microsoft.com/office/powerpoint/2010/main" val="40685972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29558&quot;&gt;&lt;property id=&quot;20148&quot; value=&quot;5&quot;/&gt;&lt;property id=&quot;20300&quot; value=&quot;Slide 1 - &amp;quot;Diagrama de Dispersión y Regresión Lineal Simple&amp;quot;&quot;/&gt;&lt;property id=&quot;20307&quot; value=&quot;344&quot;/&gt;&lt;/object&gt;&lt;object type=&quot;3&quot; unique_id=&quot;29559&quot;&gt;&lt;property id=&quot;20148&quot; value=&quot;5&quot;/&gt;&lt;property id=&quot;20300&quot; value=&quot;Slide 2 - &amp;quot;Diagrama de Dispersión&amp;quot;&quot;/&gt;&lt;property id=&quot;20307&quot; value=&quot;345&quot;/&gt;&lt;/object&gt;&lt;object type=&quot;3&quot; unique_id=&quot;29560&quot;&gt;&lt;property id=&quot;20148&quot; value=&quot;5&quot;/&gt;&lt;property id=&quot;20300&quot; value=&quot;Slide 3&quot;/&gt;&lt;property id=&quot;20307&quot; value=&quot;346&quot;/&gt;&lt;/object&gt;&lt;object type=&quot;3&quot; unique_id=&quot;29561&quot;&gt;&lt;property id=&quot;20148&quot; value=&quot;5&quot;/&gt;&lt;property id=&quot;20300&quot; value=&quot;Slide 4 - &amp;quot;  Patrones de diagramas de dispersión&amp;quot;&quot;/&gt;&lt;property id=&quot;20307&quot; value=&quot;347&quot;/&gt;&lt;/object&gt;&lt;object type=&quot;3&quot; unique_id=&quot;29562&quot;&gt;&lt;property id=&quot;20148&quot; value=&quot;5&quot;/&gt;&lt;property id=&quot;20300&quot; value=&quot;Slide 5&quot;/&gt;&lt;property id=&quot;20307&quot; value=&quot;348&quot;/&gt;&lt;/object&gt;&lt;object type=&quot;3&quot; unique_id=&quot;29563&quot;&gt;&lt;property id=&quot;20148&quot; value=&quot;5&quot;/&gt;&lt;property id=&quot;20300&quot; value=&quot;Slide 6&quot;/&gt;&lt;property id=&quot;20307&quot; value=&quot;349&quot;/&gt;&lt;/object&gt;&lt;object type=&quot;3&quot; unique_id=&quot;29564&quot;&gt;&lt;property id=&quot;20148&quot; value=&quot;5&quot;/&gt;&lt;property id=&quot;20300&quot; value=&quot;Slide 7&quot;/&gt;&lt;property id=&quot;20307&quot; value=&quot;350&quot;/&gt;&lt;/object&gt;&lt;object type=&quot;3&quot; unique_id=&quot;29565&quot;&gt;&lt;property id=&quot;20148&quot; value=&quot;5&quot;/&gt;&lt;property id=&quot;20300&quot; value=&quot;Slide 8&quot;/&gt;&lt;property id=&quot;20307&quot; value=&quot;351&quot;/&gt;&lt;/object&gt;&lt;object type=&quot;3&quot; unique_id=&quot;29566&quot;&gt;&lt;property id=&quot;20148&quot; value=&quot;5&quot;/&gt;&lt;property id=&quot;20300&quot; value=&quot;Slide 9&quot;/&gt;&lt;property id=&quot;20307&quot; value=&quot;352&quot;/&gt;&lt;/object&gt;&lt;object type=&quot;3&quot; unique_id=&quot;29567&quot;&gt;&lt;property id=&quot;20148&quot; value=&quot;5&quot;/&gt;&lt;property id=&quot;20300&quot; value=&quot;Slide 10&quot;/&gt;&lt;property id=&quot;20307&quot; value=&quot;353&quot;/&gt;&lt;/object&gt;&lt;object type=&quot;3&quot; unique_id=&quot;29568&quot;&gt;&lt;property id=&quot;20148&quot; value=&quot;5&quot;/&gt;&lt;property id=&quot;20300&quot; value=&quot;Slide 11&quot;/&gt;&lt;property id=&quot;20307&quot; value=&quot;354&quot;/&gt;&lt;/object&gt;&lt;object type=&quot;3&quot; unique_id=&quot;29569&quot;&gt;&lt;property id=&quot;20148&quot; value=&quot;5&quot;/&gt;&lt;property id=&quot;20300&quot; value=&quot;Slide 12&quot;/&gt;&lt;property id=&quot;20307&quot; value=&quot;355&quot;/&gt;&lt;/object&gt;&lt;object type=&quot;3&quot; unique_id=&quot;29570&quot;&gt;&lt;property id=&quot;20148&quot; value=&quot;5&quot;/&gt;&lt;property id=&quot;20300&quot; value=&quot;Slide 13&quot;/&gt;&lt;property id=&quot;20307&quot; value=&quot;356&quot;/&gt;&lt;/object&gt;&lt;object type=&quot;3&quot; unique_id=&quot;29571&quot;&gt;&lt;property id=&quot;20148&quot; value=&quot;5&quot;/&gt;&lt;property id=&quot;20300&quot; value=&quot;Slide 14&quot;/&gt;&lt;property id=&quot;20307&quot; value=&quot;357&quot;/&gt;&lt;/object&gt;&lt;object type=&quot;3&quot; unique_id=&quot;29668&quot;&gt;&lt;property id=&quot;20148&quot; value=&quot;5&quot;/&gt;&lt;property id=&quot;20300&quot; value=&quot;Slide 15&quot;/&gt;&lt;property id=&quot;20307&quot; value=&quot;358&quot;/&gt;&lt;/object&gt;&lt;object type=&quot;3&quot; unique_id=&quot;29669&quot;&gt;&lt;property id=&quot;20148&quot; value=&quot;5&quot;/&gt;&lt;property id=&quot;20300&quot; value=&quot;Slide 17&quot;/&gt;&lt;property id=&quot;20307&quot; value=&quot;359&quot;/&gt;&lt;/object&gt;&lt;object type=&quot;3&quot; unique_id=&quot;29670&quot;&gt;&lt;property id=&quot;20148&quot; value=&quot;5&quot;/&gt;&lt;property id=&quot;20300&quot; value=&quot;Slide 16&quot;/&gt;&lt;property id=&quot;20307&quot; value=&quot;360&quot;/&gt;&lt;/object&gt;&lt;object type=&quot;3&quot; unique_id=&quot;29806&quot;&gt;&lt;property id=&quot;20148&quot; value=&quot;5&quot;/&gt;&lt;property id=&quot;20300&quot; value=&quot;Slide 18&quot;/&gt;&lt;property id=&quot;20307&quot; value=&quot;364&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3400</TotalTime>
  <Words>847</Words>
  <Application>Microsoft Office PowerPoint</Application>
  <PresentationFormat>Presentación en pantalla (4:3)</PresentationFormat>
  <Paragraphs>105</Paragraphs>
  <Slides>17</Slides>
  <Notes>1</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17</vt:i4>
      </vt:variant>
    </vt:vector>
  </HeadingPairs>
  <TitlesOfParts>
    <vt:vector size="27" baseType="lpstr">
      <vt:lpstr>Arial</vt:lpstr>
      <vt:lpstr>Calibri</vt:lpstr>
      <vt:lpstr>Calibri Light</vt:lpstr>
      <vt:lpstr>Cambria Math</vt:lpstr>
      <vt:lpstr>Gabriola</vt:lpstr>
      <vt:lpstr>Times New Roman</vt:lpstr>
      <vt:lpstr>Wingdings</vt:lpstr>
      <vt:lpstr>Tema de Office</vt:lpstr>
      <vt:lpstr>Diseño personalizado</vt:lpstr>
      <vt:lpstr>1_Tema de Office</vt:lpstr>
      <vt:lpstr>REGRESION LINEAL SIMPLE</vt:lpstr>
      <vt:lpstr>Presentación de PowerPoint</vt:lpstr>
      <vt:lpstr>Presentación de PowerPoint</vt:lpstr>
      <vt:lpstr>Presentación de PowerPoint</vt:lpstr>
      <vt:lpstr>Presentación de PowerPoint</vt:lpstr>
      <vt:lpstr>  Patrones de diagramas de dispersión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245</cp:revision>
  <dcterms:created xsi:type="dcterms:W3CDTF">2012-03-13T02:06:35Z</dcterms:created>
  <dcterms:modified xsi:type="dcterms:W3CDTF">2019-02-27T01:48:43Z</dcterms:modified>
</cp:coreProperties>
</file>